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5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309" r:id="rId10"/>
    <p:sldId id="311" r:id="rId11"/>
    <p:sldId id="312" r:id="rId12"/>
    <p:sldId id="310" r:id="rId13"/>
    <p:sldId id="260" r:id="rId14"/>
    <p:sldId id="282" r:id="rId15"/>
    <p:sldId id="274" r:id="rId16"/>
    <p:sldId id="275" r:id="rId17"/>
    <p:sldId id="308" r:id="rId18"/>
    <p:sldId id="276" r:id="rId19"/>
    <p:sldId id="279" r:id="rId20"/>
    <p:sldId id="285" r:id="rId21"/>
    <p:sldId id="288" r:id="rId22"/>
    <p:sldId id="286" r:id="rId23"/>
    <p:sldId id="261" r:id="rId24"/>
    <p:sldId id="283" r:id="rId25"/>
    <p:sldId id="284" r:id="rId26"/>
    <p:sldId id="277" r:id="rId27"/>
  </p:sldIdLst>
  <p:sldSz cx="12192000" cy="6858000"/>
  <p:notesSz cx="6735763" cy="9866313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FF9300"/>
    <a:srgbClr val="D7E4D3"/>
    <a:srgbClr val="FFD579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/>
    <p:restoredTop sz="95126"/>
  </p:normalViewPr>
  <p:slideViewPr>
    <p:cSldViewPr snapToGrid="0" snapToObjects="1">
      <p:cViewPr varScale="1">
        <p:scale>
          <a:sx n="74" d="100"/>
          <a:sy n="74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1043A-2D94-4A21-982B-C70F688A4FB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EF2EA-F47D-4FDD-AC58-0BE35C995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Corporate Overview</a:t>
          </a:r>
          <a:endParaRPr lang="en-US" dirty="0"/>
        </a:p>
      </dgm:t>
    </dgm:pt>
    <dgm:pt modelId="{35ABF003-99C1-432A-811E-E33229580729}" type="parTrans" cxnId="{E0BCB690-6A08-4D38-9ED0-187389895990}">
      <dgm:prSet/>
      <dgm:spPr/>
      <dgm:t>
        <a:bodyPr/>
        <a:lstStyle/>
        <a:p>
          <a:endParaRPr lang="en-US"/>
        </a:p>
      </dgm:t>
    </dgm:pt>
    <dgm:pt modelId="{69F4735F-9DBA-4713-944A-434012B18D28}" type="sibTrans" cxnId="{E0BCB690-6A08-4D38-9ED0-187389895990}">
      <dgm:prSet/>
      <dgm:spPr/>
      <dgm:t>
        <a:bodyPr/>
        <a:lstStyle/>
        <a:p>
          <a:endParaRPr lang="en-US"/>
        </a:p>
      </dgm:t>
    </dgm:pt>
    <dgm:pt modelId="{A537D1CB-7E42-4790-8C6D-7B329A9646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Portfolio &amp; Pipeline</a:t>
          </a:r>
          <a:endParaRPr lang="en-US" dirty="0"/>
        </a:p>
      </dgm:t>
    </dgm:pt>
    <dgm:pt modelId="{0E6850B7-55AE-4533-9B95-3706FBBDE641}" type="parTrans" cxnId="{61BD7CCC-E866-4A9B-AA23-FD68B257C4B8}">
      <dgm:prSet/>
      <dgm:spPr/>
      <dgm:t>
        <a:bodyPr/>
        <a:lstStyle/>
        <a:p>
          <a:endParaRPr lang="en-US"/>
        </a:p>
      </dgm:t>
    </dgm:pt>
    <dgm:pt modelId="{522E2C66-A3EF-4516-A6CA-F700C29FB9FA}" type="sibTrans" cxnId="{61BD7CCC-E866-4A9B-AA23-FD68B257C4B8}">
      <dgm:prSet/>
      <dgm:spPr/>
      <dgm:t>
        <a:bodyPr/>
        <a:lstStyle/>
        <a:p>
          <a:endParaRPr lang="en-US"/>
        </a:p>
      </dgm:t>
    </dgm:pt>
    <dgm:pt modelId="{CBC6173F-0C4A-4255-AA0A-69E74CACD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R&amp;D and Manufacturing</a:t>
          </a:r>
          <a:endParaRPr lang="en-US" dirty="0"/>
        </a:p>
      </dgm:t>
    </dgm:pt>
    <dgm:pt modelId="{ABDF4636-4797-46C4-B29C-7086BAC91E56}" type="parTrans" cxnId="{40A8E293-7A7E-4303-B300-1BF8DE0A7AA8}">
      <dgm:prSet/>
      <dgm:spPr/>
      <dgm:t>
        <a:bodyPr/>
        <a:lstStyle/>
        <a:p>
          <a:endParaRPr lang="en-US"/>
        </a:p>
      </dgm:t>
    </dgm:pt>
    <dgm:pt modelId="{3173A238-EBFD-4ABC-84D4-DA973DCB3710}" type="sibTrans" cxnId="{40A8E293-7A7E-4303-B300-1BF8DE0A7AA8}">
      <dgm:prSet/>
      <dgm:spPr/>
      <dgm:t>
        <a:bodyPr/>
        <a:lstStyle/>
        <a:p>
          <a:endParaRPr lang="en-US"/>
        </a:p>
      </dgm:t>
    </dgm:pt>
    <dgm:pt modelId="{35F4A4AF-BF93-4C4C-AC55-027F128240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Commercial Presence &amp; Plans</a:t>
          </a:r>
          <a:endParaRPr lang="en-US" dirty="0"/>
        </a:p>
      </dgm:t>
    </dgm:pt>
    <dgm:pt modelId="{F6BF3C7A-DFDB-4056-A025-521D3C96E1A3}" type="parTrans" cxnId="{7665F928-7F1B-472C-98E7-4C3C8E53F17F}">
      <dgm:prSet/>
      <dgm:spPr/>
      <dgm:t>
        <a:bodyPr/>
        <a:lstStyle/>
        <a:p>
          <a:endParaRPr lang="en-US"/>
        </a:p>
      </dgm:t>
    </dgm:pt>
    <dgm:pt modelId="{596E83C2-EF07-4836-8FE9-9E85D9B9E9C3}" type="sibTrans" cxnId="{7665F928-7F1B-472C-98E7-4C3C8E53F17F}">
      <dgm:prSet/>
      <dgm:spPr/>
      <dgm:t>
        <a:bodyPr/>
        <a:lstStyle/>
        <a:p>
          <a:endParaRPr lang="en-US"/>
        </a:p>
      </dgm:t>
    </dgm:pt>
    <dgm:pt modelId="{99834A9D-462A-4244-BFAA-8F5537B40065}" type="pres">
      <dgm:prSet presAssocID="{34B1043A-2D94-4A21-982B-C70F688A4FB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8AEF106-ACBF-4FD2-BF2B-3B030C99E1BC}" type="pres">
      <dgm:prSet presAssocID="{C7DEF2EA-F47D-4FDD-AC58-0BE35C99544B}" presName="compNode" presStyleCnt="0"/>
      <dgm:spPr/>
    </dgm:pt>
    <dgm:pt modelId="{81243741-AAB9-4490-BA84-C7EAFC0055F1}" type="pres">
      <dgm:prSet presAssocID="{C7DEF2EA-F47D-4FDD-AC58-0BE35C9954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B7B90F3-7FC6-42E3-89E5-870097FAC515}" type="pres">
      <dgm:prSet presAssocID="{C7DEF2EA-F47D-4FDD-AC58-0BE35C99544B}" presName="spaceRect" presStyleCnt="0"/>
      <dgm:spPr/>
    </dgm:pt>
    <dgm:pt modelId="{6F61CD7F-2C97-48C0-B562-3F2CBD8E60E1}" type="pres">
      <dgm:prSet presAssocID="{C7DEF2EA-F47D-4FDD-AC58-0BE35C99544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4BC680D5-916F-4529-A711-5F4A655A29AA}" type="pres">
      <dgm:prSet presAssocID="{69F4735F-9DBA-4713-944A-434012B18D28}" presName="sibTrans" presStyleCnt="0"/>
      <dgm:spPr/>
    </dgm:pt>
    <dgm:pt modelId="{ED3A3CE4-A70C-42E0-A1C0-A427E0407CB0}" type="pres">
      <dgm:prSet presAssocID="{A537D1CB-7E42-4790-8C6D-7B329A9646C8}" presName="compNode" presStyleCnt="0"/>
      <dgm:spPr/>
    </dgm:pt>
    <dgm:pt modelId="{9B6B3C1C-9FA7-4A45-8E55-1DE1F123E51F}" type="pres">
      <dgm:prSet presAssocID="{A537D1CB-7E42-4790-8C6D-7B329A9646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ACD4D2B-DB20-4F7F-AB3F-66E5611F7705}" type="pres">
      <dgm:prSet presAssocID="{A537D1CB-7E42-4790-8C6D-7B329A9646C8}" presName="spaceRect" presStyleCnt="0"/>
      <dgm:spPr/>
    </dgm:pt>
    <dgm:pt modelId="{6BCF6B14-C983-4564-9D6A-25DE75ED4BCE}" type="pres">
      <dgm:prSet presAssocID="{A537D1CB-7E42-4790-8C6D-7B329A9646C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BC56F2E1-742B-4F55-99A1-594FE7F3DA41}" type="pres">
      <dgm:prSet presAssocID="{522E2C66-A3EF-4516-A6CA-F700C29FB9FA}" presName="sibTrans" presStyleCnt="0"/>
      <dgm:spPr/>
    </dgm:pt>
    <dgm:pt modelId="{A8917EC0-39DB-4A6C-B30D-B9B76456A5F5}" type="pres">
      <dgm:prSet presAssocID="{CBC6173F-0C4A-4255-AA0A-69E74CACD55C}" presName="compNode" presStyleCnt="0"/>
      <dgm:spPr/>
    </dgm:pt>
    <dgm:pt modelId="{53D7A46F-C50D-4908-AFF6-BBE7A392F6DF}" type="pres">
      <dgm:prSet presAssocID="{CBC6173F-0C4A-4255-AA0A-69E74CACD5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AF570C8-D5D8-402A-9829-66D5D244701F}" type="pres">
      <dgm:prSet presAssocID="{CBC6173F-0C4A-4255-AA0A-69E74CACD55C}" presName="spaceRect" presStyleCnt="0"/>
      <dgm:spPr/>
    </dgm:pt>
    <dgm:pt modelId="{E46818B8-27DC-4ABE-8971-E2C745C4DBDA}" type="pres">
      <dgm:prSet presAssocID="{CBC6173F-0C4A-4255-AA0A-69E74CACD55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D5E91F07-FCDE-4B21-A6EB-97408786067E}" type="pres">
      <dgm:prSet presAssocID="{3173A238-EBFD-4ABC-84D4-DA973DCB3710}" presName="sibTrans" presStyleCnt="0"/>
      <dgm:spPr/>
    </dgm:pt>
    <dgm:pt modelId="{D749F566-5491-418F-8041-AA8ADEC8959D}" type="pres">
      <dgm:prSet presAssocID="{35F4A4AF-BF93-4C4C-AC55-027F12824061}" presName="compNode" presStyleCnt="0"/>
      <dgm:spPr/>
    </dgm:pt>
    <dgm:pt modelId="{A04CA632-3B0E-4EEB-B029-1C982CFED43B}" type="pres">
      <dgm:prSet presAssocID="{35F4A4AF-BF93-4C4C-AC55-027F128240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BDBC9F4-86FA-49F6-ABAC-4E625D9C0CCB}" type="pres">
      <dgm:prSet presAssocID="{35F4A4AF-BF93-4C4C-AC55-027F12824061}" presName="spaceRect" presStyleCnt="0"/>
      <dgm:spPr/>
    </dgm:pt>
    <dgm:pt modelId="{7560C6AA-15F0-4FE6-A4E5-06AE805C5718}" type="pres">
      <dgm:prSet presAssocID="{35F4A4AF-BF93-4C4C-AC55-027F1282406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694BBD5-6468-8042-9900-EDDEBB7C07F9}" type="presOf" srcId="{35F4A4AF-BF93-4C4C-AC55-027F12824061}" destId="{7560C6AA-15F0-4FE6-A4E5-06AE805C5718}" srcOrd="0" destOrd="0" presId="urn:microsoft.com/office/officeart/2018/2/layout/IconLabelList"/>
    <dgm:cxn modelId="{C9DE11C7-7AA1-BE4C-9101-16E61C81A71C}" type="presOf" srcId="{C7DEF2EA-F47D-4FDD-AC58-0BE35C99544B}" destId="{6F61CD7F-2C97-48C0-B562-3F2CBD8E60E1}" srcOrd="0" destOrd="0" presId="urn:microsoft.com/office/officeart/2018/2/layout/IconLabelList"/>
    <dgm:cxn modelId="{61BD7CCC-E866-4A9B-AA23-FD68B257C4B8}" srcId="{34B1043A-2D94-4A21-982B-C70F688A4FB7}" destId="{A537D1CB-7E42-4790-8C6D-7B329A9646C8}" srcOrd="1" destOrd="0" parTransId="{0E6850B7-55AE-4533-9B95-3706FBBDE641}" sibTransId="{522E2C66-A3EF-4516-A6CA-F700C29FB9FA}"/>
    <dgm:cxn modelId="{40A8E293-7A7E-4303-B300-1BF8DE0A7AA8}" srcId="{34B1043A-2D94-4A21-982B-C70F688A4FB7}" destId="{CBC6173F-0C4A-4255-AA0A-69E74CACD55C}" srcOrd="2" destOrd="0" parTransId="{ABDF4636-4797-46C4-B29C-7086BAC91E56}" sibTransId="{3173A238-EBFD-4ABC-84D4-DA973DCB3710}"/>
    <dgm:cxn modelId="{E0BCB690-6A08-4D38-9ED0-187389895990}" srcId="{34B1043A-2D94-4A21-982B-C70F688A4FB7}" destId="{C7DEF2EA-F47D-4FDD-AC58-0BE35C99544B}" srcOrd="0" destOrd="0" parTransId="{35ABF003-99C1-432A-811E-E33229580729}" sibTransId="{69F4735F-9DBA-4713-944A-434012B18D28}"/>
    <dgm:cxn modelId="{7202DDD7-F65D-BE44-B694-C11BDCCC3467}" type="presOf" srcId="{A537D1CB-7E42-4790-8C6D-7B329A9646C8}" destId="{6BCF6B14-C983-4564-9D6A-25DE75ED4BCE}" srcOrd="0" destOrd="0" presId="urn:microsoft.com/office/officeart/2018/2/layout/IconLabelList"/>
    <dgm:cxn modelId="{7665F928-7F1B-472C-98E7-4C3C8E53F17F}" srcId="{34B1043A-2D94-4A21-982B-C70F688A4FB7}" destId="{35F4A4AF-BF93-4C4C-AC55-027F12824061}" srcOrd="3" destOrd="0" parTransId="{F6BF3C7A-DFDB-4056-A025-521D3C96E1A3}" sibTransId="{596E83C2-EF07-4836-8FE9-9E85D9B9E9C3}"/>
    <dgm:cxn modelId="{ADE4911A-97D2-D640-A28A-BF682A89520D}" type="presOf" srcId="{34B1043A-2D94-4A21-982B-C70F688A4FB7}" destId="{99834A9D-462A-4244-BFAA-8F5537B40065}" srcOrd="0" destOrd="0" presId="urn:microsoft.com/office/officeart/2018/2/layout/IconLabelList"/>
    <dgm:cxn modelId="{C7BDD8C0-5077-AF48-9CAF-DFCD6A7DD3EF}" type="presOf" srcId="{CBC6173F-0C4A-4255-AA0A-69E74CACD55C}" destId="{E46818B8-27DC-4ABE-8971-E2C745C4DBDA}" srcOrd="0" destOrd="0" presId="urn:microsoft.com/office/officeart/2018/2/layout/IconLabelList"/>
    <dgm:cxn modelId="{83D7E96B-A9F5-8C4D-B94C-9A4953C37AAB}" type="presParOf" srcId="{99834A9D-462A-4244-BFAA-8F5537B40065}" destId="{B8AEF106-ACBF-4FD2-BF2B-3B030C99E1BC}" srcOrd="0" destOrd="0" presId="urn:microsoft.com/office/officeart/2018/2/layout/IconLabelList"/>
    <dgm:cxn modelId="{43D00341-2020-9245-BCDB-9FB2B682C6E7}" type="presParOf" srcId="{B8AEF106-ACBF-4FD2-BF2B-3B030C99E1BC}" destId="{81243741-AAB9-4490-BA84-C7EAFC0055F1}" srcOrd="0" destOrd="0" presId="urn:microsoft.com/office/officeart/2018/2/layout/IconLabelList"/>
    <dgm:cxn modelId="{DDCC58D9-AEEA-B249-97E0-7AF215D70273}" type="presParOf" srcId="{B8AEF106-ACBF-4FD2-BF2B-3B030C99E1BC}" destId="{4B7B90F3-7FC6-42E3-89E5-870097FAC515}" srcOrd="1" destOrd="0" presId="urn:microsoft.com/office/officeart/2018/2/layout/IconLabelList"/>
    <dgm:cxn modelId="{45A206C0-66CC-1046-8D72-1860E1B74121}" type="presParOf" srcId="{B8AEF106-ACBF-4FD2-BF2B-3B030C99E1BC}" destId="{6F61CD7F-2C97-48C0-B562-3F2CBD8E60E1}" srcOrd="2" destOrd="0" presId="urn:microsoft.com/office/officeart/2018/2/layout/IconLabelList"/>
    <dgm:cxn modelId="{D243D388-70C8-D747-8A68-49B790CCB7BA}" type="presParOf" srcId="{99834A9D-462A-4244-BFAA-8F5537B40065}" destId="{4BC680D5-916F-4529-A711-5F4A655A29AA}" srcOrd="1" destOrd="0" presId="urn:microsoft.com/office/officeart/2018/2/layout/IconLabelList"/>
    <dgm:cxn modelId="{125D200D-FC6D-F74D-A948-506DF2F0BDB2}" type="presParOf" srcId="{99834A9D-462A-4244-BFAA-8F5537B40065}" destId="{ED3A3CE4-A70C-42E0-A1C0-A427E0407CB0}" srcOrd="2" destOrd="0" presId="urn:microsoft.com/office/officeart/2018/2/layout/IconLabelList"/>
    <dgm:cxn modelId="{DE64C007-41F6-1143-B77D-5267109DF54F}" type="presParOf" srcId="{ED3A3CE4-A70C-42E0-A1C0-A427E0407CB0}" destId="{9B6B3C1C-9FA7-4A45-8E55-1DE1F123E51F}" srcOrd="0" destOrd="0" presId="urn:microsoft.com/office/officeart/2018/2/layout/IconLabelList"/>
    <dgm:cxn modelId="{C5DE63F9-F91F-6645-B629-C629FD6B1C79}" type="presParOf" srcId="{ED3A3CE4-A70C-42E0-A1C0-A427E0407CB0}" destId="{AACD4D2B-DB20-4F7F-AB3F-66E5611F7705}" srcOrd="1" destOrd="0" presId="urn:microsoft.com/office/officeart/2018/2/layout/IconLabelList"/>
    <dgm:cxn modelId="{6F888E7D-B82C-7748-844D-988B9975C507}" type="presParOf" srcId="{ED3A3CE4-A70C-42E0-A1C0-A427E0407CB0}" destId="{6BCF6B14-C983-4564-9D6A-25DE75ED4BCE}" srcOrd="2" destOrd="0" presId="urn:microsoft.com/office/officeart/2018/2/layout/IconLabelList"/>
    <dgm:cxn modelId="{C936576B-41F2-4B4A-BDC3-FBA9701A1067}" type="presParOf" srcId="{99834A9D-462A-4244-BFAA-8F5537B40065}" destId="{BC56F2E1-742B-4F55-99A1-594FE7F3DA41}" srcOrd="3" destOrd="0" presId="urn:microsoft.com/office/officeart/2018/2/layout/IconLabelList"/>
    <dgm:cxn modelId="{10BFCD36-F4BE-2B40-B377-BED3A990FAF2}" type="presParOf" srcId="{99834A9D-462A-4244-BFAA-8F5537B40065}" destId="{A8917EC0-39DB-4A6C-B30D-B9B76456A5F5}" srcOrd="4" destOrd="0" presId="urn:microsoft.com/office/officeart/2018/2/layout/IconLabelList"/>
    <dgm:cxn modelId="{C522875B-3BF6-0B4F-B97F-5E99AF5C74BF}" type="presParOf" srcId="{A8917EC0-39DB-4A6C-B30D-B9B76456A5F5}" destId="{53D7A46F-C50D-4908-AFF6-BBE7A392F6DF}" srcOrd="0" destOrd="0" presId="urn:microsoft.com/office/officeart/2018/2/layout/IconLabelList"/>
    <dgm:cxn modelId="{3ABFECAF-1D0C-FF46-BA97-77FA2B3DD50E}" type="presParOf" srcId="{A8917EC0-39DB-4A6C-B30D-B9B76456A5F5}" destId="{8AF570C8-D5D8-402A-9829-66D5D244701F}" srcOrd="1" destOrd="0" presId="urn:microsoft.com/office/officeart/2018/2/layout/IconLabelList"/>
    <dgm:cxn modelId="{9F1AA5AB-E563-9B4D-A953-615802B6F517}" type="presParOf" srcId="{A8917EC0-39DB-4A6C-B30D-B9B76456A5F5}" destId="{E46818B8-27DC-4ABE-8971-E2C745C4DBDA}" srcOrd="2" destOrd="0" presId="urn:microsoft.com/office/officeart/2018/2/layout/IconLabelList"/>
    <dgm:cxn modelId="{4364BC90-FE57-9641-8187-57A7DEF0F632}" type="presParOf" srcId="{99834A9D-462A-4244-BFAA-8F5537B40065}" destId="{D5E91F07-FCDE-4B21-A6EB-97408786067E}" srcOrd="5" destOrd="0" presId="urn:microsoft.com/office/officeart/2018/2/layout/IconLabelList"/>
    <dgm:cxn modelId="{81E1A4B1-3559-8C45-904A-F5D66F1A75B3}" type="presParOf" srcId="{99834A9D-462A-4244-BFAA-8F5537B40065}" destId="{D749F566-5491-418F-8041-AA8ADEC8959D}" srcOrd="6" destOrd="0" presId="urn:microsoft.com/office/officeart/2018/2/layout/IconLabelList"/>
    <dgm:cxn modelId="{9EC8B400-3941-1E48-8717-E68476CEA8A3}" type="presParOf" srcId="{D749F566-5491-418F-8041-AA8ADEC8959D}" destId="{A04CA632-3B0E-4EEB-B029-1C982CFED43B}" srcOrd="0" destOrd="0" presId="urn:microsoft.com/office/officeart/2018/2/layout/IconLabelList"/>
    <dgm:cxn modelId="{DA05FAB9-62DD-3541-97B7-AA8A745456EC}" type="presParOf" srcId="{D749F566-5491-418F-8041-AA8ADEC8959D}" destId="{DBDBC9F4-86FA-49F6-ABAC-4E625D9C0CCB}" srcOrd="1" destOrd="0" presId="urn:microsoft.com/office/officeart/2018/2/layout/IconLabelList"/>
    <dgm:cxn modelId="{C16ACA7F-2499-B64F-973F-1B44804DE4DB}" type="presParOf" srcId="{D749F566-5491-418F-8041-AA8ADEC8959D}" destId="{7560C6AA-15F0-4FE6-A4E5-06AE805C5718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8E3EB-D074-4A14-81A7-B5DF1D85D9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6547B-0727-4145-A7B0-B146D70CDD7C}">
      <dgm:prSet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Shivalik Rasayan Ltd (SRL) group is a leading producer of APIs, complex chemicals used in pharmaceuticals, agrochemicals and specialty chemicals in India, with a market cap of &gt; $ 150 million and &gt; $ 35 million invested in manufacturing sites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C72DC8-9C7A-4CEE-98D1-8F93C8460582}" type="parTrans" cxnId="{2E3C96CE-10DA-4B02-A443-4A8B12582F0E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7C6B52-E92D-40ED-8412-96D4E9EDA297}" type="sibTrans" cxnId="{2E3C96CE-10DA-4B02-A443-4A8B12582F0E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A1F170-12B9-4292-876A-5CEADF793B9C}">
      <dgm:prSet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Medicamen Biotech Ltd (MBL), a wholly owned subsidiary of SRL has successfully launched multiple pharma products in more than 30 countries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1D8115-CD41-4DA5-87DA-B67818CD6168}" type="parTrans" cxnId="{7EA6403B-96BE-486D-A262-8BBAF83362E1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09C1AB-3CA2-4250-BD8A-E362B50E723C}" type="sibTrans" cxnId="{7EA6403B-96BE-486D-A262-8BBAF83362E1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3CB35F-694F-4086-AA88-EB0E093E6E72}">
      <dgm:prSet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MBL has invested substantially in R&amp;D and manufacturing of APIs &amp; dosage forms for oncology products with a vision to be a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global leader in oncology generics by offering cost effective products with best-in-class quality</a:t>
          </a:r>
        </a:p>
      </dgm:t>
    </dgm:pt>
    <dgm:pt modelId="{7509143A-C982-4088-A927-6BB5DCCC7753}" type="parTrans" cxnId="{C4F326AC-60DD-486C-9210-C2E87811040A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FD173B-B796-44E3-92FE-95179842B8DD}" type="sibTrans" cxnId="{C4F326AC-60DD-486C-9210-C2E87811040A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CCEB08-F4E7-45B6-9427-CD5AA463B97D}">
      <dgm:prSet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MBL has firm plans &amp; investments for global roll out of its oncology products, including in USA, Europe, Latin America, Asia Pacific, MENA, etc through a combination of own team and alliance partners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F3D2C2-82B5-4B5D-AB0E-4273D36A627B}" type="parTrans" cxnId="{C3F9806F-7740-4890-B552-8EDF1096ADA2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CB82EA-94D7-4F9F-A463-C5F36FF3AEA8}" type="sibTrans" cxnId="{C3F9806F-7740-4890-B552-8EDF1096ADA2}">
      <dgm:prSet/>
      <dgm:spPr/>
      <dgm:t>
        <a:bodyPr/>
        <a:lstStyle/>
        <a:p>
          <a:endParaRPr lang="en-U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A20EA1-AA5C-0449-AA7D-6EEDC9842B53}" type="pres">
      <dgm:prSet presAssocID="{C1A8E3EB-D074-4A14-81A7-B5DF1D85D9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F81818CC-B25D-654B-A513-7CD8D6A45850}" type="pres">
      <dgm:prSet presAssocID="{3CF6547B-0727-4145-A7B0-B146D70CDD7C}" presName="thickLine" presStyleLbl="alignNode1" presStyleIdx="0" presStyleCnt="4"/>
      <dgm:spPr/>
    </dgm:pt>
    <dgm:pt modelId="{32645A88-24BF-9540-AC90-55FDE6BF17FC}" type="pres">
      <dgm:prSet presAssocID="{3CF6547B-0727-4145-A7B0-B146D70CDD7C}" presName="horz1" presStyleCnt="0"/>
      <dgm:spPr/>
    </dgm:pt>
    <dgm:pt modelId="{F5196ED2-FF76-0240-AE9B-4CFDDE213525}" type="pres">
      <dgm:prSet presAssocID="{3CF6547B-0727-4145-A7B0-B146D70CDD7C}" presName="tx1" presStyleLbl="revTx" presStyleIdx="0" presStyleCnt="4"/>
      <dgm:spPr/>
      <dgm:t>
        <a:bodyPr/>
        <a:lstStyle/>
        <a:p>
          <a:endParaRPr lang="en-IN"/>
        </a:p>
      </dgm:t>
    </dgm:pt>
    <dgm:pt modelId="{3075E62B-1214-7645-9CE3-2FCB1BE81F0D}" type="pres">
      <dgm:prSet presAssocID="{3CF6547B-0727-4145-A7B0-B146D70CDD7C}" presName="vert1" presStyleCnt="0"/>
      <dgm:spPr/>
    </dgm:pt>
    <dgm:pt modelId="{75C60D98-0D75-1E49-B39B-27E883B9A31B}" type="pres">
      <dgm:prSet presAssocID="{4DA1F170-12B9-4292-876A-5CEADF793B9C}" presName="thickLine" presStyleLbl="alignNode1" presStyleIdx="1" presStyleCnt="4"/>
      <dgm:spPr/>
    </dgm:pt>
    <dgm:pt modelId="{50AA222E-8B2D-644A-ACA8-9972B8A778EC}" type="pres">
      <dgm:prSet presAssocID="{4DA1F170-12B9-4292-876A-5CEADF793B9C}" presName="horz1" presStyleCnt="0"/>
      <dgm:spPr/>
    </dgm:pt>
    <dgm:pt modelId="{C58582C8-2FA9-864A-8104-B147983DA5E0}" type="pres">
      <dgm:prSet presAssocID="{4DA1F170-12B9-4292-876A-5CEADF793B9C}" presName="tx1" presStyleLbl="revTx" presStyleIdx="1" presStyleCnt="4"/>
      <dgm:spPr/>
      <dgm:t>
        <a:bodyPr/>
        <a:lstStyle/>
        <a:p>
          <a:endParaRPr lang="en-IN"/>
        </a:p>
      </dgm:t>
    </dgm:pt>
    <dgm:pt modelId="{6148C2BF-6A2E-A340-8BEE-96B36F80B97B}" type="pres">
      <dgm:prSet presAssocID="{4DA1F170-12B9-4292-876A-5CEADF793B9C}" presName="vert1" presStyleCnt="0"/>
      <dgm:spPr/>
    </dgm:pt>
    <dgm:pt modelId="{396151FB-F27C-E54E-B3FC-3D7F8F7C8686}" type="pres">
      <dgm:prSet presAssocID="{5A3CB35F-694F-4086-AA88-EB0E093E6E72}" presName="thickLine" presStyleLbl="alignNode1" presStyleIdx="2" presStyleCnt="4"/>
      <dgm:spPr/>
    </dgm:pt>
    <dgm:pt modelId="{47280C55-6E7C-B34B-834A-E186FBB56211}" type="pres">
      <dgm:prSet presAssocID="{5A3CB35F-694F-4086-AA88-EB0E093E6E72}" presName="horz1" presStyleCnt="0"/>
      <dgm:spPr/>
    </dgm:pt>
    <dgm:pt modelId="{B4ED2402-1456-EB4C-9618-552750C3F273}" type="pres">
      <dgm:prSet presAssocID="{5A3CB35F-694F-4086-AA88-EB0E093E6E72}" presName="tx1" presStyleLbl="revTx" presStyleIdx="2" presStyleCnt="4"/>
      <dgm:spPr/>
      <dgm:t>
        <a:bodyPr/>
        <a:lstStyle/>
        <a:p>
          <a:endParaRPr lang="en-IN"/>
        </a:p>
      </dgm:t>
    </dgm:pt>
    <dgm:pt modelId="{DC9ED2B7-6D7E-C946-AF87-25E639AA44B6}" type="pres">
      <dgm:prSet presAssocID="{5A3CB35F-694F-4086-AA88-EB0E093E6E72}" presName="vert1" presStyleCnt="0"/>
      <dgm:spPr/>
    </dgm:pt>
    <dgm:pt modelId="{2B3D1A58-6882-4745-8577-4084F1E759A9}" type="pres">
      <dgm:prSet presAssocID="{5ACCEB08-F4E7-45B6-9427-CD5AA463B97D}" presName="thickLine" presStyleLbl="alignNode1" presStyleIdx="3" presStyleCnt="4"/>
      <dgm:spPr/>
    </dgm:pt>
    <dgm:pt modelId="{CD3BEDF0-E77C-3D40-BF25-9888831B4967}" type="pres">
      <dgm:prSet presAssocID="{5ACCEB08-F4E7-45B6-9427-CD5AA463B97D}" presName="horz1" presStyleCnt="0"/>
      <dgm:spPr/>
    </dgm:pt>
    <dgm:pt modelId="{F4B3C0C4-6FCA-7D4D-A48A-7F1C914356A1}" type="pres">
      <dgm:prSet presAssocID="{5ACCEB08-F4E7-45B6-9427-CD5AA463B97D}" presName="tx1" presStyleLbl="revTx" presStyleIdx="3" presStyleCnt="4"/>
      <dgm:spPr/>
      <dgm:t>
        <a:bodyPr/>
        <a:lstStyle/>
        <a:p>
          <a:endParaRPr lang="en-IN"/>
        </a:p>
      </dgm:t>
    </dgm:pt>
    <dgm:pt modelId="{4B3EA77E-E095-0745-875B-3F09789ECB9A}" type="pres">
      <dgm:prSet presAssocID="{5ACCEB08-F4E7-45B6-9427-CD5AA463B97D}" presName="vert1" presStyleCnt="0"/>
      <dgm:spPr/>
    </dgm:pt>
  </dgm:ptLst>
  <dgm:cxnLst>
    <dgm:cxn modelId="{91EF7288-AB34-F643-8455-E9BCD88DCCC0}" type="presOf" srcId="{3CF6547B-0727-4145-A7B0-B146D70CDD7C}" destId="{F5196ED2-FF76-0240-AE9B-4CFDDE213525}" srcOrd="0" destOrd="0" presId="urn:microsoft.com/office/officeart/2008/layout/LinedList"/>
    <dgm:cxn modelId="{C4F326AC-60DD-486C-9210-C2E87811040A}" srcId="{C1A8E3EB-D074-4A14-81A7-B5DF1D85D935}" destId="{5A3CB35F-694F-4086-AA88-EB0E093E6E72}" srcOrd="2" destOrd="0" parTransId="{7509143A-C982-4088-A927-6BB5DCCC7753}" sibTransId="{D5FD173B-B796-44E3-92FE-95179842B8DD}"/>
    <dgm:cxn modelId="{7EA6403B-96BE-486D-A262-8BBAF83362E1}" srcId="{C1A8E3EB-D074-4A14-81A7-B5DF1D85D935}" destId="{4DA1F170-12B9-4292-876A-5CEADF793B9C}" srcOrd="1" destOrd="0" parTransId="{181D8115-CD41-4DA5-87DA-B67818CD6168}" sibTransId="{6B09C1AB-3CA2-4250-BD8A-E362B50E723C}"/>
    <dgm:cxn modelId="{727C23CF-0EDD-1244-9CA3-F963D1F39977}" type="presOf" srcId="{C1A8E3EB-D074-4A14-81A7-B5DF1D85D935}" destId="{F0A20EA1-AA5C-0449-AA7D-6EEDC9842B53}" srcOrd="0" destOrd="0" presId="urn:microsoft.com/office/officeart/2008/layout/LinedList"/>
    <dgm:cxn modelId="{C3F9806F-7740-4890-B552-8EDF1096ADA2}" srcId="{C1A8E3EB-D074-4A14-81A7-B5DF1D85D935}" destId="{5ACCEB08-F4E7-45B6-9427-CD5AA463B97D}" srcOrd="3" destOrd="0" parTransId="{27F3D2C2-82B5-4B5D-AB0E-4273D36A627B}" sibTransId="{07CB82EA-94D7-4F9F-A463-C5F36FF3AEA8}"/>
    <dgm:cxn modelId="{CDE71BC6-7D1E-CE4F-8F76-40364CD0D00C}" type="presOf" srcId="{5ACCEB08-F4E7-45B6-9427-CD5AA463B97D}" destId="{F4B3C0C4-6FCA-7D4D-A48A-7F1C914356A1}" srcOrd="0" destOrd="0" presId="urn:microsoft.com/office/officeart/2008/layout/LinedList"/>
    <dgm:cxn modelId="{2E3C96CE-10DA-4B02-A443-4A8B12582F0E}" srcId="{C1A8E3EB-D074-4A14-81A7-B5DF1D85D935}" destId="{3CF6547B-0727-4145-A7B0-B146D70CDD7C}" srcOrd="0" destOrd="0" parTransId="{F4C72DC8-9C7A-4CEE-98D1-8F93C8460582}" sibTransId="{AF7C6B52-E92D-40ED-8412-96D4E9EDA297}"/>
    <dgm:cxn modelId="{0B873D8D-F044-9F48-9903-3BE7AAF0B466}" type="presOf" srcId="{5A3CB35F-694F-4086-AA88-EB0E093E6E72}" destId="{B4ED2402-1456-EB4C-9618-552750C3F273}" srcOrd="0" destOrd="0" presId="urn:microsoft.com/office/officeart/2008/layout/LinedList"/>
    <dgm:cxn modelId="{493560AF-76D5-E540-8258-4E9411969C4E}" type="presOf" srcId="{4DA1F170-12B9-4292-876A-5CEADF793B9C}" destId="{C58582C8-2FA9-864A-8104-B147983DA5E0}" srcOrd="0" destOrd="0" presId="urn:microsoft.com/office/officeart/2008/layout/LinedList"/>
    <dgm:cxn modelId="{DEF4D969-FB63-BA42-B240-2F48687027EB}" type="presParOf" srcId="{F0A20EA1-AA5C-0449-AA7D-6EEDC9842B53}" destId="{F81818CC-B25D-654B-A513-7CD8D6A45850}" srcOrd="0" destOrd="0" presId="urn:microsoft.com/office/officeart/2008/layout/LinedList"/>
    <dgm:cxn modelId="{C4D66DAE-FF33-E140-87F2-A4A39125B108}" type="presParOf" srcId="{F0A20EA1-AA5C-0449-AA7D-6EEDC9842B53}" destId="{32645A88-24BF-9540-AC90-55FDE6BF17FC}" srcOrd="1" destOrd="0" presId="urn:microsoft.com/office/officeart/2008/layout/LinedList"/>
    <dgm:cxn modelId="{B5409719-3912-AA45-9A56-38C878E20FD2}" type="presParOf" srcId="{32645A88-24BF-9540-AC90-55FDE6BF17FC}" destId="{F5196ED2-FF76-0240-AE9B-4CFDDE213525}" srcOrd="0" destOrd="0" presId="urn:microsoft.com/office/officeart/2008/layout/LinedList"/>
    <dgm:cxn modelId="{BA236763-D80B-014C-B815-0831B9F5877D}" type="presParOf" srcId="{32645A88-24BF-9540-AC90-55FDE6BF17FC}" destId="{3075E62B-1214-7645-9CE3-2FCB1BE81F0D}" srcOrd="1" destOrd="0" presId="urn:microsoft.com/office/officeart/2008/layout/LinedList"/>
    <dgm:cxn modelId="{AA6AEF87-3733-4544-9954-AB19A8EFF86A}" type="presParOf" srcId="{F0A20EA1-AA5C-0449-AA7D-6EEDC9842B53}" destId="{75C60D98-0D75-1E49-B39B-27E883B9A31B}" srcOrd="2" destOrd="0" presId="urn:microsoft.com/office/officeart/2008/layout/LinedList"/>
    <dgm:cxn modelId="{83433210-3420-BD4A-90F4-88DD26DA96ED}" type="presParOf" srcId="{F0A20EA1-AA5C-0449-AA7D-6EEDC9842B53}" destId="{50AA222E-8B2D-644A-ACA8-9972B8A778EC}" srcOrd="3" destOrd="0" presId="urn:microsoft.com/office/officeart/2008/layout/LinedList"/>
    <dgm:cxn modelId="{E4DAAF17-3F9F-C14B-ADF2-B7B7E7838DBE}" type="presParOf" srcId="{50AA222E-8B2D-644A-ACA8-9972B8A778EC}" destId="{C58582C8-2FA9-864A-8104-B147983DA5E0}" srcOrd="0" destOrd="0" presId="urn:microsoft.com/office/officeart/2008/layout/LinedList"/>
    <dgm:cxn modelId="{B8339F2B-9327-9241-B923-6F5AB10922F8}" type="presParOf" srcId="{50AA222E-8B2D-644A-ACA8-9972B8A778EC}" destId="{6148C2BF-6A2E-A340-8BEE-96B36F80B97B}" srcOrd="1" destOrd="0" presId="urn:microsoft.com/office/officeart/2008/layout/LinedList"/>
    <dgm:cxn modelId="{8D27D26A-3503-2A4C-B9B8-051081859A7F}" type="presParOf" srcId="{F0A20EA1-AA5C-0449-AA7D-6EEDC9842B53}" destId="{396151FB-F27C-E54E-B3FC-3D7F8F7C8686}" srcOrd="4" destOrd="0" presId="urn:microsoft.com/office/officeart/2008/layout/LinedList"/>
    <dgm:cxn modelId="{AB78980A-8D25-1647-AC29-8E7652F42C1F}" type="presParOf" srcId="{F0A20EA1-AA5C-0449-AA7D-6EEDC9842B53}" destId="{47280C55-6E7C-B34B-834A-E186FBB56211}" srcOrd="5" destOrd="0" presId="urn:microsoft.com/office/officeart/2008/layout/LinedList"/>
    <dgm:cxn modelId="{36FBFBCC-46A0-254C-8B52-9ADE7700FF89}" type="presParOf" srcId="{47280C55-6E7C-B34B-834A-E186FBB56211}" destId="{B4ED2402-1456-EB4C-9618-552750C3F273}" srcOrd="0" destOrd="0" presId="urn:microsoft.com/office/officeart/2008/layout/LinedList"/>
    <dgm:cxn modelId="{E4173D86-7050-DA46-83B3-B67D76300FAF}" type="presParOf" srcId="{47280C55-6E7C-B34B-834A-E186FBB56211}" destId="{DC9ED2B7-6D7E-C946-AF87-25E639AA44B6}" srcOrd="1" destOrd="0" presId="urn:microsoft.com/office/officeart/2008/layout/LinedList"/>
    <dgm:cxn modelId="{08F702E2-6D62-5D4C-AB28-942490ECA7FC}" type="presParOf" srcId="{F0A20EA1-AA5C-0449-AA7D-6EEDC9842B53}" destId="{2B3D1A58-6882-4745-8577-4084F1E759A9}" srcOrd="6" destOrd="0" presId="urn:microsoft.com/office/officeart/2008/layout/LinedList"/>
    <dgm:cxn modelId="{96BA092B-6AC2-C242-9B83-252FFDFF5255}" type="presParOf" srcId="{F0A20EA1-AA5C-0449-AA7D-6EEDC9842B53}" destId="{CD3BEDF0-E77C-3D40-BF25-9888831B4967}" srcOrd="7" destOrd="0" presId="urn:microsoft.com/office/officeart/2008/layout/LinedList"/>
    <dgm:cxn modelId="{D777B96A-E278-A447-8ED2-0E3098080E68}" type="presParOf" srcId="{CD3BEDF0-E77C-3D40-BF25-9888831B4967}" destId="{F4B3C0C4-6FCA-7D4D-A48A-7F1C914356A1}" srcOrd="0" destOrd="0" presId="urn:microsoft.com/office/officeart/2008/layout/LinedList"/>
    <dgm:cxn modelId="{7ED84861-0849-DF44-8104-76393F039306}" type="presParOf" srcId="{CD3BEDF0-E77C-3D40-BF25-9888831B4967}" destId="{4B3EA77E-E095-0745-875B-3F09789ECB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59877-25E5-4DE0-B467-07AE680FFE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5483E-3E06-4516-82D9-A33EAF0B17CE}">
      <dgm:prSet custT="1"/>
      <dgm:spPr/>
      <dgm:t>
        <a:bodyPr/>
        <a:lstStyle/>
        <a:p>
          <a:r>
            <a:rPr lang="en-US" sz="1600" b="1" dirty="0"/>
            <a:t>R&amp;D Capabilities:</a:t>
          </a:r>
          <a:endParaRPr lang="en-US" sz="1600" dirty="0"/>
        </a:p>
      </dgm:t>
    </dgm:pt>
    <dgm:pt modelId="{682C34F6-B65D-4CD8-846E-2F8DF90444EF}" type="parTrans" cxnId="{990FF390-023D-4CAA-BA7A-E4E57B4CE7BC}">
      <dgm:prSet/>
      <dgm:spPr/>
      <dgm:t>
        <a:bodyPr/>
        <a:lstStyle/>
        <a:p>
          <a:endParaRPr lang="en-US"/>
        </a:p>
      </dgm:t>
    </dgm:pt>
    <dgm:pt modelId="{DCA03AE9-6ED0-4020-83AD-56F1386DF127}" type="sibTrans" cxnId="{990FF390-023D-4CAA-BA7A-E4E57B4CE7BC}">
      <dgm:prSet/>
      <dgm:spPr/>
      <dgm:t>
        <a:bodyPr/>
        <a:lstStyle/>
        <a:p>
          <a:endParaRPr lang="en-US"/>
        </a:p>
      </dgm:t>
    </dgm:pt>
    <dgm:pt modelId="{D9D4273D-C68F-47F5-9492-652F62E04D8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rgbClr val="0070C0"/>
              </a:solidFill>
            </a:rPr>
            <a:t>Chemical &amp; Formulation Development, Analytical Research</a:t>
          </a:r>
        </a:p>
      </dgm:t>
    </dgm:pt>
    <dgm:pt modelId="{F2F6B724-8C83-4FA9-9986-93D975381946}" type="parTrans" cxnId="{7E0BDCA7-5ECF-40C9-9465-E9CB17939066}">
      <dgm:prSet/>
      <dgm:spPr/>
      <dgm:t>
        <a:bodyPr/>
        <a:lstStyle/>
        <a:p>
          <a:endParaRPr lang="en-US"/>
        </a:p>
      </dgm:t>
    </dgm:pt>
    <dgm:pt modelId="{7B49F667-BA82-4710-B9B7-ACDB11BFE4EF}" type="sibTrans" cxnId="{7E0BDCA7-5ECF-40C9-9465-E9CB17939066}">
      <dgm:prSet/>
      <dgm:spPr/>
      <dgm:t>
        <a:bodyPr/>
        <a:lstStyle/>
        <a:p>
          <a:endParaRPr lang="en-US"/>
        </a:p>
      </dgm:t>
    </dgm:pt>
    <dgm:pt modelId="{3CF5D101-1861-4089-99DF-821C33C9553B}">
      <dgm:prSet custT="1"/>
      <dgm:spPr/>
      <dgm:t>
        <a:bodyPr/>
        <a:lstStyle/>
        <a:p>
          <a:r>
            <a:rPr lang="en-US" sz="1600" b="1" dirty="0"/>
            <a:t>Manufacturing Capabilities (oncology):</a:t>
          </a:r>
          <a:endParaRPr lang="en-US" sz="1600" dirty="0"/>
        </a:p>
      </dgm:t>
    </dgm:pt>
    <dgm:pt modelId="{95366BA8-253E-4D26-BE77-95CA726B8DDD}" type="parTrans" cxnId="{7DC15EE8-A47C-4A9C-B9C2-166830604F8E}">
      <dgm:prSet/>
      <dgm:spPr/>
      <dgm:t>
        <a:bodyPr/>
        <a:lstStyle/>
        <a:p>
          <a:endParaRPr lang="en-US"/>
        </a:p>
      </dgm:t>
    </dgm:pt>
    <dgm:pt modelId="{AFFB1410-FE30-4933-9F08-0396BB9B8EC1}" type="sibTrans" cxnId="{7DC15EE8-A47C-4A9C-B9C2-166830604F8E}">
      <dgm:prSet/>
      <dgm:spPr/>
      <dgm:t>
        <a:bodyPr/>
        <a:lstStyle/>
        <a:p>
          <a:endParaRPr lang="en-US"/>
        </a:p>
      </dgm:t>
    </dgm:pt>
    <dgm:pt modelId="{6EF54FDB-1CE3-4970-B33E-976902905BBA}">
      <dgm:prSet custT="1"/>
      <dgm:spPr>
        <a:solidFill>
          <a:srgbClr val="1CADE4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70C0"/>
              </a:solidFill>
              <a:latin typeface="Speak Pro" panose="020F0502020204030204"/>
              <a:ea typeface="+mn-ea"/>
              <a:cs typeface="+mn-cs"/>
            </a:rPr>
            <a:t>APIs, Dosage Forms</a:t>
          </a:r>
        </a:p>
      </dgm:t>
    </dgm:pt>
    <dgm:pt modelId="{FCF42EE2-9968-493C-9951-90EF2A192BA0}" type="parTrans" cxnId="{C2546995-474D-463C-947F-4D5397BAAD6A}">
      <dgm:prSet/>
      <dgm:spPr/>
      <dgm:t>
        <a:bodyPr/>
        <a:lstStyle/>
        <a:p>
          <a:endParaRPr lang="en-US"/>
        </a:p>
      </dgm:t>
    </dgm:pt>
    <dgm:pt modelId="{20E6AE6A-6EEA-4DAA-A9EA-443A2F135395}" type="sibTrans" cxnId="{C2546995-474D-463C-947F-4D5397BAAD6A}">
      <dgm:prSet/>
      <dgm:spPr/>
      <dgm:t>
        <a:bodyPr/>
        <a:lstStyle/>
        <a:p>
          <a:endParaRPr lang="en-US"/>
        </a:p>
      </dgm:t>
    </dgm:pt>
    <dgm:pt modelId="{7AEB8827-1AF3-4358-983A-8A469707102C}">
      <dgm:prSet custT="1"/>
      <dgm:spPr/>
      <dgm:t>
        <a:bodyPr/>
        <a:lstStyle/>
        <a:p>
          <a:r>
            <a:rPr lang="en-US" sz="1600" b="1" dirty="0"/>
            <a:t>Dosage Types (oncology):</a:t>
          </a:r>
          <a:endParaRPr lang="en-US" sz="1600" dirty="0"/>
        </a:p>
      </dgm:t>
    </dgm:pt>
    <dgm:pt modelId="{43A69570-56E7-426A-9B6E-044C9510A6DC}" type="parTrans" cxnId="{C949B194-AE60-47BD-89B6-AD7BBE7AE1B2}">
      <dgm:prSet/>
      <dgm:spPr/>
      <dgm:t>
        <a:bodyPr/>
        <a:lstStyle/>
        <a:p>
          <a:endParaRPr lang="en-US"/>
        </a:p>
      </dgm:t>
    </dgm:pt>
    <dgm:pt modelId="{731C4B65-5085-4D80-8902-20DD871BE408}" type="sibTrans" cxnId="{C949B194-AE60-47BD-89B6-AD7BBE7AE1B2}">
      <dgm:prSet/>
      <dgm:spPr/>
      <dgm:t>
        <a:bodyPr/>
        <a:lstStyle/>
        <a:p>
          <a:endParaRPr lang="en-US"/>
        </a:p>
      </dgm:t>
    </dgm:pt>
    <dgm:pt modelId="{56107182-7EC7-49A4-ACA2-ED56E70695EF}">
      <dgm:prSet custT="1"/>
      <dgm:spPr>
        <a:solidFill>
          <a:srgbClr val="1CADE4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70C0"/>
              </a:solidFill>
              <a:latin typeface="Speak Pro" panose="020F0502020204030204"/>
              <a:ea typeface="+mn-ea"/>
              <a:cs typeface="+mn-cs"/>
            </a:rPr>
            <a:t>Injectables (RTU &amp; Lyo Vials, PFS), Oral solids (Capsules, Tablets)</a:t>
          </a:r>
        </a:p>
      </dgm:t>
    </dgm:pt>
    <dgm:pt modelId="{B46FF73D-176E-40C9-A93F-6BBEF3919C5D}" type="parTrans" cxnId="{BFCE3787-F38A-4562-B9AB-6673675B31C4}">
      <dgm:prSet/>
      <dgm:spPr/>
      <dgm:t>
        <a:bodyPr/>
        <a:lstStyle/>
        <a:p>
          <a:endParaRPr lang="en-US"/>
        </a:p>
      </dgm:t>
    </dgm:pt>
    <dgm:pt modelId="{D1F68139-1AC7-42D8-852C-4861CE1C7BAC}" type="sibTrans" cxnId="{BFCE3787-F38A-4562-B9AB-6673675B31C4}">
      <dgm:prSet/>
      <dgm:spPr/>
      <dgm:t>
        <a:bodyPr/>
        <a:lstStyle/>
        <a:p>
          <a:endParaRPr lang="en-US"/>
        </a:p>
      </dgm:t>
    </dgm:pt>
    <dgm:pt modelId="{E883B294-E225-4575-9659-BCE867E10BE3}">
      <dgm:prSet custT="1"/>
      <dgm:spPr/>
      <dgm:t>
        <a:bodyPr/>
        <a:lstStyle/>
        <a:p>
          <a:r>
            <a:rPr lang="en-US" sz="1600" b="1" dirty="0"/>
            <a:t>Additional Services (oncology):</a:t>
          </a:r>
          <a:endParaRPr lang="en-US" sz="1600" dirty="0"/>
        </a:p>
      </dgm:t>
    </dgm:pt>
    <dgm:pt modelId="{622B18FB-DADD-47DD-9D39-AAC8890614D1}" type="parTrans" cxnId="{72EAF0F9-48AD-44DD-B079-3F2EE92878F5}">
      <dgm:prSet/>
      <dgm:spPr/>
      <dgm:t>
        <a:bodyPr/>
        <a:lstStyle/>
        <a:p>
          <a:endParaRPr lang="en-US"/>
        </a:p>
      </dgm:t>
    </dgm:pt>
    <dgm:pt modelId="{174F9F5F-AE13-4AA7-B3A8-C6E5770EBC57}" type="sibTrans" cxnId="{72EAF0F9-48AD-44DD-B079-3F2EE92878F5}">
      <dgm:prSet/>
      <dgm:spPr/>
      <dgm:t>
        <a:bodyPr/>
        <a:lstStyle/>
        <a:p>
          <a:endParaRPr lang="en-US"/>
        </a:p>
      </dgm:t>
    </dgm:pt>
    <dgm:pt modelId="{B4A41F84-44B8-4737-AF3D-D6E8C379DF80}">
      <dgm:prSet custT="1"/>
      <dgm:spPr>
        <a:solidFill>
          <a:srgbClr val="1CADE4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70C0"/>
              </a:solidFill>
              <a:latin typeface="Speak Pro" panose="020F0502020204030204"/>
              <a:ea typeface="+mn-ea"/>
              <a:cs typeface="+mn-cs"/>
            </a:rPr>
            <a:t>CDO, CMO &amp; CRAMS</a:t>
          </a:r>
        </a:p>
      </dgm:t>
    </dgm:pt>
    <dgm:pt modelId="{80B25566-6D36-4CB1-AD13-42002FD690EA}" type="parTrans" cxnId="{3B0806AE-F908-4077-B8FE-E1B92F31B7F1}">
      <dgm:prSet/>
      <dgm:spPr/>
      <dgm:t>
        <a:bodyPr/>
        <a:lstStyle/>
        <a:p>
          <a:endParaRPr lang="en-US"/>
        </a:p>
      </dgm:t>
    </dgm:pt>
    <dgm:pt modelId="{94040D4D-48DB-4AEB-8332-24A35B3CEE00}" type="sibTrans" cxnId="{3B0806AE-F908-4077-B8FE-E1B92F31B7F1}">
      <dgm:prSet/>
      <dgm:spPr/>
      <dgm:t>
        <a:bodyPr/>
        <a:lstStyle/>
        <a:p>
          <a:endParaRPr lang="en-US"/>
        </a:p>
      </dgm:t>
    </dgm:pt>
    <dgm:pt modelId="{2EBF95A3-0BE8-7A46-91F6-55CB9BBBDDE0}" type="pres">
      <dgm:prSet presAssocID="{1E659877-25E5-4DE0-B467-07AE680FF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DA9E1FE-2D58-6F4F-A50E-28E1A10EB5B5}" type="pres">
      <dgm:prSet presAssocID="{E4F5483E-3E06-4516-82D9-A33EAF0B17CE}" presName="parentText" presStyleLbl="node1" presStyleIdx="0" presStyleCnt="8" custLinFactY="-307461" custLinFactNeighborX="1938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1C6CAD-CF69-D04B-98A5-231E14D0F696}" type="pres">
      <dgm:prSet presAssocID="{DCA03AE9-6ED0-4020-83AD-56F1386DF127}" presName="spacer" presStyleCnt="0"/>
      <dgm:spPr/>
    </dgm:pt>
    <dgm:pt modelId="{37D13D8E-7E91-D644-BAE7-BD3E531D64B9}" type="pres">
      <dgm:prSet presAssocID="{D9D4273D-C68F-47F5-9492-652F62E04D8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08C69A-FE60-2C4B-BF1A-8AB7B3DE8210}" type="pres">
      <dgm:prSet presAssocID="{7B49F667-BA82-4710-B9B7-ACDB11BFE4EF}" presName="spacer" presStyleCnt="0"/>
      <dgm:spPr/>
    </dgm:pt>
    <dgm:pt modelId="{877C7AC8-0632-5448-BC98-3A3CB8A16DDE}" type="pres">
      <dgm:prSet presAssocID="{3CF5D101-1861-4089-99DF-821C33C9553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ECCBE4-E9C1-2946-9EE3-6F3C2731FCA0}" type="pres">
      <dgm:prSet presAssocID="{AFFB1410-FE30-4933-9F08-0396BB9B8EC1}" presName="spacer" presStyleCnt="0"/>
      <dgm:spPr/>
    </dgm:pt>
    <dgm:pt modelId="{CE614FD4-D5EC-2846-9BBB-766648301265}" type="pres">
      <dgm:prSet presAssocID="{6EF54FDB-1CE3-4970-B33E-976902905BBA}" presName="parentText" presStyleLbl="node1" presStyleIdx="3" presStyleCnt="8">
        <dgm:presLayoutVars>
          <dgm:chMax val="0"/>
          <dgm:bulletEnabled val="1"/>
        </dgm:presLayoutVars>
      </dgm:prSet>
      <dgm:spPr>
        <a:xfrm>
          <a:off x="0" y="1756706"/>
          <a:ext cx="5852160" cy="421200"/>
        </a:xfrm>
        <a:prstGeom prst="roundRect">
          <a:avLst/>
        </a:prstGeom>
      </dgm:spPr>
      <dgm:t>
        <a:bodyPr/>
        <a:lstStyle/>
        <a:p>
          <a:endParaRPr lang="en-IN"/>
        </a:p>
      </dgm:t>
    </dgm:pt>
    <dgm:pt modelId="{1BE5D95E-4930-EB40-B6C7-70BEE60EE6F5}" type="pres">
      <dgm:prSet presAssocID="{20E6AE6A-6EEA-4DAA-A9EA-443A2F135395}" presName="spacer" presStyleCnt="0"/>
      <dgm:spPr/>
    </dgm:pt>
    <dgm:pt modelId="{839B8A3C-C146-A94D-98F6-30E13814A5B1}" type="pres">
      <dgm:prSet presAssocID="{7AEB8827-1AF3-4358-983A-8A469707102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9E04D4-73DB-014D-AC63-0ED25554F64A}" type="pres">
      <dgm:prSet presAssocID="{731C4B65-5085-4D80-8902-20DD871BE408}" presName="spacer" presStyleCnt="0"/>
      <dgm:spPr/>
    </dgm:pt>
    <dgm:pt modelId="{F7DE6BDE-F848-414B-ADB1-09F61B434082}" type="pres">
      <dgm:prSet presAssocID="{56107182-7EC7-49A4-ACA2-ED56E70695EF}" presName="parentText" presStyleLbl="node1" presStyleIdx="5" presStyleCnt="8">
        <dgm:presLayoutVars>
          <dgm:chMax val="0"/>
          <dgm:bulletEnabled val="1"/>
        </dgm:presLayoutVars>
      </dgm:prSet>
      <dgm:spPr>
        <a:xfrm>
          <a:off x="0" y="2702786"/>
          <a:ext cx="5852160" cy="421200"/>
        </a:xfrm>
        <a:prstGeom prst="roundRect">
          <a:avLst/>
        </a:prstGeom>
      </dgm:spPr>
      <dgm:t>
        <a:bodyPr/>
        <a:lstStyle/>
        <a:p>
          <a:endParaRPr lang="en-IN"/>
        </a:p>
      </dgm:t>
    </dgm:pt>
    <dgm:pt modelId="{8B0AB052-2B75-3E4B-A38D-575914F7DA15}" type="pres">
      <dgm:prSet presAssocID="{D1F68139-1AC7-42D8-852C-4861CE1C7BAC}" presName="spacer" presStyleCnt="0"/>
      <dgm:spPr/>
    </dgm:pt>
    <dgm:pt modelId="{76F504D3-9590-A244-9EC8-F67ABCBEB707}" type="pres">
      <dgm:prSet presAssocID="{E883B294-E225-4575-9659-BCE867E10BE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E79F9C-1DB8-D74F-BA0A-64B97881B07C}" type="pres">
      <dgm:prSet presAssocID="{174F9F5F-AE13-4AA7-B3A8-C6E5770EBC57}" presName="spacer" presStyleCnt="0"/>
      <dgm:spPr/>
    </dgm:pt>
    <dgm:pt modelId="{61F24E68-D1AD-8448-8CD7-ACC677B6AFA5}" type="pres">
      <dgm:prSet presAssocID="{B4A41F84-44B8-4737-AF3D-D6E8C379DF80}" presName="parentText" presStyleLbl="node1" presStyleIdx="7" presStyleCnt="8">
        <dgm:presLayoutVars>
          <dgm:chMax val="0"/>
          <dgm:bulletEnabled val="1"/>
        </dgm:presLayoutVars>
      </dgm:prSet>
      <dgm:spPr>
        <a:xfrm>
          <a:off x="0" y="3648866"/>
          <a:ext cx="5852160" cy="421200"/>
        </a:xfrm>
        <a:prstGeom prst="roundRect">
          <a:avLst/>
        </a:prstGeom>
      </dgm:spPr>
      <dgm:t>
        <a:bodyPr/>
        <a:lstStyle/>
        <a:p>
          <a:endParaRPr lang="en-IN"/>
        </a:p>
      </dgm:t>
    </dgm:pt>
  </dgm:ptLst>
  <dgm:cxnLst>
    <dgm:cxn modelId="{95021516-641F-D44F-B7F1-BA9954F9053D}" type="presOf" srcId="{3CF5D101-1861-4089-99DF-821C33C9553B}" destId="{877C7AC8-0632-5448-BC98-3A3CB8A16DDE}" srcOrd="0" destOrd="0" presId="urn:microsoft.com/office/officeart/2005/8/layout/vList2"/>
    <dgm:cxn modelId="{2A42BEC4-CE7B-E940-B373-C7DA3921D0B4}" type="presOf" srcId="{7AEB8827-1AF3-4358-983A-8A469707102C}" destId="{839B8A3C-C146-A94D-98F6-30E13814A5B1}" srcOrd="0" destOrd="0" presId="urn:microsoft.com/office/officeart/2005/8/layout/vList2"/>
    <dgm:cxn modelId="{72EAF0F9-48AD-44DD-B079-3F2EE92878F5}" srcId="{1E659877-25E5-4DE0-B467-07AE680FFEDE}" destId="{E883B294-E225-4575-9659-BCE867E10BE3}" srcOrd="6" destOrd="0" parTransId="{622B18FB-DADD-47DD-9D39-AAC8890614D1}" sibTransId="{174F9F5F-AE13-4AA7-B3A8-C6E5770EBC57}"/>
    <dgm:cxn modelId="{17FEE81B-DEE1-3040-B90F-6BABC0D3233A}" type="presOf" srcId="{E4F5483E-3E06-4516-82D9-A33EAF0B17CE}" destId="{0DA9E1FE-2D58-6F4F-A50E-28E1A10EB5B5}" srcOrd="0" destOrd="0" presId="urn:microsoft.com/office/officeart/2005/8/layout/vList2"/>
    <dgm:cxn modelId="{BFCE3787-F38A-4562-B9AB-6673675B31C4}" srcId="{1E659877-25E5-4DE0-B467-07AE680FFEDE}" destId="{56107182-7EC7-49A4-ACA2-ED56E70695EF}" srcOrd="5" destOrd="0" parTransId="{B46FF73D-176E-40C9-A93F-6BBEF3919C5D}" sibTransId="{D1F68139-1AC7-42D8-852C-4861CE1C7BAC}"/>
    <dgm:cxn modelId="{7E0BDCA7-5ECF-40C9-9465-E9CB17939066}" srcId="{1E659877-25E5-4DE0-B467-07AE680FFEDE}" destId="{D9D4273D-C68F-47F5-9492-652F62E04D8D}" srcOrd="1" destOrd="0" parTransId="{F2F6B724-8C83-4FA9-9986-93D975381946}" sibTransId="{7B49F667-BA82-4710-B9B7-ACDB11BFE4EF}"/>
    <dgm:cxn modelId="{C2546995-474D-463C-947F-4D5397BAAD6A}" srcId="{1E659877-25E5-4DE0-B467-07AE680FFEDE}" destId="{6EF54FDB-1CE3-4970-B33E-976902905BBA}" srcOrd="3" destOrd="0" parTransId="{FCF42EE2-9968-493C-9951-90EF2A192BA0}" sibTransId="{20E6AE6A-6EEA-4DAA-A9EA-443A2F135395}"/>
    <dgm:cxn modelId="{EED2838B-2B34-3C48-A9C1-168160DCAA6F}" type="presOf" srcId="{56107182-7EC7-49A4-ACA2-ED56E70695EF}" destId="{F7DE6BDE-F848-414B-ADB1-09F61B434082}" srcOrd="0" destOrd="0" presId="urn:microsoft.com/office/officeart/2005/8/layout/vList2"/>
    <dgm:cxn modelId="{3B0806AE-F908-4077-B8FE-E1B92F31B7F1}" srcId="{1E659877-25E5-4DE0-B467-07AE680FFEDE}" destId="{B4A41F84-44B8-4737-AF3D-D6E8C379DF80}" srcOrd="7" destOrd="0" parTransId="{80B25566-6D36-4CB1-AD13-42002FD690EA}" sibTransId="{94040D4D-48DB-4AEB-8332-24A35B3CEE00}"/>
    <dgm:cxn modelId="{C949B194-AE60-47BD-89B6-AD7BBE7AE1B2}" srcId="{1E659877-25E5-4DE0-B467-07AE680FFEDE}" destId="{7AEB8827-1AF3-4358-983A-8A469707102C}" srcOrd="4" destOrd="0" parTransId="{43A69570-56E7-426A-9B6E-044C9510A6DC}" sibTransId="{731C4B65-5085-4D80-8902-20DD871BE408}"/>
    <dgm:cxn modelId="{654A28BE-DE0F-8F42-999A-1250D2202B44}" type="presOf" srcId="{6EF54FDB-1CE3-4970-B33E-976902905BBA}" destId="{CE614FD4-D5EC-2846-9BBB-766648301265}" srcOrd="0" destOrd="0" presId="urn:microsoft.com/office/officeart/2005/8/layout/vList2"/>
    <dgm:cxn modelId="{B689393E-8284-1146-B646-B698EF1358E1}" type="presOf" srcId="{E883B294-E225-4575-9659-BCE867E10BE3}" destId="{76F504D3-9590-A244-9EC8-F67ABCBEB707}" srcOrd="0" destOrd="0" presId="urn:microsoft.com/office/officeart/2005/8/layout/vList2"/>
    <dgm:cxn modelId="{7DC15EE8-A47C-4A9C-B9C2-166830604F8E}" srcId="{1E659877-25E5-4DE0-B467-07AE680FFEDE}" destId="{3CF5D101-1861-4089-99DF-821C33C9553B}" srcOrd="2" destOrd="0" parTransId="{95366BA8-253E-4D26-BE77-95CA726B8DDD}" sibTransId="{AFFB1410-FE30-4933-9F08-0396BB9B8EC1}"/>
    <dgm:cxn modelId="{329EBBDB-7F80-9A40-A122-E5569B91DDEF}" type="presOf" srcId="{B4A41F84-44B8-4737-AF3D-D6E8C379DF80}" destId="{61F24E68-D1AD-8448-8CD7-ACC677B6AFA5}" srcOrd="0" destOrd="0" presId="urn:microsoft.com/office/officeart/2005/8/layout/vList2"/>
    <dgm:cxn modelId="{03191CBD-C6E0-AD42-8AEC-D1A69A582FA8}" type="presOf" srcId="{1E659877-25E5-4DE0-B467-07AE680FFEDE}" destId="{2EBF95A3-0BE8-7A46-91F6-55CB9BBBDDE0}" srcOrd="0" destOrd="0" presId="urn:microsoft.com/office/officeart/2005/8/layout/vList2"/>
    <dgm:cxn modelId="{73638C72-927C-5445-952D-ED5B416B473D}" type="presOf" srcId="{D9D4273D-C68F-47F5-9492-652F62E04D8D}" destId="{37D13D8E-7E91-D644-BAE7-BD3E531D64B9}" srcOrd="0" destOrd="0" presId="urn:microsoft.com/office/officeart/2005/8/layout/vList2"/>
    <dgm:cxn modelId="{990FF390-023D-4CAA-BA7A-E4E57B4CE7BC}" srcId="{1E659877-25E5-4DE0-B467-07AE680FFEDE}" destId="{E4F5483E-3E06-4516-82D9-A33EAF0B17CE}" srcOrd="0" destOrd="0" parTransId="{682C34F6-B65D-4CD8-846E-2F8DF90444EF}" sibTransId="{DCA03AE9-6ED0-4020-83AD-56F1386DF127}"/>
    <dgm:cxn modelId="{1DB5BA8E-7026-6A43-8336-E12BB39C351B}" type="presParOf" srcId="{2EBF95A3-0BE8-7A46-91F6-55CB9BBBDDE0}" destId="{0DA9E1FE-2D58-6F4F-A50E-28E1A10EB5B5}" srcOrd="0" destOrd="0" presId="urn:microsoft.com/office/officeart/2005/8/layout/vList2"/>
    <dgm:cxn modelId="{5AAF6EB3-0293-2A42-87B4-5638B3B2D0AB}" type="presParOf" srcId="{2EBF95A3-0BE8-7A46-91F6-55CB9BBBDDE0}" destId="{A41C6CAD-CF69-D04B-98A5-231E14D0F696}" srcOrd="1" destOrd="0" presId="urn:microsoft.com/office/officeart/2005/8/layout/vList2"/>
    <dgm:cxn modelId="{1193BC10-0C39-9F44-ADBD-DB716A0110DD}" type="presParOf" srcId="{2EBF95A3-0BE8-7A46-91F6-55CB9BBBDDE0}" destId="{37D13D8E-7E91-D644-BAE7-BD3E531D64B9}" srcOrd="2" destOrd="0" presId="urn:microsoft.com/office/officeart/2005/8/layout/vList2"/>
    <dgm:cxn modelId="{06C0EEC2-A704-F74A-9302-A84A3A70D599}" type="presParOf" srcId="{2EBF95A3-0BE8-7A46-91F6-55CB9BBBDDE0}" destId="{CD08C69A-FE60-2C4B-BF1A-8AB7B3DE8210}" srcOrd="3" destOrd="0" presId="urn:microsoft.com/office/officeart/2005/8/layout/vList2"/>
    <dgm:cxn modelId="{FAA95E36-2F80-4543-BC0E-FCAFD432EC0F}" type="presParOf" srcId="{2EBF95A3-0BE8-7A46-91F6-55CB9BBBDDE0}" destId="{877C7AC8-0632-5448-BC98-3A3CB8A16DDE}" srcOrd="4" destOrd="0" presId="urn:microsoft.com/office/officeart/2005/8/layout/vList2"/>
    <dgm:cxn modelId="{F3F47FB1-EA58-D84E-A930-4C5AE0B9C2DB}" type="presParOf" srcId="{2EBF95A3-0BE8-7A46-91F6-55CB9BBBDDE0}" destId="{97ECCBE4-E9C1-2946-9EE3-6F3C2731FCA0}" srcOrd="5" destOrd="0" presId="urn:microsoft.com/office/officeart/2005/8/layout/vList2"/>
    <dgm:cxn modelId="{F83466FF-7414-8D46-A1A3-893E4DC1AF5D}" type="presParOf" srcId="{2EBF95A3-0BE8-7A46-91F6-55CB9BBBDDE0}" destId="{CE614FD4-D5EC-2846-9BBB-766648301265}" srcOrd="6" destOrd="0" presId="urn:microsoft.com/office/officeart/2005/8/layout/vList2"/>
    <dgm:cxn modelId="{69D5779B-A459-8F4F-9823-52B12686D517}" type="presParOf" srcId="{2EBF95A3-0BE8-7A46-91F6-55CB9BBBDDE0}" destId="{1BE5D95E-4930-EB40-B6C7-70BEE60EE6F5}" srcOrd="7" destOrd="0" presId="urn:microsoft.com/office/officeart/2005/8/layout/vList2"/>
    <dgm:cxn modelId="{BD3404E3-F9CD-914F-B4C0-907428280277}" type="presParOf" srcId="{2EBF95A3-0BE8-7A46-91F6-55CB9BBBDDE0}" destId="{839B8A3C-C146-A94D-98F6-30E13814A5B1}" srcOrd="8" destOrd="0" presId="urn:microsoft.com/office/officeart/2005/8/layout/vList2"/>
    <dgm:cxn modelId="{E4B92EDC-FC8B-2A44-AF81-A1CCA15215E3}" type="presParOf" srcId="{2EBF95A3-0BE8-7A46-91F6-55CB9BBBDDE0}" destId="{C99E04D4-73DB-014D-AC63-0ED25554F64A}" srcOrd="9" destOrd="0" presId="urn:microsoft.com/office/officeart/2005/8/layout/vList2"/>
    <dgm:cxn modelId="{15E3F8C3-CAA2-5247-82E2-3C43A1018E65}" type="presParOf" srcId="{2EBF95A3-0BE8-7A46-91F6-55CB9BBBDDE0}" destId="{F7DE6BDE-F848-414B-ADB1-09F61B434082}" srcOrd="10" destOrd="0" presId="urn:microsoft.com/office/officeart/2005/8/layout/vList2"/>
    <dgm:cxn modelId="{3A7D0776-04A4-5043-84FB-DB39C6B7517B}" type="presParOf" srcId="{2EBF95A3-0BE8-7A46-91F6-55CB9BBBDDE0}" destId="{8B0AB052-2B75-3E4B-A38D-575914F7DA15}" srcOrd="11" destOrd="0" presId="urn:microsoft.com/office/officeart/2005/8/layout/vList2"/>
    <dgm:cxn modelId="{1A6C65D3-A572-8942-88D5-CC2C521414A7}" type="presParOf" srcId="{2EBF95A3-0BE8-7A46-91F6-55CB9BBBDDE0}" destId="{76F504D3-9590-A244-9EC8-F67ABCBEB707}" srcOrd="12" destOrd="0" presId="urn:microsoft.com/office/officeart/2005/8/layout/vList2"/>
    <dgm:cxn modelId="{32A6D3BB-9F69-4E41-B18F-09007B10084D}" type="presParOf" srcId="{2EBF95A3-0BE8-7A46-91F6-55CB9BBBDDE0}" destId="{8FE79F9C-1DB8-D74F-BA0A-64B97881B07C}" srcOrd="13" destOrd="0" presId="urn:microsoft.com/office/officeart/2005/8/layout/vList2"/>
    <dgm:cxn modelId="{A5C6C870-AFE9-EB4D-B9DC-F074CC521BB8}" type="presParOf" srcId="{2EBF95A3-0BE8-7A46-91F6-55CB9BBBDDE0}" destId="{61F24E68-D1AD-8448-8CD7-ACC677B6AFA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B1043A-2D94-4A21-982B-C70F688A4FB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EF2EA-F47D-4FDD-AC58-0BE35C995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Corporate Overview</a:t>
          </a:r>
          <a:endParaRPr lang="en-US"/>
        </a:p>
      </dgm:t>
    </dgm:pt>
    <dgm:pt modelId="{35ABF003-99C1-432A-811E-E33229580729}" type="parTrans" cxnId="{E0BCB690-6A08-4D38-9ED0-187389895990}">
      <dgm:prSet/>
      <dgm:spPr/>
      <dgm:t>
        <a:bodyPr/>
        <a:lstStyle/>
        <a:p>
          <a:endParaRPr lang="en-US"/>
        </a:p>
      </dgm:t>
    </dgm:pt>
    <dgm:pt modelId="{69F4735F-9DBA-4713-944A-434012B18D28}" type="sibTrans" cxnId="{E0BCB690-6A08-4D38-9ED0-187389895990}">
      <dgm:prSet/>
      <dgm:spPr/>
      <dgm:t>
        <a:bodyPr/>
        <a:lstStyle/>
        <a:p>
          <a:endParaRPr lang="en-US"/>
        </a:p>
      </dgm:t>
    </dgm:pt>
    <dgm:pt modelId="{A537D1CB-7E42-4790-8C6D-7B329A9646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Portfolio &amp; Pipeline</a:t>
          </a:r>
          <a:endParaRPr lang="en-US"/>
        </a:p>
      </dgm:t>
    </dgm:pt>
    <dgm:pt modelId="{0E6850B7-55AE-4533-9B95-3706FBBDE641}" type="parTrans" cxnId="{61BD7CCC-E866-4A9B-AA23-FD68B257C4B8}">
      <dgm:prSet/>
      <dgm:spPr/>
      <dgm:t>
        <a:bodyPr/>
        <a:lstStyle/>
        <a:p>
          <a:endParaRPr lang="en-US"/>
        </a:p>
      </dgm:t>
    </dgm:pt>
    <dgm:pt modelId="{522E2C66-A3EF-4516-A6CA-F700C29FB9FA}" type="sibTrans" cxnId="{61BD7CCC-E866-4A9B-AA23-FD68B257C4B8}">
      <dgm:prSet/>
      <dgm:spPr/>
      <dgm:t>
        <a:bodyPr/>
        <a:lstStyle/>
        <a:p>
          <a:endParaRPr lang="en-US"/>
        </a:p>
      </dgm:t>
    </dgm:pt>
    <dgm:pt modelId="{CBC6173F-0C4A-4255-AA0A-69E74CACD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R&amp;D and Manufacturing</a:t>
          </a:r>
          <a:endParaRPr lang="en-US"/>
        </a:p>
      </dgm:t>
    </dgm:pt>
    <dgm:pt modelId="{ABDF4636-4797-46C4-B29C-7086BAC91E56}" type="parTrans" cxnId="{40A8E293-7A7E-4303-B300-1BF8DE0A7AA8}">
      <dgm:prSet/>
      <dgm:spPr/>
      <dgm:t>
        <a:bodyPr/>
        <a:lstStyle/>
        <a:p>
          <a:endParaRPr lang="en-US"/>
        </a:p>
      </dgm:t>
    </dgm:pt>
    <dgm:pt modelId="{3173A238-EBFD-4ABC-84D4-DA973DCB3710}" type="sibTrans" cxnId="{40A8E293-7A7E-4303-B300-1BF8DE0A7AA8}">
      <dgm:prSet/>
      <dgm:spPr/>
      <dgm:t>
        <a:bodyPr/>
        <a:lstStyle/>
        <a:p>
          <a:endParaRPr lang="en-US"/>
        </a:p>
      </dgm:t>
    </dgm:pt>
    <dgm:pt modelId="{35F4A4AF-BF93-4C4C-AC55-027F128240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Commercial Presence &amp; Plans</a:t>
          </a:r>
          <a:endParaRPr lang="en-US" dirty="0"/>
        </a:p>
      </dgm:t>
    </dgm:pt>
    <dgm:pt modelId="{F6BF3C7A-DFDB-4056-A025-521D3C96E1A3}" type="parTrans" cxnId="{7665F928-7F1B-472C-98E7-4C3C8E53F17F}">
      <dgm:prSet/>
      <dgm:spPr/>
      <dgm:t>
        <a:bodyPr/>
        <a:lstStyle/>
        <a:p>
          <a:endParaRPr lang="en-US"/>
        </a:p>
      </dgm:t>
    </dgm:pt>
    <dgm:pt modelId="{596E83C2-EF07-4836-8FE9-9E85D9B9E9C3}" type="sibTrans" cxnId="{7665F928-7F1B-472C-98E7-4C3C8E53F17F}">
      <dgm:prSet/>
      <dgm:spPr/>
      <dgm:t>
        <a:bodyPr/>
        <a:lstStyle/>
        <a:p>
          <a:endParaRPr lang="en-US"/>
        </a:p>
      </dgm:t>
    </dgm:pt>
    <dgm:pt modelId="{99834A9D-462A-4244-BFAA-8F5537B40065}" type="pres">
      <dgm:prSet presAssocID="{34B1043A-2D94-4A21-982B-C70F688A4FB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8AEF106-ACBF-4FD2-BF2B-3B030C99E1BC}" type="pres">
      <dgm:prSet presAssocID="{C7DEF2EA-F47D-4FDD-AC58-0BE35C99544B}" presName="compNode" presStyleCnt="0"/>
      <dgm:spPr/>
    </dgm:pt>
    <dgm:pt modelId="{81243741-AAB9-4490-BA84-C7EAFC0055F1}" type="pres">
      <dgm:prSet presAssocID="{C7DEF2EA-F47D-4FDD-AC58-0BE35C9954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B7B90F3-7FC6-42E3-89E5-870097FAC515}" type="pres">
      <dgm:prSet presAssocID="{C7DEF2EA-F47D-4FDD-AC58-0BE35C99544B}" presName="spaceRect" presStyleCnt="0"/>
      <dgm:spPr/>
    </dgm:pt>
    <dgm:pt modelId="{6F61CD7F-2C97-48C0-B562-3F2CBD8E60E1}" type="pres">
      <dgm:prSet presAssocID="{C7DEF2EA-F47D-4FDD-AC58-0BE35C99544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4BC680D5-916F-4529-A711-5F4A655A29AA}" type="pres">
      <dgm:prSet presAssocID="{69F4735F-9DBA-4713-944A-434012B18D28}" presName="sibTrans" presStyleCnt="0"/>
      <dgm:spPr/>
    </dgm:pt>
    <dgm:pt modelId="{ED3A3CE4-A70C-42E0-A1C0-A427E0407CB0}" type="pres">
      <dgm:prSet presAssocID="{A537D1CB-7E42-4790-8C6D-7B329A9646C8}" presName="compNode" presStyleCnt="0"/>
      <dgm:spPr/>
    </dgm:pt>
    <dgm:pt modelId="{9B6B3C1C-9FA7-4A45-8E55-1DE1F123E51F}" type="pres">
      <dgm:prSet presAssocID="{A537D1CB-7E42-4790-8C6D-7B329A9646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ACD4D2B-DB20-4F7F-AB3F-66E5611F7705}" type="pres">
      <dgm:prSet presAssocID="{A537D1CB-7E42-4790-8C6D-7B329A9646C8}" presName="spaceRect" presStyleCnt="0"/>
      <dgm:spPr/>
    </dgm:pt>
    <dgm:pt modelId="{6BCF6B14-C983-4564-9D6A-25DE75ED4BCE}" type="pres">
      <dgm:prSet presAssocID="{A537D1CB-7E42-4790-8C6D-7B329A9646C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BC56F2E1-742B-4F55-99A1-594FE7F3DA41}" type="pres">
      <dgm:prSet presAssocID="{522E2C66-A3EF-4516-A6CA-F700C29FB9FA}" presName="sibTrans" presStyleCnt="0"/>
      <dgm:spPr/>
    </dgm:pt>
    <dgm:pt modelId="{A8917EC0-39DB-4A6C-B30D-B9B76456A5F5}" type="pres">
      <dgm:prSet presAssocID="{CBC6173F-0C4A-4255-AA0A-69E74CACD55C}" presName="compNode" presStyleCnt="0"/>
      <dgm:spPr/>
    </dgm:pt>
    <dgm:pt modelId="{53D7A46F-C50D-4908-AFF6-BBE7A392F6DF}" type="pres">
      <dgm:prSet presAssocID="{CBC6173F-0C4A-4255-AA0A-69E74CACD5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AF570C8-D5D8-402A-9829-66D5D244701F}" type="pres">
      <dgm:prSet presAssocID="{CBC6173F-0C4A-4255-AA0A-69E74CACD55C}" presName="spaceRect" presStyleCnt="0"/>
      <dgm:spPr/>
    </dgm:pt>
    <dgm:pt modelId="{E46818B8-27DC-4ABE-8971-E2C745C4DBDA}" type="pres">
      <dgm:prSet presAssocID="{CBC6173F-0C4A-4255-AA0A-69E74CACD55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D5E91F07-FCDE-4B21-A6EB-97408786067E}" type="pres">
      <dgm:prSet presAssocID="{3173A238-EBFD-4ABC-84D4-DA973DCB3710}" presName="sibTrans" presStyleCnt="0"/>
      <dgm:spPr/>
    </dgm:pt>
    <dgm:pt modelId="{D749F566-5491-418F-8041-AA8ADEC8959D}" type="pres">
      <dgm:prSet presAssocID="{35F4A4AF-BF93-4C4C-AC55-027F12824061}" presName="compNode" presStyleCnt="0"/>
      <dgm:spPr/>
    </dgm:pt>
    <dgm:pt modelId="{A04CA632-3B0E-4EEB-B029-1C982CFED43B}" type="pres">
      <dgm:prSet presAssocID="{35F4A4AF-BF93-4C4C-AC55-027F128240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BDBC9F4-86FA-49F6-ABAC-4E625D9C0CCB}" type="pres">
      <dgm:prSet presAssocID="{35F4A4AF-BF93-4C4C-AC55-027F12824061}" presName="spaceRect" presStyleCnt="0"/>
      <dgm:spPr/>
    </dgm:pt>
    <dgm:pt modelId="{7560C6AA-15F0-4FE6-A4E5-06AE805C5718}" type="pres">
      <dgm:prSet presAssocID="{35F4A4AF-BF93-4C4C-AC55-027F1282406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694BBD5-6468-8042-9900-EDDEBB7C07F9}" type="presOf" srcId="{35F4A4AF-BF93-4C4C-AC55-027F12824061}" destId="{7560C6AA-15F0-4FE6-A4E5-06AE805C5718}" srcOrd="0" destOrd="0" presId="urn:microsoft.com/office/officeart/2018/2/layout/IconLabelList"/>
    <dgm:cxn modelId="{C9DE11C7-7AA1-BE4C-9101-16E61C81A71C}" type="presOf" srcId="{C7DEF2EA-F47D-4FDD-AC58-0BE35C99544B}" destId="{6F61CD7F-2C97-48C0-B562-3F2CBD8E60E1}" srcOrd="0" destOrd="0" presId="urn:microsoft.com/office/officeart/2018/2/layout/IconLabelList"/>
    <dgm:cxn modelId="{61BD7CCC-E866-4A9B-AA23-FD68B257C4B8}" srcId="{34B1043A-2D94-4A21-982B-C70F688A4FB7}" destId="{A537D1CB-7E42-4790-8C6D-7B329A9646C8}" srcOrd="1" destOrd="0" parTransId="{0E6850B7-55AE-4533-9B95-3706FBBDE641}" sibTransId="{522E2C66-A3EF-4516-A6CA-F700C29FB9FA}"/>
    <dgm:cxn modelId="{40A8E293-7A7E-4303-B300-1BF8DE0A7AA8}" srcId="{34B1043A-2D94-4A21-982B-C70F688A4FB7}" destId="{CBC6173F-0C4A-4255-AA0A-69E74CACD55C}" srcOrd="2" destOrd="0" parTransId="{ABDF4636-4797-46C4-B29C-7086BAC91E56}" sibTransId="{3173A238-EBFD-4ABC-84D4-DA973DCB3710}"/>
    <dgm:cxn modelId="{E0BCB690-6A08-4D38-9ED0-187389895990}" srcId="{34B1043A-2D94-4A21-982B-C70F688A4FB7}" destId="{C7DEF2EA-F47D-4FDD-AC58-0BE35C99544B}" srcOrd="0" destOrd="0" parTransId="{35ABF003-99C1-432A-811E-E33229580729}" sibTransId="{69F4735F-9DBA-4713-944A-434012B18D28}"/>
    <dgm:cxn modelId="{7202DDD7-F65D-BE44-B694-C11BDCCC3467}" type="presOf" srcId="{A537D1CB-7E42-4790-8C6D-7B329A9646C8}" destId="{6BCF6B14-C983-4564-9D6A-25DE75ED4BCE}" srcOrd="0" destOrd="0" presId="urn:microsoft.com/office/officeart/2018/2/layout/IconLabelList"/>
    <dgm:cxn modelId="{7665F928-7F1B-472C-98E7-4C3C8E53F17F}" srcId="{34B1043A-2D94-4A21-982B-C70F688A4FB7}" destId="{35F4A4AF-BF93-4C4C-AC55-027F12824061}" srcOrd="3" destOrd="0" parTransId="{F6BF3C7A-DFDB-4056-A025-521D3C96E1A3}" sibTransId="{596E83C2-EF07-4836-8FE9-9E85D9B9E9C3}"/>
    <dgm:cxn modelId="{ADE4911A-97D2-D640-A28A-BF682A89520D}" type="presOf" srcId="{34B1043A-2D94-4A21-982B-C70F688A4FB7}" destId="{99834A9D-462A-4244-BFAA-8F5537B40065}" srcOrd="0" destOrd="0" presId="urn:microsoft.com/office/officeart/2018/2/layout/IconLabelList"/>
    <dgm:cxn modelId="{C7BDD8C0-5077-AF48-9CAF-DFCD6A7DD3EF}" type="presOf" srcId="{CBC6173F-0C4A-4255-AA0A-69E74CACD55C}" destId="{E46818B8-27DC-4ABE-8971-E2C745C4DBDA}" srcOrd="0" destOrd="0" presId="urn:microsoft.com/office/officeart/2018/2/layout/IconLabelList"/>
    <dgm:cxn modelId="{83D7E96B-A9F5-8C4D-B94C-9A4953C37AAB}" type="presParOf" srcId="{99834A9D-462A-4244-BFAA-8F5537B40065}" destId="{B8AEF106-ACBF-4FD2-BF2B-3B030C99E1BC}" srcOrd="0" destOrd="0" presId="urn:microsoft.com/office/officeart/2018/2/layout/IconLabelList"/>
    <dgm:cxn modelId="{43D00341-2020-9245-BCDB-9FB2B682C6E7}" type="presParOf" srcId="{B8AEF106-ACBF-4FD2-BF2B-3B030C99E1BC}" destId="{81243741-AAB9-4490-BA84-C7EAFC0055F1}" srcOrd="0" destOrd="0" presId="urn:microsoft.com/office/officeart/2018/2/layout/IconLabelList"/>
    <dgm:cxn modelId="{DDCC58D9-AEEA-B249-97E0-7AF215D70273}" type="presParOf" srcId="{B8AEF106-ACBF-4FD2-BF2B-3B030C99E1BC}" destId="{4B7B90F3-7FC6-42E3-89E5-870097FAC515}" srcOrd="1" destOrd="0" presId="urn:microsoft.com/office/officeart/2018/2/layout/IconLabelList"/>
    <dgm:cxn modelId="{45A206C0-66CC-1046-8D72-1860E1B74121}" type="presParOf" srcId="{B8AEF106-ACBF-4FD2-BF2B-3B030C99E1BC}" destId="{6F61CD7F-2C97-48C0-B562-3F2CBD8E60E1}" srcOrd="2" destOrd="0" presId="urn:microsoft.com/office/officeart/2018/2/layout/IconLabelList"/>
    <dgm:cxn modelId="{D243D388-70C8-D747-8A68-49B790CCB7BA}" type="presParOf" srcId="{99834A9D-462A-4244-BFAA-8F5537B40065}" destId="{4BC680D5-916F-4529-A711-5F4A655A29AA}" srcOrd="1" destOrd="0" presId="urn:microsoft.com/office/officeart/2018/2/layout/IconLabelList"/>
    <dgm:cxn modelId="{125D200D-FC6D-F74D-A948-506DF2F0BDB2}" type="presParOf" srcId="{99834A9D-462A-4244-BFAA-8F5537B40065}" destId="{ED3A3CE4-A70C-42E0-A1C0-A427E0407CB0}" srcOrd="2" destOrd="0" presId="urn:microsoft.com/office/officeart/2018/2/layout/IconLabelList"/>
    <dgm:cxn modelId="{DE64C007-41F6-1143-B77D-5267109DF54F}" type="presParOf" srcId="{ED3A3CE4-A70C-42E0-A1C0-A427E0407CB0}" destId="{9B6B3C1C-9FA7-4A45-8E55-1DE1F123E51F}" srcOrd="0" destOrd="0" presId="urn:microsoft.com/office/officeart/2018/2/layout/IconLabelList"/>
    <dgm:cxn modelId="{C5DE63F9-F91F-6645-B629-C629FD6B1C79}" type="presParOf" srcId="{ED3A3CE4-A70C-42E0-A1C0-A427E0407CB0}" destId="{AACD4D2B-DB20-4F7F-AB3F-66E5611F7705}" srcOrd="1" destOrd="0" presId="urn:microsoft.com/office/officeart/2018/2/layout/IconLabelList"/>
    <dgm:cxn modelId="{6F888E7D-B82C-7748-844D-988B9975C507}" type="presParOf" srcId="{ED3A3CE4-A70C-42E0-A1C0-A427E0407CB0}" destId="{6BCF6B14-C983-4564-9D6A-25DE75ED4BCE}" srcOrd="2" destOrd="0" presId="urn:microsoft.com/office/officeart/2018/2/layout/IconLabelList"/>
    <dgm:cxn modelId="{C936576B-41F2-4B4A-BDC3-FBA9701A1067}" type="presParOf" srcId="{99834A9D-462A-4244-BFAA-8F5537B40065}" destId="{BC56F2E1-742B-4F55-99A1-594FE7F3DA41}" srcOrd="3" destOrd="0" presId="urn:microsoft.com/office/officeart/2018/2/layout/IconLabelList"/>
    <dgm:cxn modelId="{10BFCD36-F4BE-2B40-B377-BED3A990FAF2}" type="presParOf" srcId="{99834A9D-462A-4244-BFAA-8F5537B40065}" destId="{A8917EC0-39DB-4A6C-B30D-B9B76456A5F5}" srcOrd="4" destOrd="0" presId="urn:microsoft.com/office/officeart/2018/2/layout/IconLabelList"/>
    <dgm:cxn modelId="{C522875B-3BF6-0B4F-B97F-5E99AF5C74BF}" type="presParOf" srcId="{A8917EC0-39DB-4A6C-B30D-B9B76456A5F5}" destId="{53D7A46F-C50D-4908-AFF6-BBE7A392F6DF}" srcOrd="0" destOrd="0" presId="urn:microsoft.com/office/officeart/2018/2/layout/IconLabelList"/>
    <dgm:cxn modelId="{3ABFECAF-1D0C-FF46-BA97-77FA2B3DD50E}" type="presParOf" srcId="{A8917EC0-39DB-4A6C-B30D-B9B76456A5F5}" destId="{8AF570C8-D5D8-402A-9829-66D5D244701F}" srcOrd="1" destOrd="0" presId="urn:microsoft.com/office/officeart/2018/2/layout/IconLabelList"/>
    <dgm:cxn modelId="{9F1AA5AB-E563-9B4D-A953-615802B6F517}" type="presParOf" srcId="{A8917EC0-39DB-4A6C-B30D-B9B76456A5F5}" destId="{E46818B8-27DC-4ABE-8971-E2C745C4DBDA}" srcOrd="2" destOrd="0" presId="urn:microsoft.com/office/officeart/2018/2/layout/IconLabelList"/>
    <dgm:cxn modelId="{4364BC90-FE57-9641-8187-57A7DEF0F632}" type="presParOf" srcId="{99834A9D-462A-4244-BFAA-8F5537B40065}" destId="{D5E91F07-FCDE-4B21-A6EB-97408786067E}" srcOrd="5" destOrd="0" presId="urn:microsoft.com/office/officeart/2018/2/layout/IconLabelList"/>
    <dgm:cxn modelId="{81E1A4B1-3559-8C45-904A-F5D66F1A75B3}" type="presParOf" srcId="{99834A9D-462A-4244-BFAA-8F5537B40065}" destId="{D749F566-5491-418F-8041-AA8ADEC8959D}" srcOrd="6" destOrd="0" presId="urn:microsoft.com/office/officeart/2018/2/layout/IconLabelList"/>
    <dgm:cxn modelId="{9EC8B400-3941-1E48-8717-E68476CEA8A3}" type="presParOf" srcId="{D749F566-5491-418F-8041-AA8ADEC8959D}" destId="{A04CA632-3B0E-4EEB-B029-1C982CFED43B}" srcOrd="0" destOrd="0" presId="urn:microsoft.com/office/officeart/2018/2/layout/IconLabelList"/>
    <dgm:cxn modelId="{DA05FAB9-62DD-3541-97B7-AA8A745456EC}" type="presParOf" srcId="{D749F566-5491-418F-8041-AA8ADEC8959D}" destId="{DBDBC9F4-86FA-49F6-ABAC-4E625D9C0CCB}" srcOrd="1" destOrd="0" presId="urn:microsoft.com/office/officeart/2018/2/layout/IconLabelList"/>
    <dgm:cxn modelId="{C16ACA7F-2499-B64F-973F-1B44804DE4DB}" type="presParOf" srcId="{D749F566-5491-418F-8041-AA8ADEC8959D}" destId="{7560C6AA-15F0-4FE6-A4E5-06AE805C5718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1043A-2D94-4A21-982B-C70F688A4FB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EF2EA-F47D-4FDD-AC58-0BE35C995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Corporate Overview</a:t>
          </a:r>
          <a:endParaRPr lang="en-US"/>
        </a:p>
      </dgm:t>
    </dgm:pt>
    <dgm:pt modelId="{35ABF003-99C1-432A-811E-E33229580729}" type="parTrans" cxnId="{E0BCB690-6A08-4D38-9ED0-187389895990}">
      <dgm:prSet/>
      <dgm:spPr/>
      <dgm:t>
        <a:bodyPr/>
        <a:lstStyle/>
        <a:p>
          <a:endParaRPr lang="en-US"/>
        </a:p>
      </dgm:t>
    </dgm:pt>
    <dgm:pt modelId="{69F4735F-9DBA-4713-944A-434012B18D28}" type="sibTrans" cxnId="{E0BCB690-6A08-4D38-9ED0-187389895990}">
      <dgm:prSet/>
      <dgm:spPr/>
      <dgm:t>
        <a:bodyPr/>
        <a:lstStyle/>
        <a:p>
          <a:endParaRPr lang="en-US"/>
        </a:p>
      </dgm:t>
    </dgm:pt>
    <dgm:pt modelId="{A537D1CB-7E42-4790-8C6D-7B329A9646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Portfolio &amp; Pipeline</a:t>
          </a:r>
          <a:endParaRPr lang="en-US"/>
        </a:p>
      </dgm:t>
    </dgm:pt>
    <dgm:pt modelId="{0E6850B7-55AE-4533-9B95-3706FBBDE641}" type="parTrans" cxnId="{61BD7CCC-E866-4A9B-AA23-FD68B257C4B8}">
      <dgm:prSet/>
      <dgm:spPr/>
      <dgm:t>
        <a:bodyPr/>
        <a:lstStyle/>
        <a:p>
          <a:endParaRPr lang="en-US"/>
        </a:p>
      </dgm:t>
    </dgm:pt>
    <dgm:pt modelId="{522E2C66-A3EF-4516-A6CA-F700C29FB9FA}" type="sibTrans" cxnId="{61BD7CCC-E866-4A9B-AA23-FD68B257C4B8}">
      <dgm:prSet/>
      <dgm:spPr/>
      <dgm:t>
        <a:bodyPr/>
        <a:lstStyle/>
        <a:p>
          <a:endParaRPr lang="en-US"/>
        </a:p>
      </dgm:t>
    </dgm:pt>
    <dgm:pt modelId="{CBC6173F-0C4A-4255-AA0A-69E74CACD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R&amp;D and Manufacturing</a:t>
          </a:r>
          <a:endParaRPr lang="en-US"/>
        </a:p>
      </dgm:t>
    </dgm:pt>
    <dgm:pt modelId="{ABDF4636-4797-46C4-B29C-7086BAC91E56}" type="parTrans" cxnId="{40A8E293-7A7E-4303-B300-1BF8DE0A7AA8}">
      <dgm:prSet/>
      <dgm:spPr/>
      <dgm:t>
        <a:bodyPr/>
        <a:lstStyle/>
        <a:p>
          <a:endParaRPr lang="en-US"/>
        </a:p>
      </dgm:t>
    </dgm:pt>
    <dgm:pt modelId="{3173A238-EBFD-4ABC-84D4-DA973DCB3710}" type="sibTrans" cxnId="{40A8E293-7A7E-4303-B300-1BF8DE0A7AA8}">
      <dgm:prSet/>
      <dgm:spPr/>
      <dgm:t>
        <a:bodyPr/>
        <a:lstStyle/>
        <a:p>
          <a:endParaRPr lang="en-US"/>
        </a:p>
      </dgm:t>
    </dgm:pt>
    <dgm:pt modelId="{35F4A4AF-BF93-4C4C-AC55-027F128240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Commercial Presence &amp; Plans</a:t>
          </a:r>
          <a:endParaRPr lang="en-US" dirty="0"/>
        </a:p>
      </dgm:t>
    </dgm:pt>
    <dgm:pt modelId="{F6BF3C7A-DFDB-4056-A025-521D3C96E1A3}" type="parTrans" cxnId="{7665F928-7F1B-472C-98E7-4C3C8E53F17F}">
      <dgm:prSet/>
      <dgm:spPr/>
      <dgm:t>
        <a:bodyPr/>
        <a:lstStyle/>
        <a:p>
          <a:endParaRPr lang="en-US"/>
        </a:p>
      </dgm:t>
    </dgm:pt>
    <dgm:pt modelId="{596E83C2-EF07-4836-8FE9-9E85D9B9E9C3}" type="sibTrans" cxnId="{7665F928-7F1B-472C-98E7-4C3C8E53F17F}">
      <dgm:prSet/>
      <dgm:spPr/>
      <dgm:t>
        <a:bodyPr/>
        <a:lstStyle/>
        <a:p>
          <a:endParaRPr lang="en-US"/>
        </a:p>
      </dgm:t>
    </dgm:pt>
    <dgm:pt modelId="{99834A9D-462A-4244-BFAA-8F5537B40065}" type="pres">
      <dgm:prSet presAssocID="{34B1043A-2D94-4A21-982B-C70F688A4FB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8AEF106-ACBF-4FD2-BF2B-3B030C99E1BC}" type="pres">
      <dgm:prSet presAssocID="{C7DEF2EA-F47D-4FDD-AC58-0BE35C99544B}" presName="compNode" presStyleCnt="0"/>
      <dgm:spPr/>
    </dgm:pt>
    <dgm:pt modelId="{81243741-AAB9-4490-BA84-C7EAFC0055F1}" type="pres">
      <dgm:prSet presAssocID="{C7DEF2EA-F47D-4FDD-AC58-0BE35C9954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B7B90F3-7FC6-42E3-89E5-870097FAC515}" type="pres">
      <dgm:prSet presAssocID="{C7DEF2EA-F47D-4FDD-AC58-0BE35C99544B}" presName="spaceRect" presStyleCnt="0"/>
      <dgm:spPr/>
    </dgm:pt>
    <dgm:pt modelId="{6F61CD7F-2C97-48C0-B562-3F2CBD8E60E1}" type="pres">
      <dgm:prSet presAssocID="{C7DEF2EA-F47D-4FDD-AC58-0BE35C99544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4BC680D5-916F-4529-A711-5F4A655A29AA}" type="pres">
      <dgm:prSet presAssocID="{69F4735F-9DBA-4713-944A-434012B18D28}" presName="sibTrans" presStyleCnt="0"/>
      <dgm:spPr/>
    </dgm:pt>
    <dgm:pt modelId="{ED3A3CE4-A70C-42E0-A1C0-A427E0407CB0}" type="pres">
      <dgm:prSet presAssocID="{A537D1CB-7E42-4790-8C6D-7B329A9646C8}" presName="compNode" presStyleCnt="0"/>
      <dgm:spPr/>
    </dgm:pt>
    <dgm:pt modelId="{9B6B3C1C-9FA7-4A45-8E55-1DE1F123E51F}" type="pres">
      <dgm:prSet presAssocID="{A537D1CB-7E42-4790-8C6D-7B329A9646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ACD4D2B-DB20-4F7F-AB3F-66E5611F7705}" type="pres">
      <dgm:prSet presAssocID="{A537D1CB-7E42-4790-8C6D-7B329A9646C8}" presName="spaceRect" presStyleCnt="0"/>
      <dgm:spPr/>
    </dgm:pt>
    <dgm:pt modelId="{6BCF6B14-C983-4564-9D6A-25DE75ED4BCE}" type="pres">
      <dgm:prSet presAssocID="{A537D1CB-7E42-4790-8C6D-7B329A9646C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BC56F2E1-742B-4F55-99A1-594FE7F3DA41}" type="pres">
      <dgm:prSet presAssocID="{522E2C66-A3EF-4516-A6CA-F700C29FB9FA}" presName="sibTrans" presStyleCnt="0"/>
      <dgm:spPr/>
    </dgm:pt>
    <dgm:pt modelId="{A8917EC0-39DB-4A6C-B30D-B9B76456A5F5}" type="pres">
      <dgm:prSet presAssocID="{CBC6173F-0C4A-4255-AA0A-69E74CACD55C}" presName="compNode" presStyleCnt="0"/>
      <dgm:spPr/>
    </dgm:pt>
    <dgm:pt modelId="{53D7A46F-C50D-4908-AFF6-BBE7A392F6DF}" type="pres">
      <dgm:prSet presAssocID="{CBC6173F-0C4A-4255-AA0A-69E74CACD5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AF570C8-D5D8-402A-9829-66D5D244701F}" type="pres">
      <dgm:prSet presAssocID="{CBC6173F-0C4A-4255-AA0A-69E74CACD55C}" presName="spaceRect" presStyleCnt="0"/>
      <dgm:spPr/>
    </dgm:pt>
    <dgm:pt modelId="{E46818B8-27DC-4ABE-8971-E2C745C4DBDA}" type="pres">
      <dgm:prSet presAssocID="{CBC6173F-0C4A-4255-AA0A-69E74CACD55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D5E91F07-FCDE-4B21-A6EB-97408786067E}" type="pres">
      <dgm:prSet presAssocID="{3173A238-EBFD-4ABC-84D4-DA973DCB3710}" presName="sibTrans" presStyleCnt="0"/>
      <dgm:spPr/>
    </dgm:pt>
    <dgm:pt modelId="{D749F566-5491-418F-8041-AA8ADEC8959D}" type="pres">
      <dgm:prSet presAssocID="{35F4A4AF-BF93-4C4C-AC55-027F12824061}" presName="compNode" presStyleCnt="0"/>
      <dgm:spPr/>
    </dgm:pt>
    <dgm:pt modelId="{A04CA632-3B0E-4EEB-B029-1C982CFED43B}" type="pres">
      <dgm:prSet presAssocID="{35F4A4AF-BF93-4C4C-AC55-027F128240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BDBC9F4-86FA-49F6-ABAC-4E625D9C0CCB}" type="pres">
      <dgm:prSet presAssocID="{35F4A4AF-BF93-4C4C-AC55-027F12824061}" presName="spaceRect" presStyleCnt="0"/>
      <dgm:spPr/>
    </dgm:pt>
    <dgm:pt modelId="{7560C6AA-15F0-4FE6-A4E5-06AE805C5718}" type="pres">
      <dgm:prSet presAssocID="{35F4A4AF-BF93-4C4C-AC55-027F1282406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694BBD5-6468-8042-9900-EDDEBB7C07F9}" type="presOf" srcId="{35F4A4AF-BF93-4C4C-AC55-027F12824061}" destId="{7560C6AA-15F0-4FE6-A4E5-06AE805C5718}" srcOrd="0" destOrd="0" presId="urn:microsoft.com/office/officeart/2018/2/layout/IconLabelList"/>
    <dgm:cxn modelId="{C9DE11C7-7AA1-BE4C-9101-16E61C81A71C}" type="presOf" srcId="{C7DEF2EA-F47D-4FDD-AC58-0BE35C99544B}" destId="{6F61CD7F-2C97-48C0-B562-3F2CBD8E60E1}" srcOrd="0" destOrd="0" presId="urn:microsoft.com/office/officeart/2018/2/layout/IconLabelList"/>
    <dgm:cxn modelId="{61BD7CCC-E866-4A9B-AA23-FD68B257C4B8}" srcId="{34B1043A-2D94-4A21-982B-C70F688A4FB7}" destId="{A537D1CB-7E42-4790-8C6D-7B329A9646C8}" srcOrd="1" destOrd="0" parTransId="{0E6850B7-55AE-4533-9B95-3706FBBDE641}" sibTransId="{522E2C66-A3EF-4516-A6CA-F700C29FB9FA}"/>
    <dgm:cxn modelId="{40A8E293-7A7E-4303-B300-1BF8DE0A7AA8}" srcId="{34B1043A-2D94-4A21-982B-C70F688A4FB7}" destId="{CBC6173F-0C4A-4255-AA0A-69E74CACD55C}" srcOrd="2" destOrd="0" parTransId="{ABDF4636-4797-46C4-B29C-7086BAC91E56}" sibTransId="{3173A238-EBFD-4ABC-84D4-DA973DCB3710}"/>
    <dgm:cxn modelId="{E0BCB690-6A08-4D38-9ED0-187389895990}" srcId="{34B1043A-2D94-4A21-982B-C70F688A4FB7}" destId="{C7DEF2EA-F47D-4FDD-AC58-0BE35C99544B}" srcOrd="0" destOrd="0" parTransId="{35ABF003-99C1-432A-811E-E33229580729}" sibTransId="{69F4735F-9DBA-4713-944A-434012B18D28}"/>
    <dgm:cxn modelId="{7202DDD7-F65D-BE44-B694-C11BDCCC3467}" type="presOf" srcId="{A537D1CB-7E42-4790-8C6D-7B329A9646C8}" destId="{6BCF6B14-C983-4564-9D6A-25DE75ED4BCE}" srcOrd="0" destOrd="0" presId="urn:microsoft.com/office/officeart/2018/2/layout/IconLabelList"/>
    <dgm:cxn modelId="{7665F928-7F1B-472C-98E7-4C3C8E53F17F}" srcId="{34B1043A-2D94-4A21-982B-C70F688A4FB7}" destId="{35F4A4AF-BF93-4C4C-AC55-027F12824061}" srcOrd="3" destOrd="0" parTransId="{F6BF3C7A-DFDB-4056-A025-521D3C96E1A3}" sibTransId="{596E83C2-EF07-4836-8FE9-9E85D9B9E9C3}"/>
    <dgm:cxn modelId="{ADE4911A-97D2-D640-A28A-BF682A89520D}" type="presOf" srcId="{34B1043A-2D94-4A21-982B-C70F688A4FB7}" destId="{99834A9D-462A-4244-BFAA-8F5537B40065}" srcOrd="0" destOrd="0" presId="urn:microsoft.com/office/officeart/2018/2/layout/IconLabelList"/>
    <dgm:cxn modelId="{C7BDD8C0-5077-AF48-9CAF-DFCD6A7DD3EF}" type="presOf" srcId="{CBC6173F-0C4A-4255-AA0A-69E74CACD55C}" destId="{E46818B8-27DC-4ABE-8971-E2C745C4DBDA}" srcOrd="0" destOrd="0" presId="urn:microsoft.com/office/officeart/2018/2/layout/IconLabelList"/>
    <dgm:cxn modelId="{83D7E96B-A9F5-8C4D-B94C-9A4953C37AAB}" type="presParOf" srcId="{99834A9D-462A-4244-BFAA-8F5537B40065}" destId="{B8AEF106-ACBF-4FD2-BF2B-3B030C99E1BC}" srcOrd="0" destOrd="0" presId="urn:microsoft.com/office/officeart/2018/2/layout/IconLabelList"/>
    <dgm:cxn modelId="{43D00341-2020-9245-BCDB-9FB2B682C6E7}" type="presParOf" srcId="{B8AEF106-ACBF-4FD2-BF2B-3B030C99E1BC}" destId="{81243741-AAB9-4490-BA84-C7EAFC0055F1}" srcOrd="0" destOrd="0" presId="urn:microsoft.com/office/officeart/2018/2/layout/IconLabelList"/>
    <dgm:cxn modelId="{DDCC58D9-AEEA-B249-97E0-7AF215D70273}" type="presParOf" srcId="{B8AEF106-ACBF-4FD2-BF2B-3B030C99E1BC}" destId="{4B7B90F3-7FC6-42E3-89E5-870097FAC515}" srcOrd="1" destOrd="0" presId="urn:microsoft.com/office/officeart/2018/2/layout/IconLabelList"/>
    <dgm:cxn modelId="{45A206C0-66CC-1046-8D72-1860E1B74121}" type="presParOf" srcId="{B8AEF106-ACBF-4FD2-BF2B-3B030C99E1BC}" destId="{6F61CD7F-2C97-48C0-B562-3F2CBD8E60E1}" srcOrd="2" destOrd="0" presId="urn:microsoft.com/office/officeart/2018/2/layout/IconLabelList"/>
    <dgm:cxn modelId="{D243D388-70C8-D747-8A68-49B790CCB7BA}" type="presParOf" srcId="{99834A9D-462A-4244-BFAA-8F5537B40065}" destId="{4BC680D5-916F-4529-A711-5F4A655A29AA}" srcOrd="1" destOrd="0" presId="urn:microsoft.com/office/officeart/2018/2/layout/IconLabelList"/>
    <dgm:cxn modelId="{125D200D-FC6D-F74D-A948-506DF2F0BDB2}" type="presParOf" srcId="{99834A9D-462A-4244-BFAA-8F5537B40065}" destId="{ED3A3CE4-A70C-42E0-A1C0-A427E0407CB0}" srcOrd="2" destOrd="0" presId="urn:microsoft.com/office/officeart/2018/2/layout/IconLabelList"/>
    <dgm:cxn modelId="{DE64C007-41F6-1143-B77D-5267109DF54F}" type="presParOf" srcId="{ED3A3CE4-A70C-42E0-A1C0-A427E0407CB0}" destId="{9B6B3C1C-9FA7-4A45-8E55-1DE1F123E51F}" srcOrd="0" destOrd="0" presId="urn:microsoft.com/office/officeart/2018/2/layout/IconLabelList"/>
    <dgm:cxn modelId="{C5DE63F9-F91F-6645-B629-C629FD6B1C79}" type="presParOf" srcId="{ED3A3CE4-A70C-42E0-A1C0-A427E0407CB0}" destId="{AACD4D2B-DB20-4F7F-AB3F-66E5611F7705}" srcOrd="1" destOrd="0" presId="urn:microsoft.com/office/officeart/2018/2/layout/IconLabelList"/>
    <dgm:cxn modelId="{6F888E7D-B82C-7748-844D-988B9975C507}" type="presParOf" srcId="{ED3A3CE4-A70C-42E0-A1C0-A427E0407CB0}" destId="{6BCF6B14-C983-4564-9D6A-25DE75ED4BCE}" srcOrd="2" destOrd="0" presId="urn:microsoft.com/office/officeart/2018/2/layout/IconLabelList"/>
    <dgm:cxn modelId="{C936576B-41F2-4B4A-BDC3-FBA9701A1067}" type="presParOf" srcId="{99834A9D-462A-4244-BFAA-8F5537B40065}" destId="{BC56F2E1-742B-4F55-99A1-594FE7F3DA41}" srcOrd="3" destOrd="0" presId="urn:microsoft.com/office/officeart/2018/2/layout/IconLabelList"/>
    <dgm:cxn modelId="{10BFCD36-F4BE-2B40-B377-BED3A990FAF2}" type="presParOf" srcId="{99834A9D-462A-4244-BFAA-8F5537B40065}" destId="{A8917EC0-39DB-4A6C-B30D-B9B76456A5F5}" srcOrd="4" destOrd="0" presId="urn:microsoft.com/office/officeart/2018/2/layout/IconLabelList"/>
    <dgm:cxn modelId="{C522875B-3BF6-0B4F-B97F-5E99AF5C74BF}" type="presParOf" srcId="{A8917EC0-39DB-4A6C-B30D-B9B76456A5F5}" destId="{53D7A46F-C50D-4908-AFF6-BBE7A392F6DF}" srcOrd="0" destOrd="0" presId="urn:microsoft.com/office/officeart/2018/2/layout/IconLabelList"/>
    <dgm:cxn modelId="{3ABFECAF-1D0C-FF46-BA97-77FA2B3DD50E}" type="presParOf" srcId="{A8917EC0-39DB-4A6C-B30D-B9B76456A5F5}" destId="{8AF570C8-D5D8-402A-9829-66D5D244701F}" srcOrd="1" destOrd="0" presId="urn:microsoft.com/office/officeart/2018/2/layout/IconLabelList"/>
    <dgm:cxn modelId="{9F1AA5AB-E563-9B4D-A953-615802B6F517}" type="presParOf" srcId="{A8917EC0-39DB-4A6C-B30D-B9B76456A5F5}" destId="{E46818B8-27DC-4ABE-8971-E2C745C4DBDA}" srcOrd="2" destOrd="0" presId="urn:microsoft.com/office/officeart/2018/2/layout/IconLabelList"/>
    <dgm:cxn modelId="{4364BC90-FE57-9641-8187-57A7DEF0F632}" type="presParOf" srcId="{99834A9D-462A-4244-BFAA-8F5537B40065}" destId="{D5E91F07-FCDE-4B21-A6EB-97408786067E}" srcOrd="5" destOrd="0" presId="urn:microsoft.com/office/officeart/2018/2/layout/IconLabelList"/>
    <dgm:cxn modelId="{81E1A4B1-3559-8C45-904A-F5D66F1A75B3}" type="presParOf" srcId="{99834A9D-462A-4244-BFAA-8F5537B40065}" destId="{D749F566-5491-418F-8041-AA8ADEC8959D}" srcOrd="6" destOrd="0" presId="urn:microsoft.com/office/officeart/2018/2/layout/IconLabelList"/>
    <dgm:cxn modelId="{9EC8B400-3941-1E48-8717-E68476CEA8A3}" type="presParOf" srcId="{D749F566-5491-418F-8041-AA8ADEC8959D}" destId="{A04CA632-3B0E-4EEB-B029-1C982CFED43B}" srcOrd="0" destOrd="0" presId="urn:microsoft.com/office/officeart/2018/2/layout/IconLabelList"/>
    <dgm:cxn modelId="{DA05FAB9-62DD-3541-97B7-AA8A745456EC}" type="presParOf" srcId="{D749F566-5491-418F-8041-AA8ADEC8959D}" destId="{DBDBC9F4-86FA-49F6-ABAC-4E625D9C0CCB}" srcOrd="1" destOrd="0" presId="urn:microsoft.com/office/officeart/2018/2/layout/IconLabelList"/>
    <dgm:cxn modelId="{C16ACA7F-2499-B64F-973F-1B44804DE4DB}" type="presParOf" srcId="{D749F566-5491-418F-8041-AA8ADEC8959D}" destId="{7560C6AA-15F0-4FE6-A4E5-06AE805C5718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B1043A-2D94-4A21-982B-C70F688A4FB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EF2EA-F47D-4FDD-AC58-0BE35C995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Corporate Overview</a:t>
          </a:r>
          <a:endParaRPr lang="en-US"/>
        </a:p>
      </dgm:t>
    </dgm:pt>
    <dgm:pt modelId="{35ABF003-99C1-432A-811E-E33229580729}" type="parTrans" cxnId="{E0BCB690-6A08-4D38-9ED0-187389895990}">
      <dgm:prSet/>
      <dgm:spPr/>
      <dgm:t>
        <a:bodyPr/>
        <a:lstStyle/>
        <a:p>
          <a:endParaRPr lang="en-US"/>
        </a:p>
      </dgm:t>
    </dgm:pt>
    <dgm:pt modelId="{69F4735F-9DBA-4713-944A-434012B18D28}" type="sibTrans" cxnId="{E0BCB690-6A08-4D38-9ED0-187389895990}">
      <dgm:prSet/>
      <dgm:spPr/>
      <dgm:t>
        <a:bodyPr/>
        <a:lstStyle/>
        <a:p>
          <a:endParaRPr lang="en-US"/>
        </a:p>
      </dgm:t>
    </dgm:pt>
    <dgm:pt modelId="{A537D1CB-7E42-4790-8C6D-7B329A9646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Portfolio &amp; Pipeline</a:t>
          </a:r>
          <a:endParaRPr lang="en-US"/>
        </a:p>
      </dgm:t>
    </dgm:pt>
    <dgm:pt modelId="{0E6850B7-55AE-4533-9B95-3706FBBDE641}" type="parTrans" cxnId="{61BD7CCC-E866-4A9B-AA23-FD68B257C4B8}">
      <dgm:prSet/>
      <dgm:spPr/>
      <dgm:t>
        <a:bodyPr/>
        <a:lstStyle/>
        <a:p>
          <a:endParaRPr lang="en-US"/>
        </a:p>
      </dgm:t>
    </dgm:pt>
    <dgm:pt modelId="{522E2C66-A3EF-4516-A6CA-F700C29FB9FA}" type="sibTrans" cxnId="{61BD7CCC-E866-4A9B-AA23-FD68B257C4B8}">
      <dgm:prSet/>
      <dgm:spPr/>
      <dgm:t>
        <a:bodyPr/>
        <a:lstStyle/>
        <a:p>
          <a:endParaRPr lang="en-US"/>
        </a:p>
      </dgm:t>
    </dgm:pt>
    <dgm:pt modelId="{CBC6173F-0C4A-4255-AA0A-69E74CACD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R&amp;D and Manufacturing</a:t>
          </a:r>
          <a:endParaRPr lang="en-US"/>
        </a:p>
      </dgm:t>
    </dgm:pt>
    <dgm:pt modelId="{ABDF4636-4797-46C4-B29C-7086BAC91E56}" type="parTrans" cxnId="{40A8E293-7A7E-4303-B300-1BF8DE0A7AA8}">
      <dgm:prSet/>
      <dgm:spPr/>
      <dgm:t>
        <a:bodyPr/>
        <a:lstStyle/>
        <a:p>
          <a:endParaRPr lang="en-US"/>
        </a:p>
      </dgm:t>
    </dgm:pt>
    <dgm:pt modelId="{3173A238-EBFD-4ABC-84D4-DA973DCB3710}" type="sibTrans" cxnId="{40A8E293-7A7E-4303-B300-1BF8DE0A7AA8}">
      <dgm:prSet/>
      <dgm:spPr/>
      <dgm:t>
        <a:bodyPr/>
        <a:lstStyle/>
        <a:p>
          <a:endParaRPr lang="en-US"/>
        </a:p>
      </dgm:t>
    </dgm:pt>
    <dgm:pt modelId="{35F4A4AF-BF93-4C4C-AC55-027F128240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Commercial Presence &amp; Plans</a:t>
          </a:r>
          <a:endParaRPr lang="en-US" dirty="0"/>
        </a:p>
      </dgm:t>
    </dgm:pt>
    <dgm:pt modelId="{F6BF3C7A-DFDB-4056-A025-521D3C96E1A3}" type="parTrans" cxnId="{7665F928-7F1B-472C-98E7-4C3C8E53F17F}">
      <dgm:prSet/>
      <dgm:spPr/>
      <dgm:t>
        <a:bodyPr/>
        <a:lstStyle/>
        <a:p>
          <a:endParaRPr lang="en-US"/>
        </a:p>
      </dgm:t>
    </dgm:pt>
    <dgm:pt modelId="{596E83C2-EF07-4836-8FE9-9E85D9B9E9C3}" type="sibTrans" cxnId="{7665F928-7F1B-472C-98E7-4C3C8E53F17F}">
      <dgm:prSet/>
      <dgm:spPr/>
      <dgm:t>
        <a:bodyPr/>
        <a:lstStyle/>
        <a:p>
          <a:endParaRPr lang="en-US"/>
        </a:p>
      </dgm:t>
    </dgm:pt>
    <dgm:pt modelId="{99834A9D-462A-4244-BFAA-8F5537B40065}" type="pres">
      <dgm:prSet presAssocID="{34B1043A-2D94-4A21-982B-C70F688A4FB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8AEF106-ACBF-4FD2-BF2B-3B030C99E1BC}" type="pres">
      <dgm:prSet presAssocID="{C7DEF2EA-F47D-4FDD-AC58-0BE35C99544B}" presName="compNode" presStyleCnt="0"/>
      <dgm:spPr/>
    </dgm:pt>
    <dgm:pt modelId="{81243741-AAB9-4490-BA84-C7EAFC0055F1}" type="pres">
      <dgm:prSet presAssocID="{C7DEF2EA-F47D-4FDD-AC58-0BE35C9954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B7B90F3-7FC6-42E3-89E5-870097FAC515}" type="pres">
      <dgm:prSet presAssocID="{C7DEF2EA-F47D-4FDD-AC58-0BE35C99544B}" presName="spaceRect" presStyleCnt="0"/>
      <dgm:spPr/>
    </dgm:pt>
    <dgm:pt modelId="{6F61CD7F-2C97-48C0-B562-3F2CBD8E60E1}" type="pres">
      <dgm:prSet presAssocID="{C7DEF2EA-F47D-4FDD-AC58-0BE35C99544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4BC680D5-916F-4529-A711-5F4A655A29AA}" type="pres">
      <dgm:prSet presAssocID="{69F4735F-9DBA-4713-944A-434012B18D28}" presName="sibTrans" presStyleCnt="0"/>
      <dgm:spPr/>
    </dgm:pt>
    <dgm:pt modelId="{ED3A3CE4-A70C-42E0-A1C0-A427E0407CB0}" type="pres">
      <dgm:prSet presAssocID="{A537D1CB-7E42-4790-8C6D-7B329A9646C8}" presName="compNode" presStyleCnt="0"/>
      <dgm:spPr/>
    </dgm:pt>
    <dgm:pt modelId="{9B6B3C1C-9FA7-4A45-8E55-1DE1F123E51F}" type="pres">
      <dgm:prSet presAssocID="{A537D1CB-7E42-4790-8C6D-7B329A9646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ACD4D2B-DB20-4F7F-AB3F-66E5611F7705}" type="pres">
      <dgm:prSet presAssocID="{A537D1CB-7E42-4790-8C6D-7B329A9646C8}" presName="spaceRect" presStyleCnt="0"/>
      <dgm:spPr/>
    </dgm:pt>
    <dgm:pt modelId="{6BCF6B14-C983-4564-9D6A-25DE75ED4BCE}" type="pres">
      <dgm:prSet presAssocID="{A537D1CB-7E42-4790-8C6D-7B329A9646C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BC56F2E1-742B-4F55-99A1-594FE7F3DA41}" type="pres">
      <dgm:prSet presAssocID="{522E2C66-A3EF-4516-A6CA-F700C29FB9FA}" presName="sibTrans" presStyleCnt="0"/>
      <dgm:spPr/>
    </dgm:pt>
    <dgm:pt modelId="{A8917EC0-39DB-4A6C-B30D-B9B76456A5F5}" type="pres">
      <dgm:prSet presAssocID="{CBC6173F-0C4A-4255-AA0A-69E74CACD55C}" presName="compNode" presStyleCnt="0"/>
      <dgm:spPr/>
    </dgm:pt>
    <dgm:pt modelId="{53D7A46F-C50D-4908-AFF6-BBE7A392F6DF}" type="pres">
      <dgm:prSet presAssocID="{CBC6173F-0C4A-4255-AA0A-69E74CACD5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AF570C8-D5D8-402A-9829-66D5D244701F}" type="pres">
      <dgm:prSet presAssocID="{CBC6173F-0C4A-4255-AA0A-69E74CACD55C}" presName="spaceRect" presStyleCnt="0"/>
      <dgm:spPr/>
    </dgm:pt>
    <dgm:pt modelId="{E46818B8-27DC-4ABE-8971-E2C745C4DBDA}" type="pres">
      <dgm:prSet presAssocID="{CBC6173F-0C4A-4255-AA0A-69E74CACD55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D5E91F07-FCDE-4B21-A6EB-97408786067E}" type="pres">
      <dgm:prSet presAssocID="{3173A238-EBFD-4ABC-84D4-DA973DCB3710}" presName="sibTrans" presStyleCnt="0"/>
      <dgm:spPr/>
    </dgm:pt>
    <dgm:pt modelId="{D749F566-5491-418F-8041-AA8ADEC8959D}" type="pres">
      <dgm:prSet presAssocID="{35F4A4AF-BF93-4C4C-AC55-027F12824061}" presName="compNode" presStyleCnt="0"/>
      <dgm:spPr/>
    </dgm:pt>
    <dgm:pt modelId="{A04CA632-3B0E-4EEB-B029-1C982CFED43B}" type="pres">
      <dgm:prSet presAssocID="{35F4A4AF-BF93-4C4C-AC55-027F128240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BDBC9F4-86FA-49F6-ABAC-4E625D9C0CCB}" type="pres">
      <dgm:prSet presAssocID="{35F4A4AF-BF93-4C4C-AC55-027F12824061}" presName="spaceRect" presStyleCnt="0"/>
      <dgm:spPr/>
    </dgm:pt>
    <dgm:pt modelId="{7560C6AA-15F0-4FE6-A4E5-06AE805C5718}" type="pres">
      <dgm:prSet presAssocID="{35F4A4AF-BF93-4C4C-AC55-027F1282406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694BBD5-6468-8042-9900-EDDEBB7C07F9}" type="presOf" srcId="{35F4A4AF-BF93-4C4C-AC55-027F12824061}" destId="{7560C6AA-15F0-4FE6-A4E5-06AE805C5718}" srcOrd="0" destOrd="0" presId="urn:microsoft.com/office/officeart/2018/2/layout/IconLabelList"/>
    <dgm:cxn modelId="{C9DE11C7-7AA1-BE4C-9101-16E61C81A71C}" type="presOf" srcId="{C7DEF2EA-F47D-4FDD-AC58-0BE35C99544B}" destId="{6F61CD7F-2C97-48C0-B562-3F2CBD8E60E1}" srcOrd="0" destOrd="0" presId="urn:microsoft.com/office/officeart/2018/2/layout/IconLabelList"/>
    <dgm:cxn modelId="{61BD7CCC-E866-4A9B-AA23-FD68B257C4B8}" srcId="{34B1043A-2D94-4A21-982B-C70F688A4FB7}" destId="{A537D1CB-7E42-4790-8C6D-7B329A9646C8}" srcOrd="1" destOrd="0" parTransId="{0E6850B7-55AE-4533-9B95-3706FBBDE641}" sibTransId="{522E2C66-A3EF-4516-A6CA-F700C29FB9FA}"/>
    <dgm:cxn modelId="{40A8E293-7A7E-4303-B300-1BF8DE0A7AA8}" srcId="{34B1043A-2D94-4A21-982B-C70F688A4FB7}" destId="{CBC6173F-0C4A-4255-AA0A-69E74CACD55C}" srcOrd="2" destOrd="0" parTransId="{ABDF4636-4797-46C4-B29C-7086BAC91E56}" sibTransId="{3173A238-EBFD-4ABC-84D4-DA973DCB3710}"/>
    <dgm:cxn modelId="{E0BCB690-6A08-4D38-9ED0-187389895990}" srcId="{34B1043A-2D94-4A21-982B-C70F688A4FB7}" destId="{C7DEF2EA-F47D-4FDD-AC58-0BE35C99544B}" srcOrd="0" destOrd="0" parTransId="{35ABF003-99C1-432A-811E-E33229580729}" sibTransId="{69F4735F-9DBA-4713-944A-434012B18D28}"/>
    <dgm:cxn modelId="{7202DDD7-F65D-BE44-B694-C11BDCCC3467}" type="presOf" srcId="{A537D1CB-7E42-4790-8C6D-7B329A9646C8}" destId="{6BCF6B14-C983-4564-9D6A-25DE75ED4BCE}" srcOrd="0" destOrd="0" presId="urn:microsoft.com/office/officeart/2018/2/layout/IconLabelList"/>
    <dgm:cxn modelId="{7665F928-7F1B-472C-98E7-4C3C8E53F17F}" srcId="{34B1043A-2D94-4A21-982B-C70F688A4FB7}" destId="{35F4A4AF-BF93-4C4C-AC55-027F12824061}" srcOrd="3" destOrd="0" parTransId="{F6BF3C7A-DFDB-4056-A025-521D3C96E1A3}" sibTransId="{596E83C2-EF07-4836-8FE9-9E85D9B9E9C3}"/>
    <dgm:cxn modelId="{ADE4911A-97D2-D640-A28A-BF682A89520D}" type="presOf" srcId="{34B1043A-2D94-4A21-982B-C70F688A4FB7}" destId="{99834A9D-462A-4244-BFAA-8F5537B40065}" srcOrd="0" destOrd="0" presId="urn:microsoft.com/office/officeart/2018/2/layout/IconLabelList"/>
    <dgm:cxn modelId="{C7BDD8C0-5077-AF48-9CAF-DFCD6A7DD3EF}" type="presOf" srcId="{CBC6173F-0C4A-4255-AA0A-69E74CACD55C}" destId="{E46818B8-27DC-4ABE-8971-E2C745C4DBDA}" srcOrd="0" destOrd="0" presId="urn:microsoft.com/office/officeart/2018/2/layout/IconLabelList"/>
    <dgm:cxn modelId="{83D7E96B-A9F5-8C4D-B94C-9A4953C37AAB}" type="presParOf" srcId="{99834A9D-462A-4244-BFAA-8F5537B40065}" destId="{B8AEF106-ACBF-4FD2-BF2B-3B030C99E1BC}" srcOrd="0" destOrd="0" presId="urn:microsoft.com/office/officeart/2018/2/layout/IconLabelList"/>
    <dgm:cxn modelId="{43D00341-2020-9245-BCDB-9FB2B682C6E7}" type="presParOf" srcId="{B8AEF106-ACBF-4FD2-BF2B-3B030C99E1BC}" destId="{81243741-AAB9-4490-BA84-C7EAFC0055F1}" srcOrd="0" destOrd="0" presId="urn:microsoft.com/office/officeart/2018/2/layout/IconLabelList"/>
    <dgm:cxn modelId="{DDCC58D9-AEEA-B249-97E0-7AF215D70273}" type="presParOf" srcId="{B8AEF106-ACBF-4FD2-BF2B-3B030C99E1BC}" destId="{4B7B90F3-7FC6-42E3-89E5-870097FAC515}" srcOrd="1" destOrd="0" presId="urn:microsoft.com/office/officeart/2018/2/layout/IconLabelList"/>
    <dgm:cxn modelId="{45A206C0-66CC-1046-8D72-1860E1B74121}" type="presParOf" srcId="{B8AEF106-ACBF-4FD2-BF2B-3B030C99E1BC}" destId="{6F61CD7F-2C97-48C0-B562-3F2CBD8E60E1}" srcOrd="2" destOrd="0" presId="urn:microsoft.com/office/officeart/2018/2/layout/IconLabelList"/>
    <dgm:cxn modelId="{D243D388-70C8-D747-8A68-49B790CCB7BA}" type="presParOf" srcId="{99834A9D-462A-4244-BFAA-8F5537B40065}" destId="{4BC680D5-916F-4529-A711-5F4A655A29AA}" srcOrd="1" destOrd="0" presId="urn:microsoft.com/office/officeart/2018/2/layout/IconLabelList"/>
    <dgm:cxn modelId="{125D200D-FC6D-F74D-A948-506DF2F0BDB2}" type="presParOf" srcId="{99834A9D-462A-4244-BFAA-8F5537B40065}" destId="{ED3A3CE4-A70C-42E0-A1C0-A427E0407CB0}" srcOrd="2" destOrd="0" presId="urn:microsoft.com/office/officeart/2018/2/layout/IconLabelList"/>
    <dgm:cxn modelId="{DE64C007-41F6-1143-B77D-5267109DF54F}" type="presParOf" srcId="{ED3A3CE4-A70C-42E0-A1C0-A427E0407CB0}" destId="{9B6B3C1C-9FA7-4A45-8E55-1DE1F123E51F}" srcOrd="0" destOrd="0" presId="urn:microsoft.com/office/officeart/2018/2/layout/IconLabelList"/>
    <dgm:cxn modelId="{C5DE63F9-F91F-6645-B629-C629FD6B1C79}" type="presParOf" srcId="{ED3A3CE4-A70C-42E0-A1C0-A427E0407CB0}" destId="{AACD4D2B-DB20-4F7F-AB3F-66E5611F7705}" srcOrd="1" destOrd="0" presId="urn:microsoft.com/office/officeart/2018/2/layout/IconLabelList"/>
    <dgm:cxn modelId="{6F888E7D-B82C-7748-844D-988B9975C507}" type="presParOf" srcId="{ED3A3CE4-A70C-42E0-A1C0-A427E0407CB0}" destId="{6BCF6B14-C983-4564-9D6A-25DE75ED4BCE}" srcOrd="2" destOrd="0" presId="urn:microsoft.com/office/officeart/2018/2/layout/IconLabelList"/>
    <dgm:cxn modelId="{C936576B-41F2-4B4A-BDC3-FBA9701A1067}" type="presParOf" srcId="{99834A9D-462A-4244-BFAA-8F5537B40065}" destId="{BC56F2E1-742B-4F55-99A1-594FE7F3DA41}" srcOrd="3" destOrd="0" presId="urn:microsoft.com/office/officeart/2018/2/layout/IconLabelList"/>
    <dgm:cxn modelId="{10BFCD36-F4BE-2B40-B377-BED3A990FAF2}" type="presParOf" srcId="{99834A9D-462A-4244-BFAA-8F5537B40065}" destId="{A8917EC0-39DB-4A6C-B30D-B9B76456A5F5}" srcOrd="4" destOrd="0" presId="urn:microsoft.com/office/officeart/2018/2/layout/IconLabelList"/>
    <dgm:cxn modelId="{C522875B-3BF6-0B4F-B97F-5E99AF5C74BF}" type="presParOf" srcId="{A8917EC0-39DB-4A6C-B30D-B9B76456A5F5}" destId="{53D7A46F-C50D-4908-AFF6-BBE7A392F6DF}" srcOrd="0" destOrd="0" presId="urn:microsoft.com/office/officeart/2018/2/layout/IconLabelList"/>
    <dgm:cxn modelId="{3ABFECAF-1D0C-FF46-BA97-77FA2B3DD50E}" type="presParOf" srcId="{A8917EC0-39DB-4A6C-B30D-B9B76456A5F5}" destId="{8AF570C8-D5D8-402A-9829-66D5D244701F}" srcOrd="1" destOrd="0" presId="urn:microsoft.com/office/officeart/2018/2/layout/IconLabelList"/>
    <dgm:cxn modelId="{9F1AA5AB-E563-9B4D-A953-615802B6F517}" type="presParOf" srcId="{A8917EC0-39DB-4A6C-B30D-B9B76456A5F5}" destId="{E46818B8-27DC-4ABE-8971-E2C745C4DBDA}" srcOrd="2" destOrd="0" presId="urn:microsoft.com/office/officeart/2018/2/layout/IconLabelList"/>
    <dgm:cxn modelId="{4364BC90-FE57-9641-8187-57A7DEF0F632}" type="presParOf" srcId="{99834A9D-462A-4244-BFAA-8F5537B40065}" destId="{D5E91F07-FCDE-4B21-A6EB-97408786067E}" srcOrd="5" destOrd="0" presId="urn:microsoft.com/office/officeart/2018/2/layout/IconLabelList"/>
    <dgm:cxn modelId="{81E1A4B1-3559-8C45-904A-F5D66F1A75B3}" type="presParOf" srcId="{99834A9D-462A-4244-BFAA-8F5537B40065}" destId="{D749F566-5491-418F-8041-AA8ADEC8959D}" srcOrd="6" destOrd="0" presId="urn:microsoft.com/office/officeart/2018/2/layout/IconLabelList"/>
    <dgm:cxn modelId="{9EC8B400-3941-1E48-8717-E68476CEA8A3}" type="presParOf" srcId="{D749F566-5491-418F-8041-AA8ADEC8959D}" destId="{A04CA632-3B0E-4EEB-B029-1C982CFED43B}" srcOrd="0" destOrd="0" presId="urn:microsoft.com/office/officeart/2018/2/layout/IconLabelList"/>
    <dgm:cxn modelId="{DA05FAB9-62DD-3541-97B7-AA8A745456EC}" type="presParOf" srcId="{D749F566-5491-418F-8041-AA8ADEC8959D}" destId="{DBDBC9F4-86FA-49F6-ABAC-4E625D9C0CCB}" srcOrd="1" destOrd="0" presId="urn:microsoft.com/office/officeart/2018/2/layout/IconLabelList"/>
    <dgm:cxn modelId="{C16ACA7F-2499-B64F-973F-1B44804DE4DB}" type="presParOf" srcId="{D749F566-5491-418F-8041-AA8ADEC8959D}" destId="{7560C6AA-15F0-4FE6-A4E5-06AE805C5718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43741-AAB9-4490-BA84-C7EAFC0055F1}">
      <dsp:nvSpPr>
        <dsp:cNvPr id="0" name=""/>
        <dsp:cNvSpPr/>
      </dsp:nvSpPr>
      <dsp:spPr>
        <a:xfrm>
          <a:off x="93440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1CD7F-2C97-48C0-B562-3F2CBD8E60E1}">
      <dsp:nvSpPr>
        <dsp:cNvPr id="0" name=""/>
        <dsp:cNvSpPr/>
      </dsp:nvSpPr>
      <dsp:spPr>
        <a:xfrm>
          <a:off x="274199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Corporate Overview</a:t>
          </a:r>
          <a:endParaRPr lang="en-US" sz="2300" kern="1200" dirty="0"/>
        </a:p>
      </dsp:txBody>
      <dsp:txXfrm>
        <a:off x="274199" y="2542950"/>
        <a:ext cx="2400732" cy="720000"/>
      </dsp:txXfrm>
    </dsp:sp>
    <dsp:sp modelId="{9B6B3C1C-9FA7-4A45-8E55-1DE1F123E51F}">
      <dsp:nvSpPr>
        <dsp:cNvPr id="0" name=""/>
        <dsp:cNvSpPr/>
      </dsp:nvSpPr>
      <dsp:spPr>
        <a:xfrm>
          <a:off x="375526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F6B14-C983-4564-9D6A-25DE75ED4BCE}">
      <dsp:nvSpPr>
        <dsp:cNvPr id="0" name=""/>
        <dsp:cNvSpPr/>
      </dsp:nvSpPr>
      <dsp:spPr>
        <a:xfrm>
          <a:off x="3095059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Portfolio &amp; Pipeline</a:t>
          </a:r>
          <a:endParaRPr lang="en-US" sz="2300" kern="1200" dirty="0"/>
        </a:p>
      </dsp:txBody>
      <dsp:txXfrm>
        <a:off x="3095059" y="2542950"/>
        <a:ext cx="2400732" cy="720000"/>
      </dsp:txXfrm>
    </dsp:sp>
    <dsp:sp modelId="{53D7A46F-C50D-4908-AFF6-BBE7A392F6DF}">
      <dsp:nvSpPr>
        <dsp:cNvPr id="0" name=""/>
        <dsp:cNvSpPr/>
      </dsp:nvSpPr>
      <dsp:spPr>
        <a:xfrm>
          <a:off x="657612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818B8-27DC-4ABE-8971-E2C745C4DBDA}">
      <dsp:nvSpPr>
        <dsp:cNvPr id="0" name=""/>
        <dsp:cNvSpPr/>
      </dsp:nvSpPr>
      <dsp:spPr>
        <a:xfrm>
          <a:off x="5915920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R&amp;D and Manufacturing</a:t>
          </a:r>
          <a:endParaRPr lang="en-US" sz="2300" kern="1200" dirty="0"/>
        </a:p>
      </dsp:txBody>
      <dsp:txXfrm>
        <a:off x="5915920" y="2542950"/>
        <a:ext cx="2400732" cy="720000"/>
      </dsp:txXfrm>
    </dsp:sp>
    <dsp:sp modelId="{A04CA632-3B0E-4EEB-B029-1C982CFED43B}">
      <dsp:nvSpPr>
        <dsp:cNvPr id="0" name=""/>
        <dsp:cNvSpPr/>
      </dsp:nvSpPr>
      <dsp:spPr>
        <a:xfrm>
          <a:off x="939698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0C6AA-15F0-4FE6-A4E5-06AE805C5718}">
      <dsp:nvSpPr>
        <dsp:cNvPr id="0" name=""/>
        <dsp:cNvSpPr/>
      </dsp:nvSpPr>
      <dsp:spPr>
        <a:xfrm>
          <a:off x="8736780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Commercial Presence &amp; Plans</a:t>
          </a:r>
          <a:endParaRPr lang="en-US" sz="2300" kern="1200" dirty="0"/>
        </a:p>
      </dsp:txBody>
      <dsp:txXfrm>
        <a:off x="8736780" y="2542950"/>
        <a:ext cx="240073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818CC-B25D-654B-A513-7CD8D6A45850}">
      <dsp:nvSpPr>
        <dsp:cNvPr id="0" name=""/>
        <dsp:cNvSpPr/>
      </dsp:nvSpPr>
      <dsp:spPr>
        <a:xfrm>
          <a:off x="0" y="0"/>
          <a:ext cx="6382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96ED2-FF76-0240-AE9B-4CFDDE213525}">
      <dsp:nvSpPr>
        <dsp:cNvPr id="0" name=""/>
        <dsp:cNvSpPr/>
      </dsp:nvSpPr>
      <dsp:spPr>
        <a:xfrm>
          <a:off x="0" y="0"/>
          <a:ext cx="6382512" cy="11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Shivalik Rasayan Ltd (SRL) group is a leading producer of APIs, complex chemicals used in pharmaceuticals, agrochemicals and specialty chemicals in India, with a market cap of &gt; $ 150 million and &gt; $ 35 million invested in manufacturing sites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6382512" cy="1183361"/>
      </dsp:txXfrm>
    </dsp:sp>
    <dsp:sp modelId="{75C60D98-0D75-1E49-B39B-27E883B9A31B}">
      <dsp:nvSpPr>
        <dsp:cNvPr id="0" name=""/>
        <dsp:cNvSpPr/>
      </dsp:nvSpPr>
      <dsp:spPr>
        <a:xfrm>
          <a:off x="0" y="1183361"/>
          <a:ext cx="6382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582C8-2FA9-864A-8104-B147983DA5E0}">
      <dsp:nvSpPr>
        <dsp:cNvPr id="0" name=""/>
        <dsp:cNvSpPr/>
      </dsp:nvSpPr>
      <dsp:spPr>
        <a:xfrm>
          <a:off x="0" y="1183361"/>
          <a:ext cx="6382512" cy="11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Medicamen Biotech Ltd (MBL), a wholly owned subsidiary of SRL has successfully launched multiple pharma products in more than 30 countries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183361"/>
        <a:ext cx="6382512" cy="1183361"/>
      </dsp:txXfrm>
    </dsp:sp>
    <dsp:sp modelId="{396151FB-F27C-E54E-B3FC-3D7F8F7C8686}">
      <dsp:nvSpPr>
        <dsp:cNvPr id="0" name=""/>
        <dsp:cNvSpPr/>
      </dsp:nvSpPr>
      <dsp:spPr>
        <a:xfrm>
          <a:off x="0" y="2366723"/>
          <a:ext cx="6382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D2402-1456-EB4C-9618-552750C3F273}">
      <dsp:nvSpPr>
        <dsp:cNvPr id="0" name=""/>
        <dsp:cNvSpPr/>
      </dsp:nvSpPr>
      <dsp:spPr>
        <a:xfrm>
          <a:off x="0" y="2366723"/>
          <a:ext cx="6382512" cy="11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MBL has invested substantially in R&amp;D and manufacturing of APIs &amp; dosage forms for oncology products with a vision to be a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global leader in oncology generics by offering cost effective products with best-in-class quality</a:t>
          </a:r>
        </a:p>
      </dsp:txBody>
      <dsp:txXfrm>
        <a:off x="0" y="2366723"/>
        <a:ext cx="6382512" cy="1183361"/>
      </dsp:txXfrm>
    </dsp:sp>
    <dsp:sp modelId="{2B3D1A58-6882-4745-8577-4084F1E759A9}">
      <dsp:nvSpPr>
        <dsp:cNvPr id="0" name=""/>
        <dsp:cNvSpPr/>
      </dsp:nvSpPr>
      <dsp:spPr>
        <a:xfrm>
          <a:off x="0" y="3550085"/>
          <a:ext cx="6382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3C0C4-6FCA-7D4D-A48A-7F1C914356A1}">
      <dsp:nvSpPr>
        <dsp:cNvPr id="0" name=""/>
        <dsp:cNvSpPr/>
      </dsp:nvSpPr>
      <dsp:spPr>
        <a:xfrm>
          <a:off x="0" y="3550085"/>
          <a:ext cx="6382512" cy="11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MBL has firm plans &amp; investments for global roll out of its oncology products, including in USA, Europe, Latin America, Asia Pacific, MENA, etc through a combination of own team and alliance partners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550085"/>
        <a:ext cx="6382512" cy="1183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9E1FE-2D58-6F4F-A50E-28E1A10EB5B5}">
      <dsp:nvSpPr>
        <dsp:cNvPr id="0" name=""/>
        <dsp:cNvSpPr/>
      </dsp:nvSpPr>
      <dsp:spPr>
        <a:xfrm>
          <a:off x="0" y="0"/>
          <a:ext cx="50647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R&amp;D Capabilities:</a:t>
          </a:r>
          <a:endParaRPr lang="en-US" sz="1600" kern="1200" dirty="0"/>
        </a:p>
      </dsp:txBody>
      <dsp:txXfrm>
        <a:off x="22846" y="22846"/>
        <a:ext cx="5019049" cy="422308"/>
      </dsp:txXfrm>
    </dsp:sp>
    <dsp:sp modelId="{37D13D8E-7E91-D644-BAE7-BD3E531D64B9}">
      <dsp:nvSpPr>
        <dsp:cNvPr id="0" name=""/>
        <dsp:cNvSpPr/>
      </dsp:nvSpPr>
      <dsp:spPr>
        <a:xfrm>
          <a:off x="0" y="619826"/>
          <a:ext cx="5064741" cy="4680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70C0"/>
              </a:solidFill>
            </a:rPr>
            <a:t>Chemical &amp; Formulation Development, Analytical Research</a:t>
          </a:r>
        </a:p>
      </dsp:txBody>
      <dsp:txXfrm>
        <a:off x="22846" y="642672"/>
        <a:ext cx="5019049" cy="422308"/>
      </dsp:txXfrm>
    </dsp:sp>
    <dsp:sp modelId="{877C7AC8-0632-5448-BC98-3A3CB8A16DDE}">
      <dsp:nvSpPr>
        <dsp:cNvPr id="0" name=""/>
        <dsp:cNvSpPr/>
      </dsp:nvSpPr>
      <dsp:spPr>
        <a:xfrm>
          <a:off x="0" y="1159826"/>
          <a:ext cx="50647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Manufacturing Capabilities (oncology):</a:t>
          </a:r>
          <a:endParaRPr lang="en-US" sz="1600" kern="1200" dirty="0"/>
        </a:p>
      </dsp:txBody>
      <dsp:txXfrm>
        <a:off x="22846" y="1182672"/>
        <a:ext cx="5019049" cy="422308"/>
      </dsp:txXfrm>
    </dsp:sp>
    <dsp:sp modelId="{CE614FD4-D5EC-2846-9BBB-766648301265}">
      <dsp:nvSpPr>
        <dsp:cNvPr id="0" name=""/>
        <dsp:cNvSpPr/>
      </dsp:nvSpPr>
      <dsp:spPr>
        <a:xfrm>
          <a:off x="0" y="1699826"/>
          <a:ext cx="5064741" cy="468000"/>
        </a:xfrm>
        <a:prstGeom prst="roundRect">
          <a:avLst/>
        </a:prstGeom>
        <a:solidFill>
          <a:srgbClr val="1CADE4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70C0"/>
              </a:solidFill>
              <a:latin typeface="Speak Pro" panose="020F0502020204030204"/>
              <a:ea typeface="+mn-ea"/>
              <a:cs typeface="+mn-cs"/>
            </a:rPr>
            <a:t>APIs, Dosage Forms</a:t>
          </a:r>
        </a:p>
      </dsp:txBody>
      <dsp:txXfrm>
        <a:off x="22846" y="1722672"/>
        <a:ext cx="5019049" cy="422308"/>
      </dsp:txXfrm>
    </dsp:sp>
    <dsp:sp modelId="{839B8A3C-C146-A94D-98F6-30E13814A5B1}">
      <dsp:nvSpPr>
        <dsp:cNvPr id="0" name=""/>
        <dsp:cNvSpPr/>
      </dsp:nvSpPr>
      <dsp:spPr>
        <a:xfrm>
          <a:off x="0" y="2239826"/>
          <a:ext cx="50647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Dosage Types (oncology):</a:t>
          </a:r>
          <a:endParaRPr lang="en-US" sz="1600" kern="1200" dirty="0"/>
        </a:p>
      </dsp:txBody>
      <dsp:txXfrm>
        <a:off x="22846" y="2262672"/>
        <a:ext cx="5019049" cy="422308"/>
      </dsp:txXfrm>
    </dsp:sp>
    <dsp:sp modelId="{F7DE6BDE-F848-414B-ADB1-09F61B434082}">
      <dsp:nvSpPr>
        <dsp:cNvPr id="0" name=""/>
        <dsp:cNvSpPr/>
      </dsp:nvSpPr>
      <dsp:spPr>
        <a:xfrm>
          <a:off x="0" y="2779826"/>
          <a:ext cx="5064741" cy="468000"/>
        </a:xfrm>
        <a:prstGeom prst="roundRect">
          <a:avLst/>
        </a:prstGeom>
        <a:solidFill>
          <a:srgbClr val="1CADE4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70C0"/>
              </a:solidFill>
              <a:latin typeface="Speak Pro" panose="020F0502020204030204"/>
              <a:ea typeface="+mn-ea"/>
              <a:cs typeface="+mn-cs"/>
            </a:rPr>
            <a:t>Injectables (RTU &amp; Lyo Vials, PFS), Oral solids (Capsules, Tablets)</a:t>
          </a:r>
        </a:p>
      </dsp:txBody>
      <dsp:txXfrm>
        <a:off x="22846" y="2802672"/>
        <a:ext cx="5019049" cy="422308"/>
      </dsp:txXfrm>
    </dsp:sp>
    <dsp:sp modelId="{76F504D3-9590-A244-9EC8-F67ABCBEB707}">
      <dsp:nvSpPr>
        <dsp:cNvPr id="0" name=""/>
        <dsp:cNvSpPr/>
      </dsp:nvSpPr>
      <dsp:spPr>
        <a:xfrm>
          <a:off x="0" y="3319826"/>
          <a:ext cx="5064741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Additional Services (oncology):</a:t>
          </a:r>
          <a:endParaRPr lang="en-US" sz="1600" kern="1200" dirty="0"/>
        </a:p>
      </dsp:txBody>
      <dsp:txXfrm>
        <a:off x="22846" y="3342672"/>
        <a:ext cx="5019049" cy="422308"/>
      </dsp:txXfrm>
    </dsp:sp>
    <dsp:sp modelId="{61F24E68-D1AD-8448-8CD7-ACC677B6AFA5}">
      <dsp:nvSpPr>
        <dsp:cNvPr id="0" name=""/>
        <dsp:cNvSpPr/>
      </dsp:nvSpPr>
      <dsp:spPr>
        <a:xfrm>
          <a:off x="0" y="3859826"/>
          <a:ext cx="5064741" cy="468000"/>
        </a:xfrm>
        <a:prstGeom prst="roundRect">
          <a:avLst/>
        </a:prstGeom>
        <a:solidFill>
          <a:srgbClr val="1CADE4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70C0"/>
              </a:solidFill>
              <a:latin typeface="Speak Pro" panose="020F0502020204030204"/>
              <a:ea typeface="+mn-ea"/>
              <a:cs typeface="+mn-cs"/>
            </a:rPr>
            <a:t>CDO, CMO &amp; CRAMS</a:t>
          </a:r>
        </a:p>
      </dsp:txBody>
      <dsp:txXfrm>
        <a:off x="22846" y="3882672"/>
        <a:ext cx="5019049" cy="422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43741-AAB9-4490-BA84-C7EAFC0055F1}">
      <dsp:nvSpPr>
        <dsp:cNvPr id="0" name=""/>
        <dsp:cNvSpPr/>
      </dsp:nvSpPr>
      <dsp:spPr>
        <a:xfrm>
          <a:off x="93440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1CD7F-2C97-48C0-B562-3F2CBD8E60E1}">
      <dsp:nvSpPr>
        <dsp:cNvPr id="0" name=""/>
        <dsp:cNvSpPr/>
      </dsp:nvSpPr>
      <dsp:spPr>
        <a:xfrm>
          <a:off x="274199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Corporate Overview</a:t>
          </a:r>
          <a:endParaRPr lang="en-US" sz="2300" kern="1200"/>
        </a:p>
      </dsp:txBody>
      <dsp:txXfrm>
        <a:off x="274199" y="2542950"/>
        <a:ext cx="2400732" cy="720000"/>
      </dsp:txXfrm>
    </dsp:sp>
    <dsp:sp modelId="{9B6B3C1C-9FA7-4A45-8E55-1DE1F123E51F}">
      <dsp:nvSpPr>
        <dsp:cNvPr id="0" name=""/>
        <dsp:cNvSpPr/>
      </dsp:nvSpPr>
      <dsp:spPr>
        <a:xfrm>
          <a:off x="375526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F6B14-C983-4564-9D6A-25DE75ED4BCE}">
      <dsp:nvSpPr>
        <dsp:cNvPr id="0" name=""/>
        <dsp:cNvSpPr/>
      </dsp:nvSpPr>
      <dsp:spPr>
        <a:xfrm>
          <a:off x="3095059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Portfolio &amp; Pipeline</a:t>
          </a:r>
          <a:endParaRPr lang="en-US" sz="2300" kern="1200"/>
        </a:p>
      </dsp:txBody>
      <dsp:txXfrm>
        <a:off x="3095059" y="2542950"/>
        <a:ext cx="2400732" cy="720000"/>
      </dsp:txXfrm>
    </dsp:sp>
    <dsp:sp modelId="{53D7A46F-C50D-4908-AFF6-BBE7A392F6DF}">
      <dsp:nvSpPr>
        <dsp:cNvPr id="0" name=""/>
        <dsp:cNvSpPr/>
      </dsp:nvSpPr>
      <dsp:spPr>
        <a:xfrm>
          <a:off x="657612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818B8-27DC-4ABE-8971-E2C745C4DBDA}">
      <dsp:nvSpPr>
        <dsp:cNvPr id="0" name=""/>
        <dsp:cNvSpPr/>
      </dsp:nvSpPr>
      <dsp:spPr>
        <a:xfrm>
          <a:off x="5915920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R&amp;D and Manufacturing</a:t>
          </a:r>
          <a:endParaRPr lang="en-US" sz="2300" kern="1200"/>
        </a:p>
      </dsp:txBody>
      <dsp:txXfrm>
        <a:off x="5915920" y="2542950"/>
        <a:ext cx="2400732" cy="720000"/>
      </dsp:txXfrm>
    </dsp:sp>
    <dsp:sp modelId="{A04CA632-3B0E-4EEB-B029-1C982CFED43B}">
      <dsp:nvSpPr>
        <dsp:cNvPr id="0" name=""/>
        <dsp:cNvSpPr/>
      </dsp:nvSpPr>
      <dsp:spPr>
        <a:xfrm>
          <a:off x="9396981" y="1144702"/>
          <a:ext cx="1080329" cy="1080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0C6AA-15F0-4FE6-A4E5-06AE805C5718}">
      <dsp:nvSpPr>
        <dsp:cNvPr id="0" name=""/>
        <dsp:cNvSpPr/>
      </dsp:nvSpPr>
      <dsp:spPr>
        <a:xfrm>
          <a:off x="8736780" y="2542950"/>
          <a:ext cx="240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Commercial Presence &amp; Plans</a:t>
          </a:r>
          <a:endParaRPr lang="en-US" sz="2300" kern="1200" dirty="0"/>
        </a:p>
      </dsp:txBody>
      <dsp:txXfrm>
        <a:off x="8736780" y="2542950"/>
        <a:ext cx="240073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E0B0-C103-1F4E-A92F-D76D68E854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F0048-FA9D-BA40-BAA1-B17652D47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9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1">
            <a:extLst>
              <a:ext uri="{FF2B5EF4-FFF2-40B4-BE49-F238E27FC236}">
                <a16:creationId xmlns="" xmlns:a16="http://schemas.microsoft.com/office/drawing/2014/main" id="{6C74356C-C506-1A49-802D-DDCB6E0CD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2" name="Slide Number Placeholder 17">
            <a:extLst>
              <a:ext uri="{FF2B5EF4-FFF2-40B4-BE49-F238E27FC236}">
                <a16:creationId xmlns="" xmlns:a16="http://schemas.microsoft.com/office/drawing/2014/main" id="{64F020E9-EF85-2E4E-B16F-553622A7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81E6B0E2-B324-264E-93E8-3F87DFC2FB97}"/>
              </a:ext>
            </a:extLst>
          </p:cNvPr>
          <p:cNvSpPr>
            <a:spLocks/>
          </p:cNvSpPr>
          <p:nvPr userDrawn="1"/>
        </p:nvSpPr>
        <p:spPr bwMode="auto">
          <a:xfrm>
            <a:off x="-6393" y="-7144"/>
            <a:ext cx="12187744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7C8CDA-3953-E84C-9E35-8C15FD610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1">
            <a:extLst>
              <a:ext uri="{FF2B5EF4-FFF2-40B4-BE49-F238E27FC236}">
                <a16:creationId xmlns="" xmlns:a16="http://schemas.microsoft.com/office/drawing/2014/main" id="{B16B2A41-88FF-1E43-B767-312250B1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Slide Number Placeholder 17">
            <a:extLst>
              <a:ext uri="{FF2B5EF4-FFF2-40B4-BE49-F238E27FC236}">
                <a16:creationId xmlns="" xmlns:a16="http://schemas.microsoft.com/office/drawing/2014/main" id="{0C536317-001E-714C-816A-B5FDAB970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5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1">
            <a:extLst>
              <a:ext uri="{FF2B5EF4-FFF2-40B4-BE49-F238E27FC236}">
                <a16:creationId xmlns="" xmlns:a16="http://schemas.microsoft.com/office/drawing/2014/main" id="{DC18AD32-611A-914A-B5EC-22D3F2D9C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2" name="Slide Number Placeholder 17">
            <a:extLst>
              <a:ext uri="{FF2B5EF4-FFF2-40B4-BE49-F238E27FC236}">
                <a16:creationId xmlns="" xmlns:a16="http://schemas.microsoft.com/office/drawing/2014/main" id="{3741DC64-C26E-2747-9D7A-C1E979EFD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484748AD-959B-F243-8EC4-06099B7C48DC}"/>
              </a:ext>
            </a:extLst>
          </p:cNvPr>
          <p:cNvSpPr>
            <a:spLocks/>
          </p:cNvSpPr>
          <p:nvPr userDrawn="1"/>
        </p:nvSpPr>
        <p:spPr bwMode="auto">
          <a:xfrm>
            <a:off x="-6393" y="-7144"/>
            <a:ext cx="12187744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0AA295-8DA8-7246-B309-F58BB215E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3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11" y="1435"/>
          <a:ext cx="1808" cy="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" y="1435"/>
                        <a:ext cx="1808" cy="1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1730" y="6361511"/>
            <a:ext cx="1099820" cy="36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6">
                <a:solidFill>
                  <a:schemeClr val="tx1">
                    <a:tint val="75000"/>
                  </a:schemeClr>
                </a:solidFill>
                <a:latin typeface="Castellar" panose="020A0402060406010301" pitchFamily="18" charset="0"/>
              </a:defRPr>
            </a:lvl1pPr>
          </a:lstStyle>
          <a:p>
            <a:r>
              <a:rPr lang="en-IN" dirty="0"/>
              <a:t>Page </a:t>
            </a:r>
            <a:fld id="{EE0927A3-A898-4533-AED0-49E53D3C3C4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837647" y="156848"/>
            <a:ext cx="10936807" cy="69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96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Brush Script MT" panose="03060802040406070304" pitchFamily="66" charset="-122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21">
            <a:extLst>
              <a:ext uri="{FF2B5EF4-FFF2-40B4-BE49-F238E27FC236}">
                <a16:creationId xmlns="" xmlns:a16="http://schemas.microsoft.com/office/drawing/2014/main" id="{5BDC70E3-B280-724F-9DB7-6137195C6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0" name="Slide Number Placeholder 17">
            <a:extLst>
              <a:ext uri="{FF2B5EF4-FFF2-40B4-BE49-F238E27FC236}">
                <a16:creationId xmlns="" xmlns:a16="http://schemas.microsoft.com/office/drawing/2014/main" id="{17CB09E2-9BDF-4646-BFBE-1ECE19EE0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9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1">
            <a:extLst>
              <a:ext uri="{FF2B5EF4-FFF2-40B4-BE49-F238E27FC236}">
                <a16:creationId xmlns="" xmlns:a16="http://schemas.microsoft.com/office/drawing/2014/main" id="{E65709D1-318D-6C4E-BB7D-C34628AAC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3" name="Slide Number Placeholder 17">
            <a:extLst>
              <a:ext uri="{FF2B5EF4-FFF2-40B4-BE49-F238E27FC236}">
                <a16:creationId xmlns="" xmlns:a16="http://schemas.microsoft.com/office/drawing/2014/main" id="{66DB8FA1-BEA0-6B40-A444-493745FFC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8B514034-7A4B-9541-BB44-32B242139FC7}"/>
              </a:ext>
            </a:extLst>
          </p:cNvPr>
          <p:cNvSpPr>
            <a:spLocks/>
          </p:cNvSpPr>
          <p:nvPr userDrawn="1"/>
        </p:nvSpPr>
        <p:spPr bwMode="auto">
          <a:xfrm>
            <a:off x="-6393" y="-7144"/>
            <a:ext cx="12187744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D344813-8C25-974F-8A64-4862979E1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3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1">
            <a:extLst>
              <a:ext uri="{FF2B5EF4-FFF2-40B4-BE49-F238E27FC236}">
                <a16:creationId xmlns="" xmlns:a16="http://schemas.microsoft.com/office/drawing/2014/main" id="{55E3CF5B-D264-FE4D-98D4-8012E45B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2" name="Slide Number Placeholder 17">
            <a:extLst>
              <a:ext uri="{FF2B5EF4-FFF2-40B4-BE49-F238E27FC236}">
                <a16:creationId xmlns="" xmlns:a16="http://schemas.microsoft.com/office/drawing/2014/main" id="{C3BA30EC-409F-7543-9E77-FF58C1CE2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8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8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7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1">
            <a:extLst>
              <a:ext uri="{FF2B5EF4-FFF2-40B4-BE49-F238E27FC236}">
                <a16:creationId xmlns="" xmlns:a16="http://schemas.microsoft.com/office/drawing/2014/main" id="{81D18867-2A48-B94A-B6A5-E3C847747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17">
            <a:extLst>
              <a:ext uri="{FF2B5EF4-FFF2-40B4-BE49-F238E27FC236}">
                <a16:creationId xmlns="" xmlns:a16="http://schemas.microsoft.com/office/drawing/2014/main" id="{59501D0D-A058-BA44-9804-99F4EABEC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3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1">
            <a:extLst>
              <a:ext uri="{FF2B5EF4-FFF2-40B4-BE49-F238E27FC236}">
                <a16:creationId xmlns="" xmlns:a16="http://schemas.microsoft.com/office/drawing/2014/main" id="{4F464876-3306-184B-9CCB-715FB72B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="" xmlns:a16="http://schemas.microsoft.com/office/drawing/2014/main" id="{5AC906CA-B459-C240-8BE9-551464CAE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6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94958D03-E311-E54D-A9CE-40133F0F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1AFBC311-DA44-3D4E-ADF9-98EF0F1B8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88B36B73-87CC-E643-8433-2542E486297F}"/>
              </a:ext>
            </a:extLst>
          </p:cNvPr>
          <p:cNvSpPr>
            <a:spLocks/>
          </p:cNvSpPr>
          <p:nvPr userDrawn="1"/>
        </p:nvSpPr>
        <p:spPr bwMode="auto">
          <a:xfrm>
            <a:off x="-6393" y="-7144"/>
            <a:ext cx="12187744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49FB02-2E27-A948-AA55-9F8BD0E2E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9" y="786384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3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7" y="3043054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1">
            <a:extLst>
              <a:ext uri="{FF2B5EF4-FFF2-40B4-BE49-F238E27FC236}">
                <a16:creationId xmlns="" xmlns:a16="http://schemas.microsoft.com/office/drawing/2014/main" id="{F0C1768D-A69F-C748-BF94-3212CBC15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="" xmlns:a16="http://schemas.microsoft.com/office/drawing/2014/main" id="{F0133733-C9BA-7D4C-93EE-0666C0D25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F46902E8-CDEC-E147-B0B0-00AC18B99668}"/>
              </a:ext>
            </a:extLst>
          </p:cNvPr>
          <p:cNvSpPr>
            <a:spLocks/>
          </p:cNvSpPr>
          <p:nvPr userDrawn="1"/>
        </p:nvSpPr>
        <p:spPr bwMode="auto">
          <a:xfrm>
            <a:off x="-6393" y="-7144"/>
            <a:ext cx="12187744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101107-E351-A549-8C59-E4A83868E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 userDrawn="1"/>
        </p:nvSpPr>
        <p:spPr>
          <a:xfrm>
            <a:off x="2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1">
            <a:extLst>
              <a:ext uri="{FF2B5EF4-FFF2-40B4-BE49-F238E27FC236}">
                <a16:creationId xmlns="" xmlns:a16="http://schemas.microsoft.com/office/drawing/2014/main" id="{825D6007-15B9-4B42-A10E-C3067A9F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0" name="Slide Number Placeholder 17">
            <a:extLst>
              <a:ext uri="{FF2B5EF4-FFF2-40B4-BE49-F238E27FC236}">
                <a16:creationId xmlns="" xmlns:a16="http://schemas.microsoft.com/office/drawing/2014/main" id="{BBE1D600-917E-BE45-B9AE-E9FDC141F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272201A3-D075-3B4F-9D98-8407EFD1D8D1}"/>
              </a:ext>
            </a:extLst>
          </p:cNvPr>
          <p:cNvSpPr>
            <a:spLocks/>
          </p:cNvSpPr>
          <p:nvPr userDrawn="1"/>
        </p:nvSpPr>
        <p:spPr bwMode="auto">
          <a:xfrm>
            <a:off x="-6393" y="-7144"/>
            <a:ext cx="12187744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41EC98-E877-3E41-B902-6C288ED20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912" y="579182"/>
            <a:ext cx="11411712" cy="747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" y="1687580"/>
            <a:ext cx="11411712" cy="44076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>
            <a:off x="541149" y="1476756"/>
            <a:ext cx="1130796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97108C12-A0D5-B448-A2E6-DB376FAEC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23" name="Slide Number Placeholder 17">
            <a:extLst>
              <a:ext uri="{FF2B5EF4-FFF2-40B4-BE49-F238E27FC236}">
                <a16:creationId xmlns="" xmlns:a16="http://schemas.microsoft.com/office/drawing/2014/main" id="{9D1B957F-09D5-564F-B26B-791DBFFF3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41E6D94-4060-3846-8114-0FBDB3CD27FE}"/>
              </a:ext>
            </a:extLst>
          </p:cNvPr>
          <p:cNvGrpSpPr/>
          <p:nvPr userDrawn="1"/>
        </p:nvGrpSpPr>
        <p:grpSpPr>
          <a:xfrm>
            <a:off x="-19018" y="-7144"/>
            <a:ext cx="12235402" cy="1041400"/>
            <a:chOff x="-19017" y="-7144"/>
            <a:chExt cx="9180548" cy="1041400"/>
          </a:xfrm>
        </p:grpSpPr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AB8E702D-6FDA-FB4B-9DC5-A2B89A81C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9525" y="-7144"/>
              <a:ext cx="9163050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2CEDF117-4A83-1540-8FF7-E6704C310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1500" y="-7144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CAA1110E-2B36-8D42-A0B2-CA96A2F7E654}"/>
                </a:ext>
              </a:extLst>
            </p:cNvPr>
            <p:cNvGrpSpPr/>
            <p:nvPr userDrawn="1"/>
          </p:nvGrpSpPr>
          <p:grpSpPr>
            <a:xfrm>
              <a:off x="-19017" y="202408"/>
              <a:ext cx="9180548" cy="649224"/>
              <a:chOff x="-19045" y="216550"/>
              <a:chExt cx="9180548" cy="649224"/>
            </a:xfrm>
          </p:grpSpPr>
          <p:sp>
            <p:nvSpPr>
              <p:cNvPr id="33" name="Freeform 32">
                <a:extLst>
                  <a:ext uri="{FF2B5EF4-FFF2-40B4-BE49-F238E27FC236}">
                    <a16:creationId xmlns="" xmlns:a16="http://schemas.microsoft.com/office/drawing/2014/main" id="{86BBC5CE-9D21-8E43-97B3-F35A168A6E9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="" xmlns:a16="http://schemas.microsoft.com/office/drawing/2014/main" id="{11BC6F3F-0EC5-2D48-B3FF-6B630A0E7E9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BD77BF3-7F72-9B4A-B421-A647F8A66E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  <p:sldLayoutId id="2147483776" r:id="rId1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 spc="-51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sv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50.png"/><Relationship Id="rId17" Type="http://schemas.openxmlformats.org/officeDocument/2006/relationships/image" Target="../media/image60.svg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52.svg"/><Relationship Id="rId1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sameer@csa-healthcare.com" TargetMode="External"/><Relationship Id="rId3" Type="http://schemas.openxmlformats.org/officeDocument/2006/relationships/hyperlink" Target="mailto:globaloncology@medicamen.com" TargetMode="External"/><Relationship Id="rId7" Type="http://schemas.openxmlformats.org/officeDocument/2006/relationships/hyperlink" Target="mailto:subir.chopra@medicamen.com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and.kumar@medicamen.com" TargetMode="External"/><Relationship Id="rId5" Type="http://schemas.openxmlformats.org/officeDocument/2006/relationships/hyperlink" Target="http://www.medicamen.com/" TargetMode="External"/><Relationship Id="rId4" Type="http://schemas.openxmlformats.org/officeDocument/2006/relationships/hyperlink" Target="http://www.shivalikrasaya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="" xmlns:a16="http://schemas.microsoft.com/office/drawing/2014/main" id="{C9B7F88A-EE9B-4C9D-9477-42E234662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517480-B366-4963-B420-3939631B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98" r="8698"/>
          <a:stretch/>
        </p:blipFill>
        <p:spPr>
          <a:xfrm>
            <a:off x="3" y="-14276"/>
            <a:ext cx="12191999" cy="6857991"/>
          </a:xfrm>
          <a:prstGeom prst="rect">
            <a:avLst/>
          </a:prstGeom>
        </p:spPr>
      </p:pic>
      <p:sp>
        <p:nvSpPr>
          <p:cNvPr id="26" name="Rectangle 19">
            <a:extLst>
              <a:ext uri="{FF2B5EF4-FFF2-40B4-BE49-F238E27FC236}">
                <a16:creationId xmlns="" xmlns:a16="http://schemas.microsoft.com/office/drawing/2014/main" id="{7319A1DD-F557-4EC6-8A8C-F7617B4CD6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3118983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2129EB-441E-BE43-8AC4-776812A0F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8" y="3331446"/>
            <a:ext cx="6470692" cy="12293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Medicamen Biotech Ltd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rgbClr val="00B0F0"/>
                </a:solidFill>
              </a:rPr>
              <a:t>Oncology Portfolio</a:t>
            </a:r>
            <a:endParaRPr lang="en-US" sz="5400" b="0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CE5B56-CCE0-B94B-95C6-A64B5B1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8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Corporate Presentation 2021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="" xmlns:a16="http://schemas.microsoft.com/office/drawing/2014/main" id="{D28A9C89-B313-458F-9C85-515930A51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!!footer rectangle">
            <a:extLst>
              <a:ext uri="{FF2B5EF4-FFF2-40B4-BE49-F238E27FC236}">
                <a16:creationId xmlns="" xmlns:a16="http://schemas.microsoft.com/office/drawing/2014/main" id="{D50218C5-E017-43D2-8345-FD9FBF0C9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 descr="A green and white logo&#10;&#10;Description automatically generated with low confidence">
            <a:extLst>
              <a:ext uri="{FF2B5EF4-FFF2-40B4-BE49-F238E27FC236}">
                <a16:creationId xmlns="" xmlns:a16="http://schemas.microsoft.com/office/drawing/2014/main" id="{A726657C-70B7-B248-9DCD-7D31BA03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4" y="6434024"/>
            <a:ext cx="1031538" cy="398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AD32885-84B3-6448-B47E-7909564E8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FA0DB-ED9A-4183-ADE4-038D700158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1" y="139700"/>
            <a:ext cx="10210799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/>
              <a:t>API Product List (Oncology)</a:t>
            </a:r>
            <a:endParaRPr lang="en-IN" sz="1709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5B7BDE-92C1-499D-8423-D285CC30EF10}"/>
              </a:ext>
            </a:extLst>
          </p:cNvPr>
          <p:cNvSpPr/>
          <p:nvPr/>
        </p:nvSpPr>
        <p:spPr>
          <a:xfrm>
            <a:off x="7469210" y="6412468"/>
            <a:ext cx="272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SHIVALIK RASAYAN LIMITED</a:t>
            </a:r>
            <a:endParaRPr lang="en-IN" dirty="0">
              <a:latin typeface="+mj-lt"/>
            </a:endParaRPr>
          </a:p>
        </p:txBody>
      </p:sp>
      <p:pic>
        <p:nvPicPr>
          <p:cNvPr id="8" name="Picture 2" descr="C:\Users\Lalit.k\Desktop\SF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106803"/>
            <a:ext cx="761999" cy="5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981200" y="5150398"/>
          <a:ext cx="8229600" cy="125040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77362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This API is not official in EP. Hence, CEP cannot be filed. If an MA Holder in Europe requires, then ASMF support can be provided within a month's notice.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362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 Open Part of DMF (for Domestic &amp; Emerging Markets) can be provided within one month of receiving request.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5678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 Disclaimers: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No information in this list - including any reference to any product or service - constitutes an offer for sale or commercialization. Products  will be commercialized after expiry of all valid patents. 2. Products protected by valid patents (of innovators / third parties) are not offered for commercialization / sale in countries where the sale of such products constitutes a patent infringement. 3. Products currently covered by valid US Patents are offered only for R&amp;D use in accordance with 35USC 271+A13(1). 4. Our valued partners / buyers are requested to ensure required patent evaluations at their end before purchasing any product from us. Any patent infringement liability is solely to the account of the buyer. </a:t>
                      </a:r>
                      <a:endParaRPr lang="en-GB" sz="9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981201" y="838201"/>
          <a:ext cx="8229599" cy="4159137"/>
        </p:xfrm>
        <a:graphic>
          <a:graphicData uri="http://schemas.openxmlformats.org/drawingml/2006/table">
            <a:tbl>
              <a:tblPr/>
              <a:tblGrid>
                <a:gridCol w="650094"/>
                <a:gridCol w="2588556"/>
                <a:gridCol w="1040151"/>
                <a:gridCol w="969231"/>
                <a:gridCol w="862852"/>
                <a:gridCol w="1090385"/>
                <a:gridCol w="1028330"/>
              </a:tblGrid>
              <a:tr h="1862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 1: Development Completed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05"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Availability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USDMF Filing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CEP </a:t>
                      </a:r>
                      <a:b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Filing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O-DMF </a:t>
                      </a:r>
                      <a:b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Emerging Markets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WHO-GMP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Azacitidine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Busulfan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Bendamustine Hydrochloride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540954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Bortezomib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Filed &amp; reflecting in USFDA list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Capecitabine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Temozolomide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 2: Under R&amp;D Development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 3: Pipeline Products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5098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Abiraterone Acetate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Carfilzomib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Axitinib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Dasatinib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Bosutinib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Fulvestrant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Enzalutamide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Imatinib Mesylate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Ibrutinib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Ixazomib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Lenalidomide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Melphalan Hydrochloride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Nilotinib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Pomalidomide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Palbociclib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Regorafenib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Pazopanib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8623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Pemetrexed Disodium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8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FA0DB-ED9A-4183-ADE4-038D700158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1680" y="407832"/>
            <a:ext cx="1071093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br>
              <a:rPr lang="en-US" dirty="0"/>
            </a:br>
            <a:r>
              <a:rPr lang="en-US" sz="31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100" b="0" dirty="0">
                <a:latin typeface="Calibri" panose="020F0502020204030204" pitchFamily="34" charset="0"/>
                <a:cs typeface="Calibri" panose="020F0502020204030204" pitchFamily="34" charset="0"/>
              </a:rPr>
              <a:t>API Product List (Non-Oncology)</a:t>
            </a:r>
            <a:r>
              <a:rPr lang="en-US" sz="1600" dirty="0"/>
              <a:t/>
            </a:r>
            <a:br>
              <a:rPr lang="en-US" sz="1600" dirty="0"/>
            </a:br>
            <a:endParaRPr lang="en-IN" sz="1709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5B7BDE-92C1-499D-8423-D285CC30EF10}"/>
              </a:ext>
            </a:extLst>
          </p:cNvPr>
          <p:cNvSpPr/>
          <p:nvPr/>
        </p:nvSpPr>
        <p:spPr>
          <a:xfrm>
            <a:off x="7932845" y="6399589"/>
            <a:ext cx="272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SHIVALIK RASAYAN LIMITED</a:t>
            </a:r>
            <a:endParaRPr lang="en-IN" dirty="0">
              <a:latin typeface="+mj-lt"/>
            </a:endParaRPr>
          </a:p>
        </p:txBody>
      </p:sp>
      <p:pic>
        <p:nvPicPr>
          <p:cNvPr id="8" name="Picture 2" descr="C:\Users\Lalit.k\Desktop\SF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349" y="6083121"/>
            <a:ext cx="761999" cy="5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11400" y="990600"/>
          <a:ext cx="7569201" cy="4152900"/>
        </p:xfrm>
        <a:graphic>
          <a:graphicData uri="http://schemas.openxmlformats.org/drawingml/2006/table">
            <a:tbl>
              <a:tblPr/>
              <a:tblGrid>
                <a:gridCol w="697915"/>
                <a:gridCol w="2388771"/>
                <a:gridCol w="1078915"/>
                <a:gridCol w="1319373"/>
                <a:gridCol w="1103974"/>
                <a:gridCol w="980253"/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 1: Development Completed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Availability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DMF (Open Part)</a:t>
                      </a:r>
                      <a:b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Emerging Markets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USDMF Filing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CEP </a:t>
                      </a:r>
                      <a:b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Filing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Dimethyl Fumarate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Pirfenidone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 2: Under R&amp;D Development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Ambroxol HCl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Q1' 2022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Q1' 2022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Fingolimod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 2021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Q4' 2021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 3: Pipeline Products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Acebrophylline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Montelukast Sodium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Atazanavir Sulphate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Prasugrel HCl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Azilsartan Medoxomil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Praziquantel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Azilsartan Kamedoxomil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Saxagliptin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Canagliflozin Hemihydrate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Sitagliptin Phosphate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Clopidogrel Bisulphate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Sofosbuvir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Darunavir Ethanolate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Teneligliptin HBr Monohydrate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Eletriptan HCl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Tenofovir Disoproxil Fumarate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Emtricitabine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Teriflunomide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Linezolid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Vildagliptin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39535" y="5138344"/>
          <a:ext cx="7569201" cy="1314450"/>
        </p:xfrm>
        <a:graphic>
          <a:graphicData uri="http://schemas.openxmlformats.org/drawingml/2006/table">
            <a:tbl>
              <a:tblPr/>
              <a:tblGrid>
                <a:gridCol w="7569201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***Can be provided at a month's notice for Emerging Markets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 Disclaimers: 1. No information in this list - including any reference to any product or service - constitutes an offer for sale or commercialization. Products  will be commercialized after expiry of all valid patents. 2. Products protected by valid patents (of innovators / third parties) are not offered for commercialization / sale in countries where the sale of such products constitutes a patent infringement. 3. Products currently covered by valid US Patents are offered only for R&amp;D use in accordance with 35USC 271+A13(1). 4. Our valued partners / buyers are requested to ensure required patent evaluations at their end before purchasing any product from us. Any patent infringement liability is solely to the account of the buyer.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1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67B74F2B-9534-4540-96B0-5C8E958B9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CBE5D-3F5F-6F4B-A6EC-BAD29DE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spc="-50" dirty="0">
                <a:ea typeface="+mj-ea"/>
              </a:rPr>
              <a:t>Non-Oncology APIs</a:t>
            </a:r>
            <a:endParaRPr lang="en-US" sz="4000" b="0" spc="-50" dirty="0">
              <a:ea typeface="+mj-ea"/>
            </a:endParaRPr>
          </a:p>
        </p:txBody>
      </p:sp>
      <p:pic>
        <p:nvPicPr>
          <p:cNvPr id="17" name="Picture 16" descr="Close up of beakers with solutions on a shelf in a lab">
            <a:extLst>
              <a:ext uri="{FF2B5EF4-FFF2-40B4-BE49-F238E27FC236}">
                <a16:creationId xmlns="" xmlns:a16="http://schemas.microsoft.com/office/drawing/2014/main" id="{47DC60A9-B965-424E-A064-5FC0CB7A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" r="52101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0CB4A0-6485-0948-9E6A-45ECD9EAB1B8}"/>
              </a:ext>
            </a:extLst>
          </p:cNvPr>
          <p:cNvSpPr txBox="1"/>
          <p:nvPr/>
        </p:nvSpPr>
        <p:spPr>
          <a:xfrm>
            <a:off x="5172074" y="1936746"/>
            <a:ext cx="5983606" cy="10428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 thought after product strategy: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 with attractive global revenues (&gt; $ 1b)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expected revenues for SRL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tabLst>
                <a:tab pos="211138" algn="l"/>
              </a:tabLs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95D2D5E0-1CDB-D443-9E54-6398F0A9AE60}"/>
              </a:ext>
            </a:extLst>
          </p:cNvPr>
          <p:cNvCxnSpPr>
            <a:cxnSpLocks/>
          </p:cNvCxnSpPr>
          <p:nvPr/>
        </p:nvCxnSpPr>
        <p:spPr>
          <a:xfrm>
            <a:off x="5042759" y="1765936"/>
            <a:ext cx="6602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4">
            <a:extLst>
              <a:ext uri="{FF2B5EF4-FFF2-40B4-BE49-F238E27FC236}">
                <a16:creationId xmlns="" xmlns:a16="http://schemas.microsoft.com/office/drawing/2014/main" id="{8DBE51B9-6F7E-1845-ABE4-D9E36B1B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="" xmlns:a16="http://schemas.microsoft.com/office/drawing/2014/main" id="{DE004425-CD36-3546-94BB-99136CAE0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Confidential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B39D645-0907-974F-A2E9-6AEA37BA1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9708"/>
            <a:ext cx="1139483" cy="3182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066490-35E8-7349-A858-5322381BEFAD}"/>
              </a:ext>
            </a:extLst>
          </p:cNvPr>
          <p:cNvSpPr txBox="1"/>
          <p:nvPr/>
        </p:nvSpPr>
        <p:spPr>
          <a:xfrm>
            <a:off x="4998319" y="6203852"/>
            <a:ext cx="6775274" cy="2854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52425" algn="l"/>
              </a:tabLst>
            </a:pPr>
            <a:r>
              <a:rPr lang="en-US" sz="600" dirty="0">
                <a:latin typeface="+mj-lt"/>
              </a:rPr>
              <a:t>*	IQVIA, MAT Q1-2020</a:t>
            </a:r>
          </a:p>
          <a:p>
            <a:pPr>
              <a:tabLst>
                <a:tab pos="352425" algn="l"/>
              </a:tabLst>
            </a:pPr>
            <a:r>
              <a:rPr lang="en-US" sz="600" dirty="0">
                <a:latin typeface="+mj-lt"/>
              </a:rPr>
              <a:t>Note	</a:t>
            </a:r>
            <a:r>
              <a:rPr lang="en-US" sz="600" dirty="0"/>
              <a:t>Products protected by valid patents (of innovators / third parties) are not offered for commercialization / sale in countries where the sale of such products constitutes a patent infringement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92355AD-7BC2-9F43-AE7D-926F0A3C78EB}"/>
              </a:ext>
            </a:extLst>
          </p:cNvPr>
          <p:cNvSpPr txBox="1"/>
          <p:nvPr/>
        </p:nvSpPr>
        <p:spPr>
          <a:xfrm>
            <a:off x="7037448" y="2961202"/>
            <a:ext cx="253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Completed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4506FF9B-F28E-CF45-89C4-8BA9F83CC0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38523" y="3282556"/>
          <a:ext cx="3132901" cy="1042882"/>
        </p:xfrm>
        <a:graphic>
          <a:graphicData uri="http://schemas.openxmlformats.org/drawingml/2006/table">
            <a:tbl>
              <a:tblPr/>
              <a:tblGrid>
                <a:gridCol w="511992">
                  <a:extLst>
                    <a:ext uri="{9D8B030D-6E8A-4147-A177-3AD203B41FA5}">
                      <a16:colId xmlns="" xmlns:a16="http://schemas.microsoft.com/office/drawing/2014/main" val="3667059588"/>
                    </a:ext>
                  </a:extLst>
                </a:gridCol>
                <a:gridCol w="1749304">
                  <a:extLst>
                    <a:ext uri="{9D8B030D-6E8A-4147-A177-3AD203B41FA5}">
                      <a16:colId xmlns="" xmlns:a16="http://schemas.microsoft.com/office/drawing/2014/main" val="499226722"/>
                    </a:ext>
                  </a:extLst>
                </a:gridCol>
                <a:gridCol w="871605">
                  <a:extLst>
                    <a:ext uri="{9D8B030D-6E8A-4147-A177-3AD203B41FA5}">
                      <a16:colId xmlns="" xmlns:a16="http://schemas.microsoft.com/office/drawing/2014/main" val="315744166"/>
                    </a:ext>
                  </a:extLst>
                </a:gridCol>
              </a:tblGrid>
              <a:tr h="392614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Revenues*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785056"/>
                  </a:ext>
                </a:extLst>
              </a:tr>
              <a:tr h="22084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Dimethyl Fumarate 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$ 4.9 b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407738"/>
                  </a:ext>
                </a:extLst>
              </a:tr>
              <a:tr h="22084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Fingolimod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$ 3.7 b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6407840"/>
                  </a:ext>
                </a:extLst>
              </a:tr>
              <a:tr h="20857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Pirfenidone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$ 1.3 b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34152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6AE69D4-C39F-B64D-9B13-D92965A1E7BA}"/>
              </a:ext>
            </a:extLst>
          </p:cNvPr>
          <p:cNvSpPr txBox="1"/>
          <p:nvPr/>
        </p:nvSpPr>
        <p:spPr>
          <a:xfrm>
            <a:off x="6761482" y="4512077"/>
            <a:ext cx="308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Development (&gt;20 APIs)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1298C3DD-452F-8840-97B9-3F29BDAFFC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43677" y="4834532"/>
          <a:ext cx="2261296" cy="1042882"/>
        </p:xfrm>
        <a:graphic>
          <a:graphicData uri="http://schemas.openxmlformats.org/drawingml/2006/table">
            <a:tbl>
              <a:tblPr/>
              <a:tblGrid>
                <a:gridCol w="511992">
                  <a:extLst>
                    <a:ext uri="{9D8B030D-6E8A-4147-A177-3AD203B41FA5}">
                      <a16:colId xmlns="" xmlns:a16="http://schemas.microsoft.com/office/drawing/2014/main" val="3667059588"/>
                    </a:ext>
                  </a:extLst>
                </a:gridCol>
                <a:gridCol w="1749304">
                  <a:extLst>
                    <a:ext uri="{9D8B030D-6E8A-4147-A177-3AD203B41FA5}">
                      <a16:colId xmlns="" xmlns:a16="http://schemas.microsoft.com/office/drawing/2014/main" val="499226722"/>
                    </a:ext>
                  </a:extLst>
                </a:gridCol>
              </a:tblGrid>
              <a:tr h="392614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785056"/>
                  </a:ext>
                </a:extLst>
              </a:tr>
              <a:tr h="22084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Saxagliptin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407738"/>
                  </a:ext>
                </a:extLst>
              </a:tr>
              <a:tr h="22084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Sitagliptin Phosphate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6407840"/>
                  </a:ext>
                </a:extLst>
              </a:tr>
              <a:tr h="20857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Vildagliptin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34152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7D2A6E82-FB78-DE44-BE88-376265D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40469" y="4834532"/>
          <a:ext cx="2261296" cy="1042882"/>
        </p:xfrm>
        <a:graphic>
          <a:graphicData uri="http://schemas.openxmlformats.org/drawingml/2006/table">
            <a:tbl>
              <a:tblPr/>
              <a:tblGrid>
                <a:gridCol w="511992">
                  <a:extLst>
                    <a:ext uri="{9D8B030D-6E8A-4147-A177-3AD203B41FA5}">
                      <a16:colId xmlns="" xmlns:a16="http://schemas.microsoft.com/office/drawing/2014/main" val="3667059588"/>
                    </a:ext>
                  </a:extLst>
                </a:gridCol>
                <a:gridCol w="1749304">
                  <a:extLst>
                    <a:ext uri="{9D8B030D-6E8A-4147-A177-3AD203B41FA5}">
                      <a16:colId xmlns="" xmlns:a16="http://schemas.microsoft.com/office/drawing/2014/main" val="499226722"/>
                    </a:ext>
                  </a:extLst>
                </a:gridCol>
              </a:tblGrid>
              <a:tr h="392614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785056"/>
                  </a:ext>
                </a:extLst>
              </a:tr>
              <a:tr h="22084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Darunavir </a:t>
                      </a:r>
                      <a:r>
                        <a:rPr lang="en-GB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Ethanolate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407738"/>
                  </a:ext>
                </a:extLst>
              </a:tr>
              <a:tr h="22084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Emtricitabine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6407840"/>
                  </a:ext>
                </a:extLst>
              </a:tr>
              <a:tr h="208576">
                <a:tc>
                  <a:txBody>
                    <a:bodyPr/>
                    <a:lstStyle/>
                    <a:p>
                      <a:pPr algn="ctr" fontAlgn="ctr"/>
                      <a:r>
                        <a:rPr lang="aa-E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Sofosbuvir</a:t>
                      </a:r>
                    </a:p>
                  </a:txBody>
                  <a:tcPr marL="5715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34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5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B6E87F9-D5C1-E948-9B17-5B58085EB736}"/>
              </a:ext>
            </a:extLst>
          </p:cNvPr>
          <p:cNvSpPr/>
          <p:nvPr/>
        </p:nvSpPr>
        <p:spPr>
          <a:xfrm>
            <a:off x="6492240" y="2578608"/>
            <a:ext cx="2103120" cy="25968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961B9-0C58-8742-BC3B-4754D028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CF3B7D8E-4D3F-481B-B25A-9718789D14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8912" y="1687580"/>
          <a:ext cx="11411712" cy="440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75BC37-0234-874F-B18E-A8F099796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5F814F-367E-4B4E-9B9E-DA336EBD7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C71E90-71DC-4F44-BE6C-DB5F7E15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and Manufacturing At A Glance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48EA07-AE36-2846-B262-58D0D2E70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F40F38-A550-7C49-A534-19B9C55B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8EEF739-C946-DD4D-88AD-85B0CC468C8A}"/>
              </a:ext>
            </a:extLst>
          </p:cNvPr>
          <p:cNvSpPr txBox="1"/>
          <p:nvPr/>
        </p:nvSpPr>
        <p:spPr>
          <a:xfrm>
            <a:off x="8917232" y="6263824"/>
            <a:ext cx="30861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/>
              <a:t>* Details available separately (not included in this document)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CE40553-AEFB-0141-B55E-1AEFA25975CC}"/>
              </a:ext>
            </a:extLst>
          </p:cNvPr>
          <p:cNvGrpSpPr/>
          <p:nvPr/>
        </p:nvGrpSpPr>
        <p:grpSpPr>
          <a:xfrm>
            <a:off x="4295774" y="1494675"/>
            <a:ext cx="4595741" cy="5305124"/>
            <a:chOff x="4295775" y="1797125"/>
            <a:chExt cx="4371288" cy="4989026"/>
          </a:xfrm>
        </p:grpSpPr>
        <p:pic>
          <p:nvPicPr>
            <p:cNvPr id="51" name="Picture 10" descr="https://i.pinimg.com/564x/15/f7/14/15f71437370404475fa75f0f7922853e.jpg">
              <a:extLst>
                <a:ext uri="{FF2B5EF4-FFF2-40B4-BE49-F238E27FC236}">
                  <a16:creationId xmlns="" xmlns:a16="http://schemas.microsoft.com/office/drawing/2014/main" id="{A9CC862F-0692-DD4F-9FF2-A8B86B4FE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t="5837" r="1050" b="766"/>
            <a:stretch/>
          </p:blipFill>
          <p:spPr bwMode="auto">
            <a:xfrm>
              <a:off x="4295775" y="1883390"/>
              <a:ext cx="4275019" cy="490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Freeform 51">
              <a:extLst>
                <a:ext uri="{FF2B5EF4-FFF2-40B4-BE49-F238E27FC236}">
                  <a16:creationId xmlns="" xmlns:a16="http://schemas.microsoft.com/office/drawing/2014/main" id="{92AA9FEC-29A8-E442-ACC3-2D079E084CD1}"/>
                </a:ext>
              </a:extLst>
            </p:cNvPr>
            <p:cNvSpPr/>
            <p:nvPr/>
          </p:nvSpPr>
          <p:spPr>
            <a:xfrm>
              <a:off x="7828991" y="1797125"/>
              <a:ext cx="838072" cy="464896"/>
            </a:xfrm>
            <a:custGeom>
              <a:avLst/>
              <a:gdLst>
                <a:gd name="connsiteX0" fmla="*/ 91445 w 838072"/>
                <a:gd name="connsiteY0" fmla="*/ 872 h 464896"/>
                <a:gd name="connsiteX1" fmla="*/ 91445 w 838072"/>
                <a:gd name="connsiteY1" fmla="*/ 872 h 464896"/>
                <a:gd name="connsiteX2" fmla="*/ 2734 w 838072"/>
                <a:gd name="connsiteY2" fmla="*/ 62287 h 464896"/>
                <a:gd name="connsiteX3" fmla="*/ 36854 w 838072"/>
                <a:gd name="connsiteY3" fmla="*/ 205588 h 464896"/>
                <a:gd name="connsiteX4" fmla="*/ 57325 w 838072"/>
                <a:gd name="connsiteY4" fmla="*/ 219236 h 464896"/>
                <a:gd name="connsiteX5" fmla="*/ 77797 w 838072"/>
                <a:gd name="connsiteY5" fmla="*/ 389833 h 464896"/>
                <a:gd name="connsiteX6" fmla="*/ 91445 w 838072"/>
                <a:gd name="connsiteY6" fmla="*/ 410305 h 464896"/>
                <a:gd name="connsiteX7" fmla="*/ 132388 w 838072"/>
                <a:gd name="connsiteY7" fmla="*/ 430777 h 464896"/>
                <a:gd name="connsiteX8" fmla="*/ 262042 w 838072"/>
                <a:gd name="connsiteY8" fmla="*/ 464896 h 464896"/>
                <a:gd name="connsiteX9" fmla="*/ 644179 w 838072"/>
                <a:gd name="connsiteY9" fmla="*/ 458072 h 464896"/>
                <a:gd name="connsiteX10" fmla="*/ 698770 w 838072"/>
                <a:gd name="connsiteY10" fmla="*/ 437600 h 464896"/>
                <a:gd name="connsiteX11" fmla="*/ 753361 w 838072"/>
                <a:gd name="connsiteY11" fmla="*/ 423953 h 464896"/>
                <a:gd name="connsiteX12" fmla="*/ 794304 w 838072"/>
                <a:gd name="connsiteY12" fmla="*/ 383009 h 464896"/>
                <a:gd name="connsiteX13" fmla="*/ 814776 w 838072"/>
                <a:gd name="connsiteY13" fmla="*/ 362538 h 464896"/>
                <a:gd name="connsiteX14" fmla="*/ 828424 w 838072"/>
                <a:gd name="connsiteY14" fmla="*/ 328418 h 464896"/>
                <a:gd name="connsiteX15" fmla="*/ 821600 w 838072"/>
                <a:gd name="connsiteY15" fmla="*/ 130526 h 464896"/>
                <a:gd name="connsiteX16" fmla="*/ 801128 w 838072"/>
                <a:gd name="connsiteY16" fmla="*/ 82759 h 464896"/>
                <a:gd name="connsiteX17" fmla="*/ 780657 w 838072"/>
                <a:gd name="connsiteY17" fmla="*/ 69111 h 464896"/>
                <a:gd name="connsiteX18" fmla="*/ 767009 w 838072"/>
                <a:gd name="connsiteY18" fmla="*/ 48639 h 464896"/>
                <a:gd name="connsiteX19" fmla="*/ 739713 w 838072"/>
                <a:gd name="connsiteY19" fmla="*/ 41815 h 464896"/>
                <a:gd name="connsiteX20" fmla="*/ 685122 w 838072"/>
                <a:gd name="connsiteY20" fmla="*/ 28168 h 464896"/>
                <a:gd name="connsiteX21" fmla="*/ 575940 w 838072"/>
                <a:gd name="connsiteY21" fmla="*/ 872 h 464896"/>
                <a:gd name="connsiteX22" fmla="*/ 91445 w 838072"/>
                <a:gd name="connsiteY22" fmla="*/ 872 h 46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38072" h="464896">
                  <a:moveTo>
                    <a:pt x="91445" y="872"/>
                  </a:moveTo>
                  <a:lnTo>
                    <a:pt x="91445" y="872"/>
                  </a:lnTo>
                  <a:cubicBezTo>
                    <a:pt x="77007" y="8091"/>
                    <a:pt x="8123" y="35341"/>
                    <a:pt x="2734" y="62287"/>
                  </a:cubicBezTo>
                  <a:cubicBezTo>
                    <a:pt x="-3104" y="91475"/>
                    <a:pt x="-2813" y="179142"/>
                    <a:pt x="36854" y="205588"/>
                  </a:cubicBezTo>
                  <a:lnTo>
                    <a:pt x="57325" y="219236"/>
                  </a:lnTo>
                  <a:cubicBezTo>
                    <a:pt x="95727" y="296041"/>
                    <a:pt x="54655" y="204703"/>
                    <a:pt x="77797" y="389833"/>
                  </a:cubicBezTo>
                  <a:cubicBezTo>
                    <a:pt x="78814" y="397971"/>
                    <a:pt x="85646" y="404506"/>
                    <a:pt x="91445" y="410305"/>
                  </a:cubicBezTo>
                  <a:cubicBezTo>
                    <a:pt x="106255" y="425116"/>
                    <a:pt x="114350" y="423839"/>
                    <a:pt x="132388" y="430777"/>
                  </a:cubicBezTo>
                  <a:cubicBezTo>
                    <a:pt x="224665" y="466268"/>
                    <a:pt x="172147" y="454908"/>
                    <a:pt x="262042" y="464896"/>
                  </a:cubicBezTo>
                  <a:lnTo>
                    <a:pt x="644179" y="458072"/>
                  </a:lnTo>
                  <a:cubicBezTo>
                    <a:pt x="672782" y="457119"/>
                    <a:pt x="672372" y="446399"/>
                    <a:pt x="698770" y="437600"/>
                  </a:cubicBezTo>
                  <a:cubicBezTo>
                    <a:pt x="716564" y="431669"/>
                    <a:pt x="735164" y="428502"/>
                    <a:pt x="753361" y="423953"/>
                  </a:cubicBezTo>
                  <a:lnTo>
                    <a:pt x="794304" y="383009"/>
                  </a:lnTo>
                  <a:lnTo>
                    <a:pt x="814776" y="362538"/>
                  </a:lnTo>
                  <a:cubicBezTo>
                    <a:pt x="819325" y="351165"/>
                    <a:pt x="824550" y="340039"/>
                    <a:pt x="828424" y="328418"/>
                  </a:cubicBezTo>
                  <a:cubicBezTo>
                    <a:pt x="850152" y="263235"/>
                    <a:pt x="829503" y="204287"/>
                    <a:pt x="821600" y="130526"/>
                  </a:cubicBezTo>
                  <a:cubicBezTo>
                    <a:pt x="820551" y="120733"/>
                    <a:pt x="805277" y="87738"/>
                    <a:pt x="801128" y="82759"/>
                  </a:cubicBezTo>
                  <a:cubicBezTo>
                    <a:pt x="795878" y="76459"/>
                    <a:pt x="787481" y="73660"/>
                    <a:pt x="780657" y="69111"/>
                  </a:cubicBezTo>
                  <a:cubicBezTo>
                    <a:pt x="776108" y="62287"/>
                    <a:pt x="773833" y="53188"/>
                    <a:pt x="767009" y="48639"/>
                  </a:cubicBezTo>
                  <a:cubicBezTo>
                    <a:pt x="759205" y="43437"/>
                    <a:pt x="748731" y="44392"/>
                    <a:pt x="739713" y="41815"/>
                  </a:cubicBezTo>
                  <a:cubicBezTo>
                    <a:pt x="690756" y="27827"/>
                    <a:pt x="754486" y="42039"/>
                    <a:pt x="685122" y="28168"/>
                  </a:cubicBezTo>
                  <a:cubicBezTo>
                    <a:pt x="639686" y="-5910"/>
                    <a:pt x="660078" y="1828"/>
                    <a:pt x="575940" y="872"/>
                  </a:cubicBezTo>
                  <a:cubicBezTo>
                    <a:pt x="403079" y="-1092"/>
                    <a:pt x="172194" y="872"/>
                    <a:pt x="91445" y="8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CA2C912-5249-5240-9CE9-B61359A3789F}"/>
              </a:ext>
            </a:extLst>
          </p:cNvPr>
          <p:cNvSpPr txBox="1"/>
          <p:nvPr/>
        </p:nvSpPr>
        <p:spPr>
          <a:xfrm>
            <a:off x="3084386" y="2227405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Delhi</a:t>
            </a:r>
          </a:p>
          <a:p>
            <a:pPr algn="ctr"/>
            <a:r>
              <a:rPr lang="en-US" sz="1200" b="1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Office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213F77B3-F170-8F43-BD53-6E5F88A9C6AD}"/>
              </a:ext>
            </a:extLst>
          </p:cNvPr>
          <p:cNvCxnSpPr>
            <a:cxnSpLocks/>
          </p:cNvCxnSpPr>
          <p:nvPr/>
        </p:nvCxnSpPr>
        <p:spPr>
          <a:xfrm>
            <a:off x="3943350" y="2568811"/>
            <a:ext cx="1681073" cy="798900"/>
          </a:xfrm>
          <a:prstGeom prst="straightConnector1">
            <a:avLst/>
          </a:prstGeom>
          <a:ln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09BF48D-0093-4247-895E-1DBC475EC48B}"/>
              </a:ext>
            </a:extLst>
          </p:cNvPr>
          <p:cNvSpPr txBox="1"/>
          <p:nvPr/>
        </p:nvSpPr>
        <p:spPr>
          <a:xfrm>
            <a:off x="2992855" y="417266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Dahej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9C555F1-A6FB-6941-92D6-8F309C9C052D}"/>
              </a:ext>
            </a:extLst>
          </p:cNvPr>
          <p:cNvSpPr txBox="1"/>
          <p:nvPr/>
        </p:nvSpPr>
        <p:spPr>
          <a:xfrm>
            <a:off x="2896386" y="3003174"/>
            <a:ext cx="703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Bhiwadi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E0DCC3E-05C4-FC41-838B-9C79654D6135}"/>
              </a:ext>
            </a:extLst>
          </p:cNvPr>
          <p:cNvSpPr txBox="1"/>
          <p:nvPr/>
        </p:nvSpPr>
        <p:spPr>
          <a:xfrm>
            <a:off x="7009728" y="1931825"/>
            <a:ext cx="819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Dehradun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FD5F3B1-71DD-AD47-ACEC-9EC3DC7A4EE3}"/>
              </a:ext>
            </a:extLst>
          </p:cNvPr>
          <p:cNvSpPr txBox="1"/>
          <p:nvPr/>
        </p:nvSpPr>
        <p:spPr>
          <a:xfrm>
            <a:off x="7025167" y="2447508"/>
            <a:ext cx="777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Haridwar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279DABE9-224D-EF4C-8708-67F0CEE621EC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3600361" y="3141674"/>
            <a:ext cx="1739390" cy="37039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C85496F4-DA5D-D94A-A2E3-F6FDD6CD2BAE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3551021" y="4311163"/>
            <a:ext cx="1159002" cy="12820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0D98BBD4-7965-B14A-ACC9-09849C245CE3}"/>
              </a:ext>
            </a:extLst>
          </p:cNvPr>
          <p:cNvCxnSpPr>
            <a:cxnSpLocks/>
          </p:cNvCxnSpPr>
          <p:nvPr/>
        </p:nvCxnSpPr>
        <p:spPr>
          <a:xfrm flipH="1">
            <a:off x="5745192" y="2122343"/>
            <a:ext cx="1325885" cy="9619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4CC306AC-B3EE-AC45-8EFF-B654F51E5E37}"/>
              </a:ext>
            </a:extLst>
          </p:cNvPr>
          <p:cNvCxnSpPr>
            <a:cxnSpLocks/>
          </p:cNvCxnSpPr>
          <p:nvPr/>
        </p:nvCxnSpPr>
        <p:spPr>
          <a:xfrm flipH="1">
            <a:off x="5917721" y="2628872"/>
            <a:ext cx="1124783" cy="45541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C3D32525-600D-4643-93F9-B76BF7B50117}"/>
              </a:ext>
            </a:extLst>
          </p:cNvPr>
          <p:cNvSpPr/>
          <p:nvPr/>
        </p:nvSpPr>
        <p:spPr>
          <a:xfrm>
            <a:off x="1350989" y="2698523"/>
            <a:ext cx="378214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003FAD59-48AF-A74B-8FEB-63C79DE972BB}"/>
              </a:ext>
            </a:extLst>
          </p:cNvPr>
          <p:cNvSpPr/>
          <p:nvPr/>
        </p:nvSpPr>
        <p:spPr>
          <a:xfrm>
            <a:off x="1334611" y="4118281"/>
            <a:ext cx="378214" cy="3857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BFE23EF-8DDE-5E4D-AF3B-50D35E825801}"/>
              </a:ext>
            </a:extLst>
          </p:cNvPr>
          <p:cNvSpPr/>
          <p:nvPr/>
        </p:nvSpPr>
        <p:spPr>
          <a:xfrm>
            <a:off x="10380564" y="2533677"/>
            <a:ext cx="378214" cy="3857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1C1C40B-4CF4-A149-A910-905347128FC4}"/>
              </a:ext>
            </a:extLst>
          </p:cNvPr>
          <p:cNvSpPr txBox="1"/>
          <p:nvPr/>
        </p:nvSpPr>
        <p:spPr>
          <a:xfrm>
            <a:off x="1687605" y="2785947"/>
            <a:ext cx="93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 Center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9A02640-40A5-C047-A0E0-05F31F0DBA43}"/>
              </a:ext>
            </a:extLst>
          </p:cNvPr>
          <p:cNvSpPr txBox="1"/>
          <p:nvPr/>
        </p:nvSpPr>
        <p:spPr>
          <a:xfrm>
            <a:off x="1485466" y="3235067"/>
            <a:ext cx="1169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Non-Onco FDF*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7437A44D-5563-974C-8763-E48E40AC1AA4}"/>
              </a:ext>
            </a:extLst>
          </p:cNvPr>
          <p:cNvCxnSpPr>
            <a:stCxn id="60" idx="1"/>
          </p:cNvCxnSpPr>
          <p:nvPr/>
        </p:nvCxnSpPr>
        <p:spPr>
          <a:xfrm flipH="1" flipV="1">
            <a:off x="2557463" y="2938734"/>
            <a:ext cx="338923" cy="20294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2D520713-083C-154D-AC1B-4A294D8FC6D2}"/>
              </a:ext>
            </a:extLst>
          </p:cNvPr>
          <p:cNvCxnSpPr>
            <a:cxnSpLocks/>
          </p:cNvCxnSpPr>
          <p:nvPr/>
        </p:nvCxnSpPr>
        <p:spPr>
          <a:xfrm flipH="1">
            <a:off x="2601367" y="3223021"/>
            <a:ext cx="295019" cy="144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476FB1D8-D2AA-5446-9659-40E487C9272D}"/>
              </a:ext>
            </a:extLst>
          </p:cNvPr>
          <p:cNvSpPr txBox="1"/>
          <p:nvPr/>
        </p:nvSpPr>
        <p:spPr>
          <a:xfrm>
            <a:off x="8790670" y="1931825"/>
            <a:ext cx="1525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Agrochemicals Plant*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E874340C-57FE-4A40-B4E5-A2AD9B2DC7D7}"/>
              </a:ext>
            </a:extLst>
          </p:cNvPr>
          <p:cNvCxnSpPr>
            <a:cxnSpLocks/>
            <a:stCxn id="62" idx="3"/>
            <a:endCxn id="75" idx="1"/>
          </p:cNvCxnSpPr>
          <p:nvPr/>
        </p:nvCxnSpPr>
        <p:spPr>
          <a:xfrm>
            <a:off x="7828991" y="2070325"/>
            <a:ext cx="9616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D1265B6-044C-BF41-B0E7-A87AA7F46C7A}"/>
              </a:ext>
            </a:extLst>
          </p:cNvPr>
          <p:cNvSpPr txBox="1"/>
          <p:nvPr/>
        </p:nvSpPr>
        <p:spPr>
          <a:xfrm>
            <a:off x="1714591" y="4180996"/>
            <a:ext cx="747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 Plant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C1EC80A9-1FC8-164E-8E18-712ECE32CCE1}"/>
              </a:ext>
            </a:extLst>
          </p:cNvPr>
          <p:cNvCxnSpPr>
            <a:cxnSpLocks/>
            <a:endCxn id="77" idx="3"/>
          </p:cNvCxnSpPr>
          <p:nvPr/>
        </p:nvCxnSpPr>
        <p:spPr>
          <a:xfrm flipH="1" flipV="1">
            <a:off x="2462103" y="4319496"/>
            <a:ext cx="530754" cy="17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697C049-DFAD-E94F-935B-55510ABCD2CE}"/>
              </a:ext>
            </a:extLst>
          </p:cNvPr>
          <p:cNvSpPr txBox="1"/>
          <p:nvPr/>
        </p:nvSpPr>
        <p:spPr>
          <a:xfrm>
            <a:off x="8821130" y="2255198"/>
            <a:ext cx="1966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Unit-1: Non-onco FDF Plant*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158567F-73F1-3542-AC06-2C155E0A006B}"/>
              </a:ext>
            </a:extLst>
          </p:cNvPr>
          <p:cNvSpPr txBox="1"/>
          <p:nvPr/>
        </p:nvSpPr>
        <p:spPr>
          <a:xfrm>
            <a:off x="8821129" y="2568811"/>
            <a:ext cx="1602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Unit-2: Onco FDF Plant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8B0F234A-ECC9-854C-8371-BF1417323FA1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7718053" y="2628872"/>
            <a:ext cx="1103076" cy="7843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A2DB6A4D-B8BE-244E-8397-E2DDCD3F2E6E}"/>
              </a:ext>
            </a:extLst>
          </p:cNvPr>
          <p:cNvCxnSpPr>
            <a:cxnSpLocks/>
            <a:stCxn id="63" idx="3"/>
            <a:endCxn id="79" idx="1"/>
          </p:cNvCxnSpPr>
          <p:nvPr/>
        </p:nvCxnSpPr>
        <p:spPr>
          <a:xfrm flipV="1">
            <a:off x="7802880" y="2393698"/>
            <a:ext cx="1018250" cy="192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7716261-0B1A-1142-9356-C2108C1D8A80}"/>
              </a:ext>
            </a:extLst>
          </p:cNvPr>
          <p:cNvSpPr txBox="1"/>
          <p:nvPr/>
        </p:nvSpPr>
        <p:spPr>
          <a:xfrm>
            <a:off x="2959515" y="4439365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Dahej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AD7B6A31-25F9-F942-AE24-54157FD67C14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3517681" y="4504043"/>
            <a:ext cx="1261353" cy="7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E36B4EE-5F76-EE45-83F6-32B45562B388}"/>
              </a:ext>
            </a:extLst>
          </p:cNvPr>
          <p:cNvSpPr txBox="1"/>
          <p:nvPr/>
        </p:nvSpPr>
        <p:spPr>
          <a:xfrm>
            <a:off x="1634849" y="463070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Specialty Chem</a:t>
            </a:r>
          </a:p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&amp; Intermediate</a:t>
            </a:r>
          </a:p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Plant*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ABBA9C16-7E9C-CE4B-9E96-9FCA6C46E302}"/>
              </a:ext>
            </a:extLst>
          </p:cNvPr>
          <p:cNvCxnSpPr>
            <a:cxnSpLocks/>
            <a:endCxn id="85" idx="3"/>
          </p:cNvCxnSpPr>
          <p:nvPr/>
        </p:nvCxnSpPr>
        <p:spPr>
          <a:xfrm flipH="1">
            <a:off x="2774905" y="4630708"/>
            <a:ext cx="217950" cy="323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12" descr="C:\Users\Lalit.k\Downloads\ee6db2a319b856aa6921f9ee7c207720.png">
            <a:extLst>
              <a:ext uri="{FF2B5EF4-FFF2-40B4-BE49-F238E27FC236}">
                <a16:creationId xmlns="" xmlns:a16="http://schemas.microsoft.com/office/drawing/2014/main" id="{DFFD0CB9-EF6E-3F47-9BE6-BD92F482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81" y="2910454"/>
            <a:ext cx="576992" cy="5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Lalit.k\Desktop\Untitled-1.png">
            <a:extLst>
              <a:ext uri="{FF2B5EF4-FFF2-40B4-BE49-F238E27FC236}">
                <a16:creationId xmlns="" xmlns:a16="http://schemas.microsoft.com/office/drawing/2014/main" id="{06EAE719-FD07-A443-A2A2-7AC5ED4E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04" y="4166613"/>
            <a:ext cx="383505" cy="4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Lalit.k\Desktop\Untitled-1.png">
            <a:extLst>
              <a:ext uri="{FF2B5EF4-FFF2-40B4-BE49-F238E27FC236}">
                <a16:creationId xmlns="" xmlns:a16="http://schemas.microsoft.com/office/drawing/2014/main" id="{F5900720-B54D-0C4C-BBAB-080ED930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93" y="3273914"/>
            <a:ext cx="383505" cy="4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Lalit.k\Desktop\Untitled-1.png">
            <a:extLst>
              <a:ext uri="{FF2B5EF4-FFF2-40B4-BE49-F238E27FC236}">
                <a16:creationId xmlns="" xmlns:a16="http://schemas.microsoft.com/office/drawing/2014/main" id="{E4773A75-34C2-CB41-934B-41E04FEC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92" y="2753381"/>
            <a:ext cx="383505" cy="4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0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F3142-D6AE-6B46-9F7A-DB33FC96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41" y="73692"/>
            <a:ext cx="2994815" cy="16665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R&amp;D Center </a:t>
            </a:r>
            <a:r>
              <a:rPr lang="en-US" b="0" i="1" dirty="0">
                <a:solidFill>
                  <a:schemeClr val="tx1"/>
                </a:solidFill>
              </a:rPr>
              <a:t>Bhiwadi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F1548F-3A7B-C946-B123-006308DF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9" y="2257425"/>
            <a:ext cx="3448014" cy="3990577"/>
          </a:xfrm>
        </p:spPr>
        <p:txBody>
          <a:bodyPr>
            <a:normAutofit fontScale="92500" lnSpcReduction="10000"/>
          </a:bodyPr>
          <a:lstStyle/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Highly experienced technical team (scientists, pharmacists) with multiple developments and patents to its credit</a:t>
            </a:r>
          </a:p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Equipped with best-in-class equipment and systems for development of complex APIs &amp; formulations</a:t>
            </a:r>
          </a:p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Full in-house capabilities for analytical research, stability studies, process validation and improvements</a:t>
            </a:r>
          </a:p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 robust quality assurance system for product development</a:t>
            </a:r>
          </a:p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Para IV filing capability with different API polymorphs</a:t>
            </a:r>
          </a:p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Strong in-house intellectual property management skills and expertise</a:t>
            </a:r>
          </a:p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Demonstrated technology transfer capabilities and operating systems</a:t>
            </a:r>
          </a:p>
          <a:p>
            <a:pPr marL="225425" indent="-212725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Approved by DSIR (Department of Scientific &amp; Industrial Research), Govt of India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E DRIVE\SHIVALIK RASAYAN LIMITED\SRL R&amp;D\DOCUMENTS FOR REGISTRATION\Lab Pictures-20180209T055110Z-001\Lab Pictures\4G0A1071mc.jpg">
            <a:extLst>
              <a:ext uri="{FF2B5EF4-FFF2-40B4-BE49-F238E27FC236}">
                <a16:creationId xmlns="" xmlns:a16="http://schemas.microsoft.com/office/drawing/2014/main" id="{37108F8A-7F62-AA4C-935A-24B0B5F35EE9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5577" y="0"/>
            <a:ext cx="4016408" cy="3401058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F32FBE-12F5-5F4C-99DB-F37E50A86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087" y="0"/>
            <a:ext cx="4016408" cy="3383280"/>
          </a:xfrm>
          <a:prstGeom prst="rect">
            <a:avLst/>
          </a:prstGeom>
        </p:spPr>
      </p:pic>
      <p:pic>
        <p:nvPicPr>
          <p:cNvPr id="8" name="Picture 7" descr="D:\E DRIVE\SHIVALIK RASAYAN LIMITED\SRL R&amp;D\DOCUMENTS FOR REGISTRATION\Lab Pictures-20180209T055110Z-001\Lab Pictures\2J2A9890.JPG">
            <a:extLst>
              <a:ext uri="{FF2B5EF4-FFF2-40B4-BE49-F238E27FC236}">
                <a16:creationId xmlns="" xmlns:a16="http://schemas.microsoft.com/office/drawing/2014/main" id="{E6D56A96-9314-C944-AC15-FC7ECA07A6C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9924" y="3474720"/>
            <a:ext cx="4021571" cy="338328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E DRIVE\SHIVALIK RASAYAN LIMITED\SRL R&amp;D\DOCUMENTS FOR REGISTRATION\Lab Pictures-20180209T055110Z-001\Lab Pictures\4G0A1602mc.jpg">
            <a:extLst>
              <a:ext uri="{FF2B5EF4-FFF2-40B4-BE49-F238E27FC236}">
                <a16:creationId xmlns="" xmlns:a16="http://schemas.microsoft.com/office/drawing/2014/main" id="{89003EF8-35E7-034A-A5DA-E27DD1B7FBC6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0428" y="3474720"/>
            <a:ext cx="4021571" cy="338328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BC437BC-AC63-FC44-9D39-B0895521E8EA}"/>
              </a:ext>
            </a:extLst>
          </p:cNvPr>
          <p:cNvSpPr/>
          <p:nvPr/>
        </p:nvSpPr>
        <p:spPr>
          <a:xfrm>
            <a:off x="0" y="6368019"/>
            <a:ext cx="12191985" cy="482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oter Placeholder 3">
            <a:extLst>
              <a:ext uri="{FF2B5EF4-FFF2-40B4-BE49-F238E27FC236}">
                <a16:creationId xmlns="" xmlns:a16="http://schemas.microsoft.com/office/drawing/2014/main" id="{87F96048-2129-264D-B69A-C1D33FE06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  <p:sp>
        <p:nvSpPr>
          <p:cNvPr id="42" name="Slide Number Placeholder 4">
            <a:extLst>
              <a:ext uri="{FF2B5EF4-FFF2-40B4-BE49-F238E27FC236}">
                <a16:creationId xmlns="" xmlns:a16="http://schemas.microsoft.com/office/drawing/2014/main" id="{8B2CEB8C-18AD-194E-8809-FA82DED24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15</a:t>
            </a:fld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E26B88B3-78E8-434D-8DF8-D91EE7DC3D4B}"/>
              </a:ext>
            </a:extLst>
          </p:cNvPr>
          <p:cNvCxnSpPr>
            <a:cxnSpLocks/>
          </p:cNvCxnSpPr>
          <p:nvPr/>
        </p:nvCxnSpPr>
        <p:spPr>
          <a:xfrm>
            <a:off x="456341" y="1943100"/>
            <a:ext cx="32849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988A2600-7A03-EA4D-9CFB-973CD21126FD}"/>
              </a:ext>
            </a:extLst>
          </p:cNvPr>
          <p:cNvSpPr/>
          <p:nvPr/>
        </p:nvSpPr>
        <p:spPr>
          <a:xfrm>
            <a:off x="104192" y="110689"/>
            <a:ext cx="378214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D3396A2-A426-2742-A853-AC75C3C13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9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B2497AD7-494E-467E-8084-3B7B78A92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F0CE6F7-CC19-9F4B-AD41-664964796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r="32650" b="2"/>
          <a:stretch/>
        </p:blipFill>
        <p:spPr>
          <a:xfrm>
            <a:off x="6265647" y="-5"/>
            <a:ext cx="2917456" cy="34077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2F138CE-8D52-B946-A186-688B02507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r="16847" b="2"/>
          <a:stretch/>
        </p:blipFill>
        <p:spPr>
          <a:xfrm>
            <a:off x="9274543" y="-2656"/>
            <a:ext cx="2917457" cy="34077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60846C1-7040-9E41-8878-B191A8111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r="16062" b="1"/>
          <a:stretch/>
        </p:blipFill>
        <p:spPr>
          <a:xfrm>
            <a:off x="6261933" y="3494319"/>
            <a:ext cx="2917457" cy="2903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84246D4-CBFA-9B46-AEA6-78A116BFC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r="28509" b="1"/>
          <a:stretch/>
        </p:blipFill>
        <p:spPr>
          <a:xfrm>
            <a:off x="9274543" y="3494319"/>
            <a:ext cx="2917457" cy="29038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F8411DF-B411-42CF-B66E-D83DCDC33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F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36EC7B1-2AB3-8D4B-BA72-6AD362495DAF}"/>
              </a:ext>
            </a:extLst>
          </p:cNvPr>
          <p:cNvSpPr/>
          <p:nvPr/>
        </p:nvSpPr>
        <p:spPr>
          <a:xfrm>
            <a:off x="0" y="6368019"/>
            <a:ext cx="12191985" cy="48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oter Placeholder 3">
            <a:extLst>
              <a:ext uri="{FF2B5EF4-FFF2-40B4-BE49-F238E27FC236}">
                <a16:creationId xmlns="" xmlns:a16="http://schemas.microsoft.com/office/drawing/2014/main" id="{F94EECA4-B705-4743-93F7-FDCF36945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2" name="Slide Number Placeholder 4">
            <a:extLst>
              <a:ext uri="{FF2B5EF4-FFF2-40B4-BE49-F238E27FC236}">
                <a16:creationId xmlns="" xmlns:a16="http://schemas.microsoft.com/office/drawing/2014/main" id="{197B1DE1-8C8B-D744-A5B3-2A4DA973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099DC085-15FB-3446-8F9A-F5ED07AEABCB}"/>
              </a:ext>
            </a:extLst>
          </p:cNvPr>
          <p:cNvSpPr txBox="1">
            <a:spLocks/>
          </p:cNvSpPr>
          <p:nvPr/>
        </p:nvSpPr>
        <p:spPr>
          <a:xfrm>
            <a:off x="474186" y="300891"/>
            <a:ext cx="537852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51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Brush Script MT" panose="03060802040406070304" pitchFamily="66" charset="-122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API Plant</a:t>
            </a:r>
            <a:br>
              <a:rPr lang="en-US" dirty="0"/>
            </a:br>
            <a:r>
              <a:rPr lang="en-US" b="0" i="1" dirty="0"/>
              <a:t>Dahej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3BA594C-C67F-094B-A10D-036302FD69C5}"/>
              </a:ext>
            </a:extLst>
          </p:cNvPr>
          <p:cNvCxnSpPr>
            <a:cxnSpLocks/>
          </p:cNvCxnSpPr>
          <p:nvPr/>
        </p:nvCxnSpPr>
        <p:spPr>
          <a:xfrm>
            <a:off x="456341" y="1943100"/>
            <a:ext cx="53535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Lalit.k\Desktop\New folder\WhatsApp Image 2020-11-19 at 18.39.37 (1).jpg">
            <a:extLst>
              <a:ext uri="{FF2B5EF4-FFF2-40B4-BE49-F238E27FC236}">
                <a16:creationId xmlns="" xmlns:a16="http://schemas.microsoft.com/office/drawing/2014/main" id="{CEC985E4-53CE-7146-BF23-77C8B6B5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" y="2033035"/>
            <a:ext cx="6150296" cy="43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ontent Placeholder 2">
            <a:extLst>
              <a:ext uri="{FF2B5EF4-FFF2-40B4-BE49-F238E27FC236}">
                <a16:creationId xmlns="" xmlns:a16="http://schemas.microsoft.com/office/drawing/2014/main" id="{7833ECF9-F43E-5149-9B6F-025C9067600B}"/>
              </a:ext>
            </a:extLst>
          </p:cNvPr>
          <p:cNvSpPr txBox="1">
            <a:spLocks/>
          </p:cNvSpPr>
          <p:nvPr/>
        </p:nvSpPr>
        <p:spPr>
          <a:xfrm>
            <a:off x="331305" y="2023963"/>
            <a:ext cx="5378530" cy="42465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8" indent="-91438" algn="l" defTabSz="914377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4038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66914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89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32665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Site area of 50,000 m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 including all production blocks, buildings, utilities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Design complaint with best-in-class regulatory requirements (US, Europe, Japan)*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4 oncology &amp; 4 non-oncology blocks planned: thereof 1 onco &amp; 1 non-onco block presently operational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Robust GMP compliant containment facility to rule out cross contamination between onco &amp; non-onco APIs</a:t>
            </a:r>
          </a:p>
          <a:p>
            <a:pPr marL="475163" lvl="1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Extensive use of Active &amp; Passive valves at various stages of process to achieve full containment</a:t>
            </a:r>
          </a:p>
          <a:p>
            <a:pPr marL="475163" lvl="1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Containment compliance starting from active raw material &amp; API sampling to dispensing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Tested &amp; validated technology transfer capabilities from R&amp;D center to production floor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Fully equipped in-house quality control laboratory for chemical &amp; microbiological testing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On-site regulatory affairs department experienced in approval requirements of all major geographies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AB46CC7-A9BA-4043-AC69-62B4456ABDA5}"/>
              </a:ext>
            </a:extLst>
          </p:cNvPr>
          <p:cNvSpPr/>
          <p:nvPr/>
        </p:nvSpPr>
        <p:spPr>
          <a:xfrm>
            <a:off x="104192" y="110689"/>
            <a:ext cx="378214" cy="3857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FEEAB4D-3731-9C40-9089-955279D6C16E}"/>
              </a:ext>
            </a:extLst>
          </p:cNvPr>
          <p:cNvSpPr txBox="1"/>
          <p:nvPr/>
        </p:nvSpPr>
        <p:spPr>
          <a:xfrm>
            <a:off x="7807419" y="140117"/>
            <a:ext cx="142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Steel Reactor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A0500B2-CCBA-7E49-A3B0-B5721AC8957A}"/>
              </a:ext>
            </a:extLst>
          </p:cNvPr>
          <p:cNvSpPr txBox="1"/>
          <p:nvPr/>
        </p:nvSpPr>
        <p:spPr>
          <a:xfrm>
            <a:off x="9250830" y="6069039"/>
            <a:ext cx="142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Isolator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49D6BC-1CAB-FD4E-87DA-0A6EC1A0D987}"/>
              </a:ext>
            </a:extLst>
          </p:cNvPr>
          <p:cNvSpPr txBox="1"/>
          <p:nvPr/>
        </p:nvSpPr>
        <p:spPr>
          <a:xfrm>
            <a:off x="8031206" y="6054529"/>
            <a:ext cx="1217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Pharma Reactor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D78E3C-C46F-334D-B58B-FB9C81C7AD5B}"/>
              </a:ext>
            </a:extLst>
          </p:cNvPr>
          <p:cNvSpPr txBox="1"/>
          <p:nvPr/>
        </p:nvSpPr>
        <p:spPr>
          <a:xfrm>
            <a:off x="9796239" y="3115568"/>
            <a:ext cx="93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Rotavapor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563" y="417116"/>
            <a:ext cx="3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BED3FF4-9C8E-124C-A9FF-977648A3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8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B2497AD7-494E-467E-8084-3B7B78A92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F8411DF-B411-42CF-B66E-D83DCDC33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F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36EC7B1-2AB3-8D4B-BA72-6AD362495DAF}"/>
              </a:ext>
            </a:extLst>
          </p:cNvPr>
          <p:cNvSpPr/>
          <p:nvPr/>
        </p:nvSpPr>
        <p:spPr>
          <a:xfrm>
            <a:off x="0" y="6368019"/>
            <a:ext cx="12191985" cy="48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oter Placeholder 3">
            <a:extLst>
              <a:ext uri="{FF2B5EF4-FFF2-40B4-BE49-F238E27FC236}">
                <a16:creationId xmlns="" xmlns:a16="http://schemas.microsoft.com/office/drawing/2014/main" id="{F94EECA4-B705-4743-93F7-FDCF36945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2" name="Slide Number Placeholder 4">
            <a:extLst>
              <a:ext uri="{FF2B5EF4-FFF2-40B4-BE49-F238E27FC236}">
                <a16:creationId xmlns="" xmlns:a16="http://schemas.microsoft.com/office/drawing/2014/main" id="{197B1DE1-8C8B-D744-A5B3-2A4DA973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099DC085-15FB-3446-8F9A-F5ED07AEABCB}"/>
              </a:ext>
            </a:extLst>
          </p:cNvPr>
          <p:cNvSpPr txBox="1">
            <a:spLocks/>
          </p:cNvSpPr>
          <p:nvPr/>
        </p:nvSpPr>
        <p:spPr>
          <a:xfrm>
            <a:off x="474186" y="300891"/>
            <a:ext cx="537852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51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Brush Script MT" panose="03060802040406070304" pitchFamily="66" charset="-122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API Plant</a:t>
            </a:r>
            <a:br>
              <a:rPr lang="en-US" dirty="0"/>
            </a:br>
            <a:r>
              <a:rPr lang="en-US" b="0" i="1" dirty="0"/>
              <a:t>Dahej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3BA594C-C67F-094B-A10D-036302FD69C5}"/>
              </a:ext>
            </a:extLst>
          </p:cNvPr>
          <p:cNvCxnSpPr>
            <a:cxnSpLocks/>
          </p:cNvCxnSpPr>
          <p:nvPr/>
        </p:nvCxnSpPr>
        <p:spPr>
          <a:xfrm>
            <a:off x="456341" y="1943100"/>
            <a:ext cx="53535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AB46CC7-A9BA-4043-AC69-62B4456ABDA5}"/>
              </a:ext>
            </a:extLst>
          </p:cNvPr>
          <p:cNvSpPr/>
          <p:nvPr/>
        </p:nvSpPr>
        <p:spPr>
          <a:xfrm>
            <a:off x="104192" y="110689"/>
            <a:ext cx="378214" cy="3857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4563" y="417116"/>
            <a:ext cx="3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ACCE0CE-8616-344E-847C-72D5A9CB43F2}"/>
              </a:ext>
            </a:extLst>
          </p:cNvPr>
          <p:cNvSpPr txBox="1"/>
          <p:nvPr/>
        </p:nvSpPr>
        <p:spPr>
          <a:xfrm>
            <a:off x="683824" y="2478123"/>
            <a:ext cx="100460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Installed capacity: 1500 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GL &amp; SS Reactors with chilling facility </a:t>
            </a:r>
            <a:r>
              <a:rPr lang="en-IN" dirty="0" err="1"/>
              <a:t>upto</a:t>
            </a:r>
            <a:r>
              <a:rPr lang="en-IN" dirty="0"/>
              <a:t> -20°C : 32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Reaction capabilities :</a:t>
            </a:r>
          </a:p>
          <a:p>
            <a:pPr marL="577850" lvl="1" indent="-268288">
              <a:buFont typeface="Arial" panose="020B0604020202020204" pitchFamily="34" charset="0"/>
              <a:buChar char="•"/>
            </a:pPr>
            <a:r>
              <a:rPr lang="en-IN" sz="1400" dirty="0"/>
              <a:t>Catalytic hydrogenation, Organoborane chemistry, Chiral synthesis &amp; resolution, Grignard reaction, Acylation &amp; Alkylation,  Carbon homologation, Coupling reaction (Amide metal/catalysed), Amination (Reductive/Chiral), Nitration, Diazotisation, Reduction, Halogenation, </a:t>
            </a:r>
            <a:r>
              <a:rPr lang="en-IN" sz="1400" dirty="0" err="1"/>
              <a:t>Cyanation</a:t>
            </a:r>
            <a:r>
              <a:rPr lang="en-IN" sz="1400" dirty="0"/>
              <a:t>, etc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Zero affluent discharge facility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749346E-A06A-294E-AEE4-33595125E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  <p:pic>
        <p:nvPicPr>
          <p:cNvPr id="43" name="Picture 42" descr="Close up of beakers with solutions on a shelf in a lab">
            <a:extLst>
              <a:ext uri="{FF2B5EF4-FFF2-40B4-BE49-F238E27FC236}">
                <a16:creationId xmlns="" xmlns:a16="http://schemas.microsoft.com/office/drawing/2014/main" id="{A3F55593-2B84-A047-8CB7-19255D9E4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601" y="2052539"/>
            <a:ext cx="7567358" cy="4492855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008A6CF3-8B25-1649-B8D7-A5A59347F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46013"/>
              </p:ext>
            </p:extLst>
          </p:nvPr>
        </p:nvGraphicFramePr>
        <p:xfrm>
          <a:off x="2317752" y="4584091"/>
          <a:ext cx="7320475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400" dirty="0"/>
                        <a:t>Apr 2020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Jun 2020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May 2021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Aug</a:t>
                      </a:r>
                      <a:r>
                        <a:rPr lang="en-IN" sz="1400" baseline="0" dirty="0"/>
                        <a:t> </a:t>
                      </a:r>
                      <a:r>
                        <a:rPr lang="en-IN" sz="1400" dirty="0"/>
                        <a:t>2021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Dec</a:t>
                      </a:r>
                      <a:r>
                        <a:rPr lang="en-IN" sz="1400" baseline="0" dirty="0"/>
                        <a:t> 2022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/>
                        <a:t>Manufacturing License received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Plant Validation batches started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WHO-GMP</a:t>
                      </a:r>
                      <a:r>
                        <a:rPr lang="en-IN" sz="1400" baseline="0" dirty="0"/>
                        <a:t> received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Filing of DMFs/</a:t>
                      </a:r>
                      <a:r>
                        <a:rPr lang="en-IN" sz="1400" baseline="0" dirty="0"/>
                        <a:t> CEP started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Targeted date for approval</a:t>
                      </a:r>
                      <a:r>
                        <a:rPr lang="en-IN" sz="1400" baseline="0" dirty="0"/>
                        <a:t> by </a:t>
                      </a:r>
                      <a:r>
                        <a:rPr lang="en-IN" sz="1400" dirty="0"/>
                        <a:t>USFDA, EDQM,</a:t>
                      </a:r>
                      <a:r>
                        <a:rPr lang="en-IN" sz="1400" baseline="0" dirty="0"/>
                        <a:t> TGA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6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3" descr="PHOTO-2020-11-11-13-27-55.jpg">
            <a:extLst>
              <a:ext uri="{FF2B5EF4-FFF2-40B4-BE49-F238E27FC236}">
                <a16:creationId xmlns="" xmlns:a16="http://schemas.microsoft.com/office/drawing/2014/main" id="{4EDF32CD-92A3-7B42-A947-EC4C10B92A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922" y="10"/>
            <a:ext cx="4021571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83ADB73-5F92-0B46-A74B-3CDA7590B83F}"/>
              </a:ext>
            </a:extLst>
          </p:cNvPr>
          <p:cNvCxnSpPr>
            <a:cxnSpLocks/>
          </p:cNvCxnSpPr>
          <p:nvPr/>
        </p:nvCxnSpPr>
        <p:spPr>
          <a:xfrm>
            <a:off x="456341" y="1943100"/>
            <a:ext cx="32849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DA79F841-00C2-1B46-9CF5-779039E422A0}"/>
              </a:ext>
            </a:extLst>
          </p:cNvPr>
          <p:cNvSpPr txBox="1">
            <a:spLocks/>
          </p:cNvSpPr>
          <p:nvPr/>
        </p:nvSpPr>
        <p:spPr>
          <a:xfrm>
            <a:off x="448502" y="157163"/>
            <a:ext cx="3100136" cy="1590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51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Brush Script MT" panose="03060802040406070304" pitchFamily="66" charset="-122"/>
                <a:cs typeface="Calibri" panose="020F0502020204030204" pitchFamily="34" charset="0"/>
              </a:defRPr>
            </a:lvl1pPr>
          </a:lstStyle>
          <a:p>
            <a:r>
              <a:rPr lang="en-US" sz="3400" dirty="0"/>
              <a:t>Oncology</a:t>
            </a:r>
            <a:br>
              <a:rPr lang="en-US" sz="3400" dirty="0"/>
            </a:br>
            <a:r>
              <a:rPr lang="en-US" sz="3400" dirty="0"/>
              <a:t>FDF Plant </a:t>
            </a:r>
            <a:br>
              <a:rPr lang="en-US" sz="3400" dirty="0"/>
            </a:br>
            <a:r>
              <a:rPr lang="en-US" sz="3400" b="0" i="1" dirty="0"/>
              <a:t>Unit-2: Haridwar</a:t>
            </a:r>
            <a:endParaRPr lang="en-US" sz="34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E0BE737D-2784-F341-A070-86FD3A630214}"/>
              </a:ext>
            </a:extLst>
          </p:cNvPr>
          <p:cNvSpPr txBox="1">
            <a:spLocks/>
          </p:cNvSpPr>
          <p:nvPr/>
        </p:nvSpPr>
        <p:spPr>
          <a:xfrm>
            <a:off x="293284" y="2230317"/>
            <a:ext cx="3448014" cy="38132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8" indent="-91438" algn="l" defTabSz="914377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4038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66914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89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32665" indent="-182875" algn="l" defTabSz="914377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Injectable Section: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Capacity of 120 vials/min with flexibility of handling different vial sizes, integrated with Particle Monitoring System for non-viable particle counting (NVPC)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5.6 m</a:t>
            </a:r>
            <a:r>
              <a:rPr lang="en-US" sz="1200" baseline="30000" dirty="0"/>
              <a:t>2</a:t>
            </a:r>
            <a:r>
              <a:rPr lang="en-US" sz="1200" dirty="0"/>
              <a:t> with 6+1 radiant shelves Lyophilization Unit from LSI  having self-stoppering facility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Unit Preparation &amp; Sterilization: A double-door autoclave, SCADA (Supervisory Control and Data Acquisition) operated 10 </a:t>
            </a:r>
            <a:r>
              <a:rPr lang="en-US" sz="1200" dirty="0" err="1"/>
              <a:t>litre</a:t>
            </a:r>
            <a:r>
              <a:rPr lang="en-US" sz="1200" dirty="0"/>
              <a:t> &amp; 50 </a:t>
            </a:r>
            <a:r>
              <a:rPr lang="en-US" sz="1200" dirty="0" err="1"/>
              <a:t>litre</a:t>
            </a:r>
            <a:r>
              <a:rPr lang="en-US" sz="1200" dirty="0"/>
              <a:t> capacity for manufacturing or holding vessel with filtration skid installed in between LAF/DPB units to maintain sterility of the products</a:t>
            </a:r>
          </a:p>
          <a:p>
            <a:pPr marL="182563" indent="-182563">
              <a:lnSpc>
                <a:spcPct val="10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A dedicated MLAF Unit for lyophilizer loading and unloading</a:t>
            </a:r>
          </a:p>
        </p:txBody>
      </p:sp>
      <p:sp>
        <p:nvSpPr>
          <p:cNvPr id="26" name="Footer Placeholder 3">
            <a:extLst>
              <a:ext uri="{FF2B5EF4-FFF2-40B4-BE49-F238E27FC236}">
                <a16:creationId xmlns="" xmlns:a16="http://schemas.microsoft.com/office/drawing/2014/main" id="{9F30A3FD-7477-7B4C-A9BA-FBF2EA678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Confidential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740AE8C-379E-2747-B8A7-F5581E75BD6F}"/>
              </a:ext>
            </a:extLst>
          </p:cNvPr>
          <p:cNvSpPr/>
          <p:nvPr/>
        </p:nvSpPr>
        <p:spPr>
          <a:xfrm>
            <a:off x="104192" y="110689"/>
            <a:ext cx="378214" cy="3857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C834B-2863-FD42-8319-DA695E855296}"/>
              </a:ext>
            </a:extLst>
          </p:cNvPr>
          <p:cNvSpPr txBox="1"/>
          <p:nvPr/>
        </p:nvSpPr>
        <p:spPr>
          <a:xfrm>
            <a:off x="5929311" y="14283"/>
            <a:ext cx="204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00"/>
                </a:solidFill>
              </a:rPr>
              <a:t>Lyophilizer Unit</a:t>
            </a:r>
            <a:endParaRPr lang="en-GB" sz="1200" b="1" dirty="0">
              <a:solidFill>
                <a:srgbClr val="FFFF00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E30D1E26-8C84-9F49-BA91-7C56C9C34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0428" y="1"/>
            <a:ext cx="4021572" cy="371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BFB6B265-6E79-784E-BA4B-D81DE4F3E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0428" y="3790619"/>
            <a:ext cx="4042854" cy="30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77EC29F-918A-4E43-ABA4-E0F1DCF44E70}"/>
              </a:ext>
            </a:extLst>
          </p:cNvPr>
          <p:cNvSpPr txBox="1"/>
          <p:nvPr/>
        </p:nvSpPr>
        <p:spPr>
          <a:xfrm>
            <a:off x="10141282" y="3454377"/>
            <a:ext cx="204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00"/>
                </a:solidFill>
              </a:rPr>
              <a:t>SCADA: Sterile Manufacturing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53B1539-7543-AB4C-A064-1045DFBE21FA}"/>
              </a:ext>
            </a:extLst>
          </p:cNvPr>
          <p:cNvSpPr txBox="1"/>
          <p:nvPr/>
        </p:nvSpPr>
        <p:spPr>
          <a:xfrm>
            <a:off x="10093540" y="3803224"/>
            <a:ext cx="204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00"/>
                </a:solidFill>
              </a:rPr>
              <a:t>Integrated Vial Filling Line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31" name="Footer Placeholder 3">
            <a:extLst>
              <a:ext uri="{FF2B5EF4-FFF2-40B4-BE49-F238E27FC236}">
                <a16:creationId xmlns="" xmlns:a16="http://schemas.microsoft.com/office/drawing/2014/main" id="{530A3CFE-1FD7-E344-A756-20D1C89EDE69}"/>
              </a:ext>
            </a:extLst>
          </p:cNvPr>
          <p:cNvSpPr txBox="1">
            <a:spLocks/>
          </p:cNvSpPr>
          <p:nvPr/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aa-ET"/>
            </a:defPPr>
            <a:lvl1pPr marL="0" algn="ctr" defTabSz="914400" rtl="0" eaLnBrk="1" latinLnBrk="0" hangingPunct="1">
              <a:defRPr kumimoji="0" sz="1200" i="1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Confidential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4">
            <a:extLst>
              <a:ext uri="{FF2B5EF4-FFF2-40B4-BE49-F238E27FC236}">
                <a16:creationId xmlns="" xmlns:a16="http://schemas.microsoft.com/office/drawing/2014/main" id="{BC3C24D8-CF59-7B4A-AF19-1077CF08B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73947D5-B8F0-FF46-9DB4-E18AB49DB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6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=""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6" descr="PHOTO-2020-11-11-13-15-34 (8).jpg">
            <a:extLst>
              <a:ext uri="{FF2B5EF4-FFF2-40B4-BE49-F238E27FC236}">
                <a16:creationId xmlns="" xmlns:a16="http://schemas.microsoft.com/office/drawing/2014/main" id="{B39D67FE-D6B5-9A49-BC41-3043461BA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18" y="10"/>
            <a:ext cx="2516336" cy="2514590"/>
          </a:xfrm>
          <a:prstGeom prst="rect">
            <a:avLst/>
          </a:prstGeom>
        </p:spPr>
      </p:pic>
      <p:pic>
        <p:nvPicPr>
          <p:cNvPr id="7" name="Content Placeholder 7" descr="PHOTO-2020-11-11-13-15-34 (6).jpg">
            <a:extLst>
              <a:ext uri="{FF2B5EF4-FFF2-40B4-BE49-F238E27FC236}">
                <a16:creationId xmlns="" xmlns:a16="http://schemas.microsoft.com/office/drawing/2014/main" id="{B46EFDA1-385A-7C46-A722-072A1196D7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8493" y="10"/>
            <a:ext cx="2516337" cy="25145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E023F4-EF0E-6A47-AFB4-A98A920C8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</a:t>
            </a:r>
          </a:p>
        </p:txBody>
      </p:sp>
      <p:pic>
        <p:nvPicPr>
          <p:cNvPr id="9" name="Content Placeholder 7" descr="PHOTO-2020-11-11-13-15-34 (2).jpg">
            <a:extLst>
              <a:ext uri="{FF2B5EF4-FFF2-40B4-BE49-F238E27FC236}">
                <a16:creationId xmlns="" xmlns:a16="http://schemas.microsoft.com/office/drawing/2014/main" id="{5368EDAD-5B4F-9547-9823-F56FA415A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2" y="2587813"/>
            <a:ext cx="7692927" cy="427018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="" xmlns:a16="http://schemas.microsoft.com/office/drawing/2014/main" id="{6781948E-0FEE-5743-B71C-00DDB98E92BE}"/>
              </a:ext>
            </a:extLst>
          </p:cNvPr>
          <p:cNvSpPr txBox="1">
            <a:spLocks/>
          </p:cNvSpPr>
          <p:nvPr/>
        </p:nvSpPr>
        <p:spPr>
          <a:xfrm>
            <a:off x="8420931" y="1000137"/>
            <a:ext cx="3100136" cy="1590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51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Brush Script MT" panose="03060802040406070304" pitchFamily="66" charset="-122"/>
                <a:cs typeface="Calibri" panose="020F0502020204030204" pitchFamily="34" charset="0"/>
              </a:defRPr>
            </a:lvl1pPr>
          </a:lstStyle>
          <a:p>
            <a:r>
              <a:rPr lang="en-US" sz="3400" dirty="0"/>
              <a:t>Oncology</a:t>
            </a:r>
            <a:br>
              <a:rPr lang="en-US" sz="3400" dirty="0"/>
            </a:br>
            <a:r>
              <a:rPr lang="en-US" sz="3400" dirty="0"/>
              <a:t>FDF Plant </a:t>
            </a:r>
            <a:br>
              <a:rPr lang="en-US" sz="3400" dirty="0"/>
            </a:br>
            <a:r>
              <a:rPr lang="en-US" sz="3400" b="0" i="1" dirty="0"/>
              <a:t>Unit-2: Haridwar</a:t>
            </a:r>
            <a:endParaRPr lang="en-US" sz="3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1698D1C-864C-7347-AFEF-2C3F522EE1D5}"/>
              </a:ext>
            </a:extLst>
          </p:cNvPr>
          <p:cNvCxnSpPr>
            <a:cxnSpLocks/>
          </p:cNvCxnSpPr>
          <p:nvPr/>
        </p:nvCxnSpPr>
        <p:spPr>
          <a:xfrm>
            <a:off x="8300193" y="2786074"/>
            <a:ext cx="32849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BDFD12BA-FF4F-9F49-8642-940376BE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860" y="3086171"/>
            <a:ext cx="3481204" cy="33703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Oral Solid Dose (OSD) Section: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Integrated Granulation line (Glatt , 30 Kg capacity) with WIP technology &amp; interchangeable bowl size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Tablet compression &amp; encapsulation with Isolators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Tablet coater with WIP technology (Glatt)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Blister packing machine for Alu-Alu &amp; </a:t>
            </a:r>
            <a:r>
              <a:rPr lang="en-US" sz="1200" dirty="0" err="1"/>
              <a:t>Alu-PVC</a:t>
            </a:r>
            <a:r>
              <a:rPr lang="en-US" sz="1200" dirty="0"/>
              <a:t> packing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200" dirty="0"/>
              <a:t>Bottle packing line in progress.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="" xmlns:a16="http://schemas.microsoft.com/office/drawing/2014/main" id="{76B1B480-936D-2C4E-BB2B-0D8E5B290613}"/>
              </a:ext>
            </a:extLst>
          </p:cNvPr>
          <p:cNvSpPr txBox="1">
            <a:spLocks/>
          </p:cNvSpPr>
          <p:nvPr/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aa-ET"/>
            </a:defPPr>
            <a:lvl1pPr marL="0" algn="ctr" defTabSz="914400" rtl="0" eaLnBrk="1" latinLnBrk="0" hangingPunct="1">
              <a:defRPr kumimoji="0" sz="1200" i="1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="" xmlns:a16="http://schemas.microsoft.com/office/drawing/2014/main" id="{CAEAC720-9147-8D42-A95C-847112902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1F4E698-1750-6A44-B529-950361F051E5}"/>
              </a:ext>
            </a:extLst>
          </p:cNvPr>
          <p:cNvSpPr/>
          <p:nvPr/>
        </p:nvSpPr>
        <p:spPr>
          <a:xfrm>
            <a:off x="104192" y="110689"/>
            <a:ext cx="378214" cy="3857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EEE29067-AD50-AF45-823C-E4F2D8D98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7742" y="1"/>
            <a:ext cx="2499896" cy="25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7606994-F471-4849-8C27-F1DDEE7B07C6}"/>
              </a:ext>
            </a:extLst>
          </p:cNvPr>
          <p:cNvSpPr txBox="1"/>
          <p:nvPr/>
        </p:nvSpPr>
        <p:spPr>
          <a:xfrm>
            <a:off x="7085067" y="2218184"/>
            <a:ext cx="54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FBD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A2D4CE-4FE2-CC43-B971-207243844194}"/>
              </a:ext>
            </a:extLst>
          </p:cNvPr>
          <p:cNvSpPr txBox="1"/>
          <p:nvPr/>
        </p:nvSpPr>
        <p:spPr>
          <a:xfrm>
            <a:off x="5413752" y="6519629"/>
            <a:ext cx="204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00"/>
                </a:solidFill>
              </a:rPr>
              <a:t>Blister Packaging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532766-8AC0-DB44-A7ED-029B77271D3A}"/>
              </a:ext>
            </a:extLst>
          </p:cNvPr>
          <p:cNvSpPr txBox="1"/>
          <p:nvPr/>
        </p:nvSpPr>
        <p:spPr>
          <a:xfrm>
            <a:off x="97754" y="2223304"/>
            <a:ext cx="142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Integrated Line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7C6CA24-4682-4542-89AE-1AA9CC6191CD}"/>
              </a:ext>
            </a:extLst>
          </p:cNvPr>
          <p:cNvSpPr txBox="1"/>
          <p:nvPr/>
        </p:nvSpPr>
        <p:spPr>
          <a:xfrm>
            <a:off x="2734871" y="-31739"/>
            <a:ext cx="2320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Tablet Compression in Isolator</a:t>
            </a:r>
            <a:endParaRPr lang="en-GB" sz="1200" b="1" dirty="0">
              <a:solidFill>
                <a:srgbClr val="FFFF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CB16837-5423-6247-95F2-34437C06D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95" y="166244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5F93A0-B513-2944-9EDA-B69D002E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Vision</a:t>
            </a:r>
          </a:p>
        </p:txBody>
      </p:sp>
      <p:pic>
        <p:nvPicPr>
          <p:cNvPr id="7" name="Picture 6" descr="A pipette putting a sample in vials">
            <a:extLst>
              <a:ext uri="{FF2B5EF4-FFF2-40B4-BE49-F238E27FC236}">
                <a16:creationId xmlns="" xmlns:a16="http://schemas.microsoft.com/office/drawing/2014/main" id="{18F3E62B-6ECB-4539-8BC3-4F93848F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55CEADF-09EA-423C-8C45-F94AF44D5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2307E7-7E05-7540-ADA3-50D1D3DF6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be a global leader in oncology generics by providing access to cost effective and best-in-class quality products for patients worldwide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B87D7F-1DBD-1041-9912-5C9AC72C7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EBF47F2-91C6-8246-B162-C9AA6DF82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9" y="736581"/>
            <a:ext cx="3610635" cy="595606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515D0D71-B7A8-0F48-ADEA-BEA35EE017CE}"/>
              </a:ext>
            </a:extLst>
          </p:cNvPr>
          <p:cNvSpPr txBox="1">
            <a:spLocks/>
          </p:cNvSpPr>
          <p:nvPr/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aa-ET"/>
            </a:defPPr>
            <a:lvl1pPr marL="0" algn="ctr" defTabSz="914400" rtl="0" eaLnBrk="1" latinLnBrk="0" hangingPunct="1">
              <a:defRPr kumimoji="0" sz="1200" i="1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02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B795FE7-E12F-6145-B268-BEBB0316C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9922" y="10"/>
            <a:ext cx="4021571" cy="6857990"/>
          </a:xfrm>
          <a:prstGeom prst="rect">
            <a:avLst/>
          </a:prstGeom>
          <a:noFill/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E8E32B97-1D5B-104A-AF01-08220C1DC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8175592" y="6086"/>
            <a:ext cx="4016407" cy="6851914"/>
          </a:xfrm>
          <a:prstGeom prst="rect">
            <a:avLst/>
          </a:prstGeom>
          <a:noFill/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97E3723-17F5-E74C-A3B7-9D4047AB4BF2}"/>
              </a:ext>
            </a:extLst>
          </p:cNvPr>
          <p:cNvSpPr/>
          <p:nvPr/>
        </p:nvSpPr>
        <p:spPr>
          <a:xfrm>
            <a:off x="104192" y="110689"/>
            <a:ext cx="378214" cy="3857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B6101E2-7337-2E4B-9074-3C719E382094}"/>
              </a:ext>
            </a:extLst>
          </p:cNvPr>
          <p:cNvCxnSpPr>
            <a:cxnSpLocks/>
          </p:cNvCxnSpPr>
          <p:nvPr/>
        </p:nvCxnSpPr>
        <p:spPr>
          <a:xfrm>
            <a:off x="456341" y="1943100"/>
            <a:ext cx="32849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B870BF44-0872-7D41-B520-A8BF66C037F3}"/>
              </a:ext>
            </a:extLst>
          </p:cNvPr>
          <p:cNvSpPr txBox="1">
            <a:spLocks/>
          </p:cNvSpPr>
          <p:nvPr/>
        </p:nvSpPr>
        <p:spPr>
          <a:xfrm>
            <a:off x="448502" y="157163"/>
            <a:ext cx="3100136" cy="1590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51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Brush Script MT" panose="03060802040406070304" pitchFamily="66" charset="-122"/>
                <a:cs typeface="Calibri" panose="020F0502020204030204" pitchFamily="34" charset="0"/>
              </a:defRPr>
            </a:lvl1pPr>
          </a:lstStyle>
          <a:p>
            <a:r>
              <a:rPr lang="en-US" sz="3400" dirty="0"/>
              <a:t>Oncology</a:t>
            </a:r>
            <a:br>
              <a:rPr lang="en-US" sz="3400" dirty="0"/>
            </a:br>
            <a:r>
              <a:rPr lang="en-US" sz="3400" dirty="0"/>
              <a:t>FDF Plant </a:t>
            </a:r>
            <a:br>
              <a:rPr lang="en-US" sz="3400" dirty="0"/>
            </a:br>
            <a:r>
              <a:rPr lang="en-US" sz="3400" b="0" i="1" dirty="0"/>
              <a:t>Unit-2: Haridwar</a:t>
            </a:r>
            <a:endParaRPr lang="en-US" sz="34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BFDB5C7F-773A-1347-84AB-36D42B62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78" y="2043116"/>
            <a:ext cx="3672540" cy="412908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Utilities Section:</a:t>
            </a:r>
          </a:p>
          <a:p>
            <a:pPr marL="182563" lvl="1" indent="-182563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dirty="0"/>
              <a:t>SCADA operated 21 CFR part 11 compliant 1000 LPH capacity Purified Water generation, storage &amp; distribution system from PRAJ </a:t>
            </a:r>
          </a:p>
          <a:p>
            <a:pPr marL="182563" lvl="1" indent="-182563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dirty="0"/>
              <a:t>A single skid mounted / combi unit, SCADA operated 21 CFR part 11 compliant WFI-cum-Pure steam having 300 LPH &amp; 300 Kg/</a:t>
            </a:r>
            <a:r>
              <a:rPr lang="en-US" sz="1300" dirty="0" err="1"/>
              <a:t>hr</a:t>
            </a:r>
            <a:r>
              <a:rPr lang="en-US" sz="1300" dirty="0"/>
              <a:t> capacities respectively.</a:t>
            </a:r>
          </a:p>
          <a:p>
            <a:pPr marL="182563" lvl="1" indent="-182563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dirty="0"/>
              <a:t>Generation, storage &amp; distribution system from AQUANOVA / PRAJ</a:t>
            </a:r>
          </a:p>
          <a:p>
            <a:pPr marL="182563" lvl="1" indent="-182563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dirty="0"/>
              <a:t>Fire tube boiler with HSD-fired capacity: 1.5 TPH X 2 Nos (Thermax) with 100% redundancy plan</a:t>
            </a:r>
          </a:p>
          <a:p>
            <a:pPr marL="182563" lvl="1" indent="-182563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dirty="0"/>
              <a:t>Air-cooled screw compressor-chiller (JCI / York) equipped with VFD having capacity: 278 TR x 2 Nos with 100% redundancy plan</a:t>
            </a:r>
          </a:p>
          <a:p>
            <a:pPr marL="182563" lvl="1" indent="-182563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dirty="0"/>
              <a:t>DG set with capacity of  625 KVA x  2 Nos (Cummins / </a:t>
            </a:r>
            <a:r>
              <a:rPr lang="en-US" sz="1300" dirty="0" err="1"/>
              <a:t>Jakson</a:t>
            </a:r>
            <a:r>
              <a:rPr lang="en-US" sz="1300" dirty="0"/>
              <a:t>) with 100 % redundancy plan</a:t>
            </a:r>
          </a:p>
          <a:p>
            <a:pPr marL="182563" lvl="1" indent="-182563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dirty="0"/>
              <a:t>Plate type heat-exchanger based hot-water generation system for HVAC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="" xmlns:a16="http://schemas.microsoft.com/office/drawing/2014/main" id="{7B798750-BFA8-154D-B974-5727788E9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Confidential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="" xmlns:a16="http://schemas.microsoft.com/office/drawing/2014/main" id="{AC0DE846-4904-4243-A7F9-7AE7AD19E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AE2689E-8717-C149-B3C7-D74543940A33}"/>
              </a:ext>
            </a:extLst>
          </p:cNvPr>
          <p:cNvSpPr txBox="1"/>
          <p:nvPr/>
        </p:nvSpPr>
        <p:spPr>
          <a:xfrm>
            <a:off x="5934304" y="268710"/>
            <a:ext cx="21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a-ET"/>
            </a:defPPr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pPr algn="r"/>
            <a:r>
              <a:rPr lang="en-US" dirty="0"/>
              <a:t>RO-EDI skid for PW generation, equipped with SCADA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29D7F6C-7C8F-2A40-8A20-9F771BF95654}"/>
              </a:ext>
            </a:extLst>
          </p:cNvPr>
          <p:cNvSpPr txBox="1"/>
          <p:nvPr/>
        </p:nvSpPr>
        <p:spPr>
          <a:xfrm>
            <a:off x="10144124" y="267854"/>
            <a:ext cx="20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FFFF00"/>
                </a:solidFill>
              </a:rPr>
              <a:t>Combi unit for WFI-PS, equipped with SCADA</a:t>
            </a:r>
            <a:endParaRPr lang="en-GB" sz="1200" dirty="0">
              <a:solidFill>
                <a:srgbClr val="FFFF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C6EA65E-AF4A-DD47-A217-1A90ACC40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" y="6556898"/>
            <a:ext cx="1664970" cy="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les in a production line">
            <a:extLst>
              <a:ext uri="{FF2B5EF4-FFF2-40B4-BE49-F238E27FC236}">
                <a16:creationId xmlns="" xmlns:a16="http://schemas.microsoft.com/office/drawing/2014/main" id="{90B336BB-4549-8440-A982-27F1105A7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6" y="1656105"/>
            <a:ext cx="6989957" cy="4655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CCBC2-1E6D-4242-8667-3FF08818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Oncology FDF Plant, </a:t>
            </a:r>
            <a:r>
              <a:rPr lang="en-US" b="0" i="1" dirty="0"/>
              <a:t>Unit-2: Haridwar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2D43D0F5-A9F2-8847-9919-58EB255F7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363909"/>
              </p:ext>
            </p:extLst>
          </p:nvPr>
        </p:nvGraphicFramePr>
        <p:xfrm>
          <a:off x="5844730" y="1792111"/>
          <a:ext cx="565785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25">
                  <a:extLst>
                    <a:ext uri="{9D8B030D-6E8A-4147-A177-3AD203B41FA5}">
                      <a16:colId xmlns="" xmlns:a16="http://schemas.microsoft.com/office/drawing/2014/main" val="1812401462"/>
                    </a:ext>
                  </a:extLst>
                </a:gridCol>
                <a:gridCol w="2828925">
                  <a:extLst>
                    <a:ext uri="{9D8B030D-6E8A-4147-A177-3AD203B41FA5}">
                      <a16:colId xmlns="" xmlns:a16="http://schemas.microsoft.com/office/drawing/2014/main" val="2636706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82367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Injectables: Lyophilized Vials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to 2.25 million /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668595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Provision for installing another lyophilizer of same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21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Injectables: RTU (liquid) Vials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to 5.55 million /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967370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million /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580320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Provision for installing another tablet compression 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0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Capsules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 million / annum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458139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7F61C9-C370-1E48-A493-475EF374E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500BF8-8133-E242-9FDB-D3CA7DB4E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2C0A906C-EBFA-DA44-8D9C-2679780ED944}"/>
              </a:ext>
            </a:extLst>
          </p:cNvPr>
          <p:cNvSpPr/>
          <p:nvPr/>
        </p:nvSpPr>
        <p:spPr>
          <a:xfrm>
            <a:off x="104192" y="110689"/>
            <a:ext cx="378214" cy="3857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65313"/>
              </p:ext>
            </p:extLst>
          </p:nvPr>
        </p:nvGraphicFramePr>
        <p:xfrm>
          <a:off x="4182105" y="5198712"/>
          <a:ext cx="732047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4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400" dirty="0"/>
                        <a:t>Jul 2020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Dec 2020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Aug 2021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Mar</a:t>
                      </a:r>
                      <a:r>
                        <a:rPr lang="en-IN" sz="1400" baseline="0" dirty="0"/>
                        <a:t> </a:t>
                      </a:r>
                      <a:r>
                        <a:rPr lang="en-IN" sz="1400" dirty="0"/>
                        <a:t>2022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Dec</a:t>
                      </a:r>
                      <a:r>
                        <a:rPr lang="en-IN" sz="1400" baseline="0" dirty="0"/>
                        <a:t> 2023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143">
                <a:tc>
                  <a:txBody>
                    <a:bodyPr/>
                    <a:lstStyle/>
                    <a:p>
                      <a:r>
                        <a:rPr lang="en-IN" sz="1400" dirty="0"/>
                        <a:t>Manufacturing License received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State GMP/GLP Certificate received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Commencement of exhibit batches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Targeted start of FDF dossiers</a:t>
                      </a:r>
                      <a:r>
                        <a:rPr lang="en-IN" sz="1400" baseline="0" dirty="0"/>
                        <a:t> filing in US &amp; EU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Targeted date for plant approval</a:t>
                      </a:r>
                      <a:r>
                        <a:rPr lang="en-IN" sz="1400" baseline="0" dirty="0"/>
                        <a:t> by </a:t>
                      </a:r>
                      <a:r>
                        <a:rPr lang="en-IN" sz="1400" dirty="0"/>
                        <a:t>USFDA, EMEA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27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7483DD-6E45-FB4E-B7C5-5EEA1A43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CDMO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83AC27-1BAE-6E4F-BB36-0B90DBD6B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DC5180-7F52-4147-8FE0-320013E59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65023F-1AD5-DB4F-9035-9A0E18EE2294}"/>
              </a:ext>
            </a:extLst>
          </p:cNvPr>
          <p:cNvSpPr txBox="1"/>
          <p:nvPr/>
        </p:nvSpPr>
        <p:spPr>
          <a:xfrm>
            <a:off x="441972" y="1232588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CDMO = Contract Development &amp; Manufacturing Organization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ABB2CA7C-6407-0D4B-BE22-6AED3FE9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2495" y="3661884"/>
            <a:ext cx="591959" cy="591959"/>
          </a:xfrm>
          <a:prstGeom prst="rect">
            <a:avLst/>
          </a:prstGeom>
        </p:spPr>
      </p:pic>
      <p:pic>
        <p:nvPicPr>
          <p:cNvPr id="14" name="Graphic 13" descr="Escalator Up outline">
            <a:extLst>
              <a:ext uri="{FF2B5EF4-FFF2-40B4-BE49-F238E27FC236}">
                <a16:creationId xmlns="" xmlns:a16="http://schemas.microsoft.com/office/drawing/2014/main" id="{65800432-A40A-FD4E-BECA-70D378F1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4326" y="3271599"/>
            <a:ext cx="591959" cy="591959"/>
          </a:xfrm>
          <a:prstGeom prst="rect">
            <a:avLst/>
          </a:prstGeom>
        </p:spPr>
      </p:pic>
      <p:pic>
        <p:nvPicPr>
          <p:cNvPr id="16" name="Graphic 15" descr="Share with solid fill">
            <a:extLst>
              <a:ext uri="{FF2B5EF4-FFF2-40B4-BE49-F238E27FC236}">
                <a16:creationId xmlns="" xmlns:a16="http://schemas.microsoft.com/office/drawing/2014/main" id="{1EF650FC-B19F-CE49-9C6C-78CDC05AA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2140" y="3005227"/>
            <a:ext cx="503421" cy="50342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33D6AF0-B312-7D47-9F8A-8E9164EA2B51}"/>
              </a:ext>
            </a:extLst>
          </p:cNvPr>
          <p:cNvGrpSpPr/>
          <p:nvPr/>
        </p:nvGrpSpPr>
        <p:grpSpPr>
          <a:xfrm>
            <a:off x="546783" y="1697931"/>
            <a:ext cx="1167701" cy="1139896"/>
            <a:chOff x="1061149" y="1697931"/>
            <a:chExt cx="1167701" cy="1139896"/>
          </a:xfrm>
        </p:grpSpPr>
        <p:pic>
          <p:nvPicPr>
            <p:cNvPr id="8" name="Graphic 7" descr="Test tubes with solid fill">
              <a:extLst>
                <a:ext uri="{FF2B5EF4-FFF2-40B4-BE49-F238E27FC236}">
                  <a16:creationId xmlns="" xmlns:a16="http://schemas.microsoft.com/office/drawing/2014/main" id="{96B1036A-D65D-1248-AA06-B0F9EEBA3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89737" y="1795104"/>
              <a:ext cx="914400" cy="91440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957C22B3-0F08-0F4A-8DCC-A90364DADE40}"/>
                </a:ext>
              </a:extLst>
            </p:cNvPr>
            <p:cNvSpPr/>
            <p:nvPr/>
          </p:nvSpPr>
          <p:spPr>
            <a:xfrm>
              <a:off x="1061149" y="1697931"/>
              <a:ext cx="1167701" cy="113989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576CA9C-7D78-4C4B-BC40-BA8439B239FB}"/>
              </a:ext>
            </a:extLst>
          </p:cNvPr>
          <p:cNvGrpSpPr/>
          <p:nvPr/>
        </p:nvGrpSpPr>
        <p:grpSpPr>
          <a:xfrm>
            <a:off x="6462977" y="1682356"/>
            <a:ext cx="1167701" cy="1139896"/>
            <a:chOff x="6462977" y="1682356"/>
            <a:chExt cx="1167701" cy="1139896"/>
          </a:xfrm>
        </p:grpSpPr>
        <p:pic>
          <p:nvPicPr>
            <p:cNvPr id="10" name="Graphic 9" descr="Needle with solid fill">
              <a:extLst>
                <a:ext uri="{FF2B5EF4-FFF2-40B4-BE49-F238E27FC236}">
                  <a16:creationId xmlns="" xmlns:a16="http://schemas.microsoft.com/office/drawing/2014/main" id="{CD74D9DB-ADE2-CB41-82AA-F97EB567A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8511" y="1766152"/>
              <a:ext cx="914400" cy="91440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E67B234C-CF35-5443-B0DC-2713B0116E80}"/>
                </a:ext>
              </a:extLst>
            </p:cNvPr>
            <p:cNvSpPr/>
            <p:nvPr/>
          </p:nvSpPr>
          <p:spPr>
            <a:xfrm>
              <a:off x="6462977" y="1682356"/>
              <a:ext cx="1167701" cy="113989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82A12C8-AE31-3848-B775-8311DDD4C01C}"/>
              </a:ext>
            </a:extLst>
          </p:cNvPr>
          <p:cNvCxnSpPr>
            <a:cxnSpLocks/>
          </p:cNvCxnSpPr>
          <p:nvPr/>
        </p:nvCxnSpPr>
        <p:spPr>
          <a:xfrm>
            <a:off x="1834494" y="2500312"/>
            <a:ext cx="328497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D24FDDD-A68B-AE45-9CBF-B0499D85C5E6}"/>
              </a:ext>
            </a:extLst>
          </p:cNvPr>
          <p:cNvCxnSpPr>
            <a:cxnSpLocks/>
          </p:cNvCxnSpPr>
          <p:nvPr/>
        </p:nvCxnSpPr>
        <p:spPr>
          <a:xfrm>
            <a:off x="7802880" y="2509836"/>
            <a:ext cx="328497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02CA1FA-7A80-AB4F-9FAE-E46162D59590}"/>
              </a:ext>
            </a:extLst>
          </p:cNvPr>
          <p:cNvSpPr txBox="1"/>
          <p:nvPr/>
        </p:nvSpPr>
        <p:spPr>
          <a:xfrm>
            <a:off x="1785915" y="2143124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947D30-11C2-FC48-9E56-0E68EEF21CD0}"/>
              </a:ext>
            </a:extLst>
          </p:cNvPr>
          <p:cNvSpPr txBox="1"/>
          <p:nvPr/>
        </p:nvSpPr>
        <p:spPr>
          <a:xfrm>
            <a:off x="7705113" y="2166201"/>
            <a:ext cx="279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Manufacturing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2D5DABF-CBA0-6745-8C1E-682273C77D1B}"/>
              </a:ext>
            </a:extLst>
          </p:cNvPr>
          <p:cNvCxnSpPr>
            <a:cxnSpLocks/>
          </p:cNvCxnSpPr>
          <p:nvPr/>
        </p:nvCxnSpPr>
        <p:spPr>
          <a:xfrm flipV="1">
            <a:off x="6096000" y="2267879"/>
            <a:ext cx="9525" cy="371858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6EC0CDAC-60DC-5F4B-9E90-4EA8B86D1415}"/>
              </a:ext>
            </a:extLst>
          </p:cNvPr>
          <p:cNvCxnSpPr>
            <a:cxnSpLocks/>
          </p:cNvCxnSpPr>
          <p:nvPr/>
        </p:nvCxnSpPr>
        <p:spPr>
          <a:xfrm>
            <a:off x="553324" y="4191928"/>
            <a:ext cx="164694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58FFF32-B61D-3D4D-91DB-05B35D1E944E}"/>
              </a:ext>
            </a:extLst>
          </p:cNvPr>
          <p:cNvSpPr txBox="1"/>
          <p:nvPr/>
        </p:nvSpPr>
        <p:spPr>
          <a:xfrm>
            <a:off x="475343" y="4213690"/>
            <a:ext cx="18296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Early-stage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Process development for API-Intermediates and APIs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Formulation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Analytical &amp; microbiological method development &amp;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Delivery of cGMP &amp; non-cGMP batches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9E058891-8D12-9848-85E9-F1BFC254AE65}"/>
              </a:ext>
            </a:extLst>
          </p:cNvPr>
          <p:cNvCxnSpPr>
            <a:cxnSpLocks/>
          </p:cNvCxnSpPr>
          <p:nvPr/>
        </p:nvCxnSpPr>
        <p:spPr>
          <a:xfrm>
            <a:off x="2372697" y="3871864"/>
            <a:ext cx="164694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B3022F4-BCEB-CC44-AEFD-C4AB9A0A4A36}"/>
              </a:ext>
            </a:extLst>
          </p:cNvPr>
          <p:cNvSpPr txBox="1"/>
          <p:nvPr/>
        </p:nvSpPr>
        <p:spPr>
          <a:xfrm>
            <a:off x="2294716" y="3893626"/>
            <a:ext cx="1829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Quality by design (QbD) process optimization batches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Pilot, scale up, and engineering batches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Process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Stability studies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B05F6DD2-3EA2-AB41-B274-3B95239B50EC}"/>
              </a:ext>
            </a:extLst>
          </p:cNvPr>
          <p:cNvCxnSpPr>
            <a:cxnSpLocks/>
          </p:cNvCxnSpPr>
          <p:nvPr/>
        </p:nvCxnSpPr>
        <p:spPr>
          <a:xfrm>
            <a:off x="4181491" y="3564401"/>
            <a:ext cx="164694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6840DFA-2C4B-4644-8AD5-446E1F2B00DA}"/>
              </a:ext>
            </a:extLst>
          </p:cNvPr>
          <p:cNvSpPr txBox="1"/>
          <p:nvPr/>
        </p:nvSpPr>
        <p:spPr>
          <a:xfrm>
            <a:off x="4232102" y="3586163"/>
            <a:ext cx="18296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 Transfer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Integrated product development (IPD): continuous improvement in production efficiency &amp; product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Transfer of manufacturing process to production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Analytical method transfer to production site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003F06B5-FD06-B64C-A6C7-FE25396AED3D}"/>
              </a:ext>
            </a:extLst>
          </p:cNvPr>
          <p:cNvCxnSpPr>
            <a:cxnSpLocks/>
          </p:cNvCxnSpPr>
          <p:nvPr/>
        </p:nvCxnSpPr>
        <p:spPr>
          <a:xfrm>
            <a:off x="6517044" y="4196417"/>
            <a:ext cx="164694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A2990C1-35F4-3144-BE67-FB01CD3E17D3}"/>
              </a:ext>
            </a:extLst>
          </p:cNvPr>
          <p:cNvSpPr txBox="1"/>
          <p:nvPr/>
        </p:nvSpPr>
        <p:spPr>
          <a:xfrm>
            <a:off x="6439063" y="4218179"/>
            <a:ext cx="18296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Commercial batch sizes for APIs and dosage 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Flexible batch sizes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Oral solids: tablets (dry &amp; wet granulations), hard-gelatin capsules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Injectables: liquid, lyophilized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196D5532-1914-D942-ADB5-B4F636F214BE}"/>
              </a:ext>
            </a:extLst>
          </p:cNvPr>
          <p:cNvCxnSpPr>
            <a:cxnSpLocks/>
          </p:cNvCxnSpPr>
          <p:nvPr/>
        </p:nvCxnSpPr>
        <p:spPr>
          <a:xfrm>
            <a:off x="8336417" y="3876353"/>
            <a:ext cx="164694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446DCE8-8F5C-1E43-99EB-D78CF2D81378}"/>
              </a:ext>
            </a:extLst>
          </p:cNvPr>
          <p:cNvSpPr txBox="1"/>
          <p:nvPr/>
        </p:nvSpPr>
        <p:spPr>
          <a:xfrm>
            <a:off x="8258436" y="3898115"/>
            <a:ext cx="182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Oral solids: bottles, alu-alu strips, alu-pvc blisters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Injectables: vials, PFS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Serialization, track &amp; trace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Management of retention samples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343B7A5E-62EE-B948-984E-5A42661728F8}"/>
              </a:ext>
            </a:extLst>
          </p:cNvPr>
          <p:cNvCxnSpPr>
            <a:cxnSpLocks/>
          </p:cNvCxnSpPr>
          <p:nvPr/>
        </p:nvCxnSpPr>
        <p:spPr>
          <a:xfrm>
            <a:off x="10145211" y="3568890"/>
            <a:ext cx="1646943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99058E9-1F61-5240-9FEA-12CCB096FE26}"/>
              </a:ext>
            </a:extLst>
          </p:cNvPr>
          <p:cNvSpPr txBox="1"/>
          <p:nvPr/>
        </p:nvSpPr>
        <p:spPr>
          <a:xfrm>
            <a:off x="10067230" y="3590652"/>
            <a:ext cx="182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Warehousing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Secured storage at ambient as well as controlled temperatures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Shipping &amp; forwarding facilities</a:t>
            </a:r>
          </a:p>
        </p:txBody>
      </p:sp>
      <p:pic>
        <p:nvPicPr>
          <p:cNvPr id="61" name="Graphic 60" descr="Factory outline">
            <a:extLst>
              <a:ext uri="{FF2B5EF4-FFF2-40B4-BE49-F238E27FC236}">
                <a16:creationId xmlns="" xmlns:a16="http://schemas.microsoft.com/office/drawing/2014/main" id="{D307D12E-FF5A-C248-B237-1AE4F19019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0881" y="3621731"/>
            <a:ext cx="591959" cy="591959"/>
          </a:xfrm>
          <a:prstGeom prst="rect">
            <a:avLst/>
          </a:prstGeom>
        </p:spPr>
      </p:pic>
      <p:pic>
        <p:nvPicPr>
          <p:cNvPr id="62" name="Graphic 61" descr="Packing Box Open outline">
            <a:extLst>
              <a:ext uri="{FF2B5EF4-FFF2-40B4-BE49-F238E27FC236}">
                <a16:creationId xmlns="" xmlns:a16="http://schemas.microsoft.com/office/drawing/2014/main" id="{74BE7D5C-BD01-5844-8295-C3B9FDE326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44123" y="3280858"/>
            <a:ext cx="591959" cy="591959"/>
          </a:xfrm>
          <a:prstGeom prst="rect">
            <a:avLst/>
          </a:prstGeom>
        </p:spPr>
      </p:pic>
      <p:pic>
        <p:nvPicPr>
          <p:cNvPr id="63" name="Graphic 62" descr="Aeroplane outline">
            <a:extLst>
              <a:ext uri="{FF2B5EF4-FFF2-40B4-BE49-F238E27FC236}">
                <a16:creationId xmlns="" xmlns:a16="http://schemas.microsoft.com/office/drawing/2014/main" id="{1C59227D-93AA-F54C-B8D2-916C6A425C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0911" y="2938173"/>
            <a:ext cx="591959" cy="5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3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B6E87F9-D5C1-E948-9B17-5B58085EB736}"/>
              </a:ext>
            </a:extLst>
          </p:cNvPr>
          <p:cNvSpPr/>
          <p:nvPr/>
        </p:nvSpPr>
        <p:spPr>
          <a:xfrm>
            <a:off x="9235440" y="2578608"/>
            <a:ext cx="2322576" cy="25968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961B9-0C58-8742-BC3B-4754D028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CF3B7D8E-4D3F-481B-B25A-9718789D14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8912" y="1687580"/>
          <a:ext cx="11411712" cy="440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75BC37-0234-874F-B18E-A8F099796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5F814F-367E-4B4E-9B9E-DA336EBD7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0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C95AB-2644-424E-B757-297A65BD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MBL Global Presence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ECAFA2-BAEE-E64D-829A-1771691FE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B0C38E-9613-7D4D-B0D8-06137C1B9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Shape 176">
            <a:extLst>
              <a:ext uri="{FF2B5EF4-FFF2-40B4-BE49-F238E27FC236}">
                <a16:creationId xmlns="" xmlns:a16="http://schemas.microsoft.com/office/drawing/2014/main" id="{40DD93B7-ECEF-B84B-ADD5-B0B443DF7C13}"/>
              </a:ext>
            </a:extLst>
          </p:cNvPr>
          <p:cNvSpPr>
            <a:spLocks noChangeAspect="1"/>
          </p:cNvSpPr>
          <p:nvPr/>
        </p:nvSpPr>
        <p:spPr bwMode="auto">
          <a:xfrm>
            <a:off x="3282561" y="1959415"/>
            <a:ext cx="8568063" cy="3816424"/>
          </a:xfrm>
          <a:custGeom>
            <a:avLst/>
            <a:gdLst>
              <a:gd name="T0" fmla="*/ 2147483647 w 21476"/>
              <a:gd name="T1" fmla="*/ 2147483647 h 21469"/>
              <a:gd name="T2" fmla="*/ 2147483647 w 21476"/>
              <a:gd name="T3" fmla="*/ 2147483647 h 21469"/>
              <a:gd name="T4" fmla="*/ 2147483647 w 21476"/>
              <a:gd name="T5" fmla="*/ 2147483647 h 21469"/>
              <a:gd name="T6" fmla="*/ 2147483647 w 21476"/>
              <a:gd name="T7" fmla="*/ 2147483647 h 2146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6" h="21469" extrusionOk="0">
                <a:moveTo>
                  <a:pt x="16970" y="13646"/>
                </a:moveTo>
                <a:cubicBezTo>
                  <a:pt x="17002" y="13883"/>
                  <a:pt x="17229" y="13643"/>
                  <a:pt x="17305" y="13737"/>
                </a:cubicBezTo>
                <a:cubicBezTo>
                  <a:pt x="17407" y="13864"/>
                  <a:pt x="17401" y="14116"/>
                  <a:pt x="17552" y="14080"/>
                </a:cubicBezTo>
                <a:cubicBezTo>
                  <a:pt x="17670" y="14052"/>
                  <a:pt x="17811" y="13880"/>
                  <a:pt x="17929" y="13995"/>
                </a:cubicBezTo>
                <a:cubicBezTo>
                  <a:pt x="17991" y="14056"/>
                  <a:pt x="17949" y="14138"/>
                  <a:pt x="17965" y="14224"/>
                </a:cubicBezTo>
                <a:cubicBezTo>
                  <a:pt x="17965" y="14224"/>
                  <a:pt x="18474" y="13772"/>
                  <a:pt x="18433" y="13733"/>
                </a:cubicBezTo>
                <a:cubicBezTo>
                  <a:pt x="18370" y="13673"/>
                  <a:pt x="18268" y="13712"/>
                  <a:pt x="18202" y="13735"/>
                </a:cubicBezTo>
                <a:cubicBezTo>
                  <a:pt x="18100" y="13771"/>
                  <a:pt x="18014" y="13749"/>
                  <a:pt x="17914" y="13765"/>
                </a:cubicBezTo>
                <a:cubicBezTo>
                  <a:pt x="17771" y="13787"/>
                  <a:pt x="17605" y="13889"/>
                  <a:pt x="17463" y="13826"/>
                </a:cubicBezTo>
                <a:cubicBezTo>
                  <a:pt x="17413" y="13804"/>
                  <a:pt x="17383" y="13553"/>
                  <a:pt x="17329" y="13487"/>
                </a:cubicBezTo>
                <a:cubicBezTo>
                  <a:pt x="17221" y="13355"/>
                  <a:pt x="17168" y="13595"/>
                  <a:pt x="17052" y="13454"/>
                </a:cubicBezTo>
                <a:cubicBezTo>
                  <a:pt x="16967" y="13352"/>
                  <a:pt x="16930" y="13482"/>
                  <a:pt x="16970" y="13646"/>
                </a:cubicBezTo>
                <a:cubicBezTo>
                  <a:pt x="16990" y="13795"/>
                  <a:pt x="16970" y="13646"/>
                  <a:pt x="16970" y="13646"/>
                </a:cubicBezTo>
                <a:close/>
                <a:moveTo>
                  <a:pt x="17570" y="11324"/>
                </a:moveTo>
                <a:cubicBezTo>
                  <a:pt x="17501" y="11471"/>
                  <a:pt x="17423" y="11608"/>
                  <a:pt x="17363" y="11774"/>
                </a:cubicBezTo>
                <a:cubicBezTo>
                  <a:pt x="17324" y="11885"/>
                  <a:pt x="17285" y="12022"/>
                  <a:pt x="17217" y="12061"/>
                </a:cubicBezTo>
                <a:cubicBezTo>
                  <a:pt x="17190" y="12076"/>
                  <a:pt x="17067" y="11971"/>
                  <a:pt x="17056" y="12046"/>
                </a:cubicBezTo>
                <a:cubicBezTo>
                  <a:pt x="17031" y="12218"/>
                  <a:pt x="17191" y="12683"/>
                  <a:pt x="17222" y="12858"/>
                </a:cubicBezTo>
                <a:cubicBezTo>
                  <a:pt x="17264" y="13099"/>
                  <a:pt x="17429" y="13109"/>
                  <a:pt x="17532" y="13151"/>
                </a:cubicBezTo>
                <a:cubicBezTo>
                  <a:pt x="17556" y="13161"/>
                  <a:pt x="17496" y="12758"/>
                  <a:pt x="17526" y="12690"/>
                </a:cubicBezTo>
                <a:cubicBezTo>
                  <a:pt x="17570" y="12589"/>
                  <a:pt x="17635" y="12617"/>
                  <a:pt x="17652" y="12454"/>
                </a:cubicBezTo>
                <a:cubicBezTo>
                  <a:pt x="17664" y="12349"/>
                  <a:pt x="17671" y="12340"/>
                  <a:pt x="17721" y="12362"/>
                </a:cubicBezTo>
                <a:cubicBezTo>
                  <a:pt x="17849" y="12418"/>
                  <a:pt x="17782" y="12732"/>
                  <a:pt x="17711" y="12831"/>
                </a:cubicBezTo>
                <a:cubicBezTo>
                  <a:pt x="17643" y="12925"/>
                  <a:pt x="17812" y="13190"/>
                  <a:pt x="17829" y="13323"/>
                </a:cubicBezTo>
                <a:cubicBezTo>
                  <a:pt x="17779" y="12927"/>
                  <a:pt x="18028" y="13315"/>
                  <a:pt x="18041" y="13299"/>
                </a:cubicBezTo>
                <a:cubicBezTo>
                  <a:pt x="18089" y="13241"/>
                  <a:pt x="17953" y="13058"/>
                  <a:pt x="17940" y="13019"/>
                </a:cubicBezTo>
                <a:cubicBezTo>
                  <a:pt x="17887" y="12852"/>
                  <a:pt x="18112" y="12698"/>
                  <a:pt x="18087" y="12615"/>
                </a:cubicBezTo>
                <a:cubicBezTo>
                  <a:pt x="18106" y="12678"/>
                  <a:pt x="17752" y="12447"/>
                  <a:pt x="17784" y="12385"/>
                </a:cubicBezTo>
                <a:cubicBezTo>
                  <a:pt x="17823" y="12310"/>
                  <a:pt x="18147" y="12440"/>
                  <a:pt x="18147" y="12269"/>
                </a:cubicBezTo>
                <a:cubicBezTo>
                  <a:pt x="18147" y="12156"/>
                  <a:pt x="18157" y="12039"/>
                  <a:pt x="18080" y="12125"/>
                </a:cubicBezTo>
                <a:cubicBezTo>
                  <a:pt x="17970" y="12248"/>
                  <a:pt x="17910" y="12182"/>
                  <a:pt x="17800" y="12195"/>
                </a:cubicBezTo>
                <a:cubicBezTo>
                  <a:pt x="17759" y="12199"/>
                  <a:pt x="17723" y="12266"/>
                  <a:pt x="17681" y="12264"/>
                </a:cubicBezTo>
                <a:cubicBezTo>
                  <a:pt x="17614" y="12260"/>
                  <a:pt x="17681" y="11924"/>
                  <a:pt x="17696" y="11873"/>
                </a:cubicBezTo>
                <a:cubicBezTo>
                  <a:pt x="17778" y="11591"/>
                  <a:pt x="17702" y="11503"/>
                  <a:pt x="17570" y="11324"/>
                </a:cubicBezTo>
                <a:cubicBezTo>
                  <a:pt x="17411" y="11664"/>
                  <a:pt x="17570" y="11324"/>
                  <a:pt x="17570" y="11324"/>
                </a:cubicBezTo>
                <a:close/>
                <a:moveTo>
                  <a:pt x="17881" y="11420"/>
                </a:moveTo>
                <a:cubicBezTo>
                  <a:pt x="17922" y="11523"/>
                  <a:pt x="18086" y="11212"/>
                  <a:pt x="18086" y="11217"/>
                </a:cubicBezTo>
                <a:cubicBezTo>
                  <a:pt x="18106" y="11486"/>
                  <a:pt x="18016" y="11444"/>
                  <a:pt x="18108" y="11641"/>
                </a:cubicBezTo>
                <a:cubicBezTo>
                  <a:pt x="18176" y="11785"/>
                  <a:pt x="18254" y="11524"/>
                  <a:pt x="18266" y="11371"/>
                </a:cubicBezTo>
                <a:cubicBezTo>
                  <a:pt x="18280" y="11193"/>
                  <a:pt x="18233" y="10934"/>
                  <a:pt x="18143" y="10965"/>
                </a:cubicBezTo>
                <a:cubicBezTo>
                  <a:pt x="18084" y="10985"/>
                  <a:pt x="17815" y="11258"/>
                  <a:pt x="17881" y="11420"/>
                </a:cubicBezTo>
                <a:cubicBezTo>
                  <a:pt x="17917" y="11509"/>
                  <a:pt x="17823" y="11277"/>
                  <a:pt x="17881" y="11420"/>
                </a:cubicBezTo>
                <a:close/>
                <a:moveTo>
                  <a:pt x="17725" y="9546"/>
                </a:moveTo>
                <a:cubicBezTo>
                  <a:pt x="17743" y="9659"/>
                  <a:pt x="17837" y="9773"/>
                  <a:pt x="17762" y="9882"/>
                </a:cubicBezTo>
                <a:cubicBezTo>
                  <a:pt x="17677" y="10005"/>
                  <a:pt x="17599" y="10097"/>
                  <a:pt x="17741" y="10204"/>
                </a:cubicBezTo>
                <a:cubicBezTo>
                  <a:pt x="17810" y="10257"/>
                  <a:pt x="17791" y="10332"/>
                  <a:pt x="17836" y="10450"/>
                </a:cubicBezTo>
                <a:cubicBezTo>
                  <a:pt x="17911" y="10644"/>
                  <a:pt x="17883" y="10317"/>
                  <a:pt x="17918" y="10288"/>
                </a:cubicBezTo>
                <a:cubicBezTo>
                  <a:pt x="17984" y="10236"/>
                  <a:pt x="18041" y="10639"/>
                  <a:pt x="18006" y="10747"/>
                </a:cubicBezTo>
                <a:cubicBezTo>
                  <a:pt x="18020" y="10705"/>
                  <a:pt x="17890" y="10589"/>
                  <a:pt x="17862" y="10620"/>
                </a:cubicBezTo>
                <a:cubicBezTo>
                  <a:pt x="17882" y="10598"/>
                  <a:pt x="17966" y="11080"/>
                  <a:pt x="17968" y="11082"/>
                </a:cubicBezTo>
                <a:cubicBezTo>
                  <a:pt x="17994" y="11106"/>
                  <a:pt x="18111" y="10909"/>
                  <a:pt x="18132" y="10870"/>
                </a:cubicBezTo>
                <a:cubicBezTo>
                  <a:pt x="18183" y="10773"/>
                  <a:pt x="18178" y="10602"/>
                  <a:pt x="18132" y="10507"/>
                </a:cubicBezTo>
                <a:cubicBezTo>
                  <a:pt x="18075" y="10389"/>
                  <a:pt x="18065" y="10295"/>
                  <a:pt x="18021" y="10163"/>
                </a:cubicBezTo>
                <a:cubicBezTo>
                  <a:pt x="17959" y="9975"/>
                  <a:pt x="17896" y="10269"/>
                  <a:pt x="17854" y="10207"/>
                </a:cubicBezTo>
                <a:cubicBezTo>
                  <a:pt x="17828" y="10168"/>
                  <a:pt x="17915" y="9710"/>
                  <a:pt x="17919" y="9646"/>
                </a:cubicBezTo>
                <a:cubicBezTo>
                  <a:pt x="17939" y="9361"/>
                  <a:pt x="17802" y="9492"/>
                  <a:pt x="17725" y="9546"/>
                </a:cubicBezTo>
                <a:cubicBezTo>
                  <a:pt x="17748" y="9690"/>
                  <a:pt x="17725" y="9546"/>
                  <a:pt x="17725" y="9546"/>
                </a:cubicBezTo>
                <a:close/>
                <a:moveTo>
                  <a:pt x="17710" y="8505"/>
                </a:moveTo>
                <a:cubicBezTo>
                  <a:pt x="17710" y="8613"/>
                  <a:pt x="17647" y="8886"/>
                  <a:pt x="17703" y="8969"/>
                </a:cubicBezTo>
                <a:cubicBezTo>
                  <a:pt x="17720" y="8995"/>
                  <a:pt x="17764" y="9085"/>
                  <a:pt x="17783" y="9015"/>
                </a:cubicBezTo>
                <a:cubicBezTo>
                  <a:pt x="17817" y="8895"/>
                  <a:pt x="17801" y="8681"/>
                  <a:pt x="17779" y="8559"/>
                </a:cubicBezTo>
                <a:cubicBezTo>
                  <a:pt x="17769" y="8503"/>
                  <a:pt x="17712" y="8323"/>
                  <a:pt x="17710" y="8505"/>
                </a:cubicBezTo>
                <a:cubicBezTo>
                  <a:pt x="17709" y="8726"/>
                  <a:pt x="17712" y="8290"/>
                  <a:pt x="17710" y="8505"/>
                </a:cubicBezTo>
                <a:close/>
                <a:moveTo>
                  <a:pt x="18502" y="12461"/>
                </a:moveTo>
                <a:cubicBezTo>
                  <a:pt x="18521" y="12548"/>
                  <a:pt x="18580" y="13121"/>
                  <a:pt x="18592" y="13133"/>
                </a:cubicBezTo>
                <a:cubicBezTo>
                  <a:pt x="18705" y="13242"/>
                  <a:pt x="18883" y="12983"/>
                  <a:pt x="18954" y="13262"/>
                </a:cubicBezTo>
                <a:cubicBezTo>
                  <a:pt x="18984" y="13381"/>
                  <a:pt x="19053" y="13543"/>
                  <a:pt x="18976" y="13646"/>
                </a:cubicBezTo>
                <a:cubicBezTo>
                  <a:pt x="18863" y="13798"/>
                  <a:pt x="19066" y="13844"/>
                  <a:pt x="19114" y="13805"/>
                </a:cubicBezTo>
                <a:cubicBezTo>
                  <a:pt x="19179" y="13753"/>
                  <a:pt x="19203" y="13997"/>
                  <a:pt x="19263" y="14038"/>
                </a:cubicBezTo>
                <a:cubicBezTo>
                  <a:pt x="19377" y="14115"/>
                  <a:pt x="19295" y="13704"/>
                  <a:pt x="19314" y="13674"/>
                </a:cubicBezTo>
                <a:cubicBezTo>
                  <a:pt x="19318" y="13667"/>
                  <a:pt x="19470" y="13764"/>
                  <a:pt x="19494" y="13791"/>
                </a:cubicBezTo>
                <a:cubicBezTo>
                  <a:pt x="19562" y="13869"/>
                  <a:pt x="19663" y="14217"/>
                  <a:pt x="19734" y="14225"/>
                </a:cubicBezTo>
                <a:cubicBezTo>
                  <a:pt x="19885" y="14242"/>
                  <a:pt x="19811" y="14042"/>
                  <a:pt x="19743" y="13956"/>
                </a:cubicBezTo>
                <a:cubicBezTo>
                  <a:pt x="19698" y="13900"/>
                  <a:pt x="19601" y="13782"/>
                  <a:pt x="19620" y="13646"/>
                </a:cubicBezTo>
                <a:cubicBezTo>
                  <a:pt x="19632" y="13563"/>
                  <a:pt x="19625" y="13427"/>
                  <a:pt x="19688" y="13453"/>
                </a:cubicBezTo>
                <a:cubicBezTo>
                  <a:pt x="19554" y="13398"/>
                  <a:pt x="19472" y="13186"/>
                  <a:pt x="19350" y="13046"/>
                </a:cubicBezTo>
                <a:cubicBezTo>
                  <a:pt x="19269" y="12954"/>
                  <a:pt x="19082" y="12699"/>
                  <a:pt x="18997" y="12714"/>
                </a:cubicBezTo>
                <a:cubicBezTo>
                  <a:pt x="18927" y="12727"/>
                  <a:pt x="18887" y="12862"/>
                  <a:pt x="18845" y="12961"/>
                </a:cubicBezTo>
                <a:cubicBezTo>
                  <a:pt x="18794" y="13078"/>
                  <a:pt x="18732" y="12828"/>
                  <a:pt x="18691" y="12773"/>
                </a:cubicBezTo>
                <a:cubicBezTo>
                  <a:pt x="18636" y="12699"/>
                  <a:pt x="18666" y="12540"/>
                  <a:pt x="18630" y="12501"/>
                </a:cubicBezTo>
                <a:cubicBezTo>
                  <a:pt x="18597" y="12466"/>
                  <a:pt x="18533" y="12468"/>
                  <a:pt x="18502" y="12461"/>
                </a:cubicBezTo>
                <a:cubicBezTo>
                  <a:pt x="18502" y="12461"/>
                  <a:pt x="18502" y="12461"/>
                  <a:pt x="18502" y="12461"/>
                </a:cubicBezTo>
                <a:close/>
                <a:moveTo>
                  <a:pt x="21071" y="17955"/>
                </a:moveTo>
                <a:cubicBezTo>
                  <a:pt x="21140" y="18251"/>
                  <a:pt x="21275" y="18391"/>
                  <a:pt x="21113" y="18640"/>
                </a:cubicBezTo>
                <a:cubicBezTo>
                  <a:pt x="20916" y="18945"/>
                  <a:pt x="21202" y="18886"/>
                  <a:pt x="21264" y="18928"/>
                </a:cubicBezTo>
                <a:cubicBezTo>
                  <a:pt x="21207" y="18889"/>
                  <a:pt x="21105" y="19194"/>
                  <a:pt x="21026" y="19092"/>
                </a:cubicBezTo>
                <a:cubicBezTo>
                  <a:pt x="21003" y="19063"/>
                  <a:pt x="21001" y="19000"/>
                  <a:pt x="20982" y="18964"/>
                </a:cubicBezTo>
                <a:cubicBezTo>
                  <a:pt x="20934" y="18873"/>
                  <a:pt x="20890" y="19221"/>
                  <a:pt x="20865" y="19272"/>
                </a:cubicBezTo>
                <a:cubicBezTo>
                  <a:pt x="20822" y="19360"/>
                  <a:pt x="20525" y="19514"/>
                  <a:pt x="20664" y="19733"/>
                </a:cubicBezTo>
                <a:cubicBezTo>
                  <a:pt x="20791" y="19933"/>
                  <a:pt x="20860" y="20000"/>
                  <a:pt x="20921" y="19581"/>
                </a:cubicBezTo>
                <a:cubicBezTo>
                  <a:pt x="20940" y="19449"/>
                  <a:pt x="21071" y="19339"/>
                  <a:pt x="21123" y="19278"/>
                </a:cubicBezTo>
                <a:cubicBezTo>
                  <a:pt x="21247" y="19134"/>
                  <a:pt x="21352" y="18841"/>
                  <a:pt x="21438" y="18609"/>
                </a:cubicBezTo>
                <a:cubicBezTo>
                  <a:pt x="21558" y="18285"/>
                  <a:pt x="21359" y="18470"/>
                  <a:pt x="21289" y="18324"/>
                </a:cubicBezTo>
                <a:cubicBezTo>
                  <a:pt x="21242" y="18226"/>
                  <a:pt x="21230" y="18093"/>
                  <a:pt x="21173" y="18007"/>
                </a:cubicBezTo>
                <a:cubicBezTo>
                  <a:pt x="21173" y="18007"/>
                  <a:pt x="21050" y="17863"/>
                  <a:pt x="21071" y="17955"/>
                </a:cubicBezTo>
                <a:cubicBezTo>
                  <a:pt x="21160" y="18336"/>
                  <a:pt x="21047" y="17853"/>
                  <a:pt x="21071" y="17955"/>
                </a:cubicBezTo>
                <a:close/>
                <a:moveTo>
                  <a:pt x="19391" y="21062"/>
                </a:moveTo>
                <a:cubicBezTo>
                  <a:pt x="19422" y="21156"/>
                  <a:pt x="19554" y="21556"/>
                  <a:pt x="19609" y="21452"/>
                </a:cubicBezTo>
                <a:cubicBezTo>
                  <a:pt x="19686" y="21310"/>
                  <a:pt x="19749" y="21140"/>
                  <a:pt x="19835" y="21018"/>
                </a:cubicBezTo>
                <a:cubicBezTo>
                  <a:pt x="19768" y="21022"/>
                  <a:pt x="19697" y="20982"/>
                  <a:pt x="19645" y="20887"/>
                </a:cubicBezTo>
                <a:cubicBezTo>
                  <a:pt x="19560" y="20732"/>
                  <a:pt x="19456" y="20959"/>
                  <a:pt x="19391" y="21062"/>
                </a:cubicBezTo>
                <a:cubicBezTo>
                  <a:pt x="19391" y="21062"/>
                  <a:pt x="19476" y="20928"/>
                  <a:pt x="19391" y="21062"/>
                </a:cubicBezTo>
                <a:close/>
                <a:moveTo>
                  <a:pt x="18354" y="14800"/>
                </a:moveTo>
                <a:cubicBezTo>
                  <a:pt x="18269" y="14701"/>
                  <a:pt x="18263" y="14458"/>
                  <a:pt x="18177" y="14671"/>
                </a:cubicBezTo>
                <a:cubicBezTo>
                  <a:pt x="18128" y="14792"/>
                  <a:pt x="18020" y="14971"/>
                  <a:pt x="18021" y="15152"/>
                </a:cubicBezTo>
                <a:cubicBezTo>
                  <a:pt x="18025" y="15678"/>
                  <a:pt x="17667" y="15590"/>
                  <a:pt x="17518" y="15825"/>
                </a:cubicBezTo>
                <a:cubicBezTo>
                  <a:pt x="17453" y="15927"/>
                  <a:pt x="17352" y="15998"/>
                  <a:pt x="17366" y="16206"/>
                </a:cubicBezTo>
                <a:cubicBezTo>
                  <a:pt x="17381" y="16432"/>
                  <a:pt x="17364" y="16742"/>
                  <a:pt x="17403" y="16951"/>
                </a:cubicBezTo>
                <a:cubicBezTo>
                  <a:pt x="17441" y="17152"/>
                  <a:pt x="17549" y="17261"/>
                  <a:pt x="17576" y="17468"/>
                </a:cubicBezTo>
                <a:cubicBezTo>
                  <a:pt x="17600" y="17646"/>
                  <a:pt x="17565" y="17823"/>
                  <a:pt x="17553" y="17999"/>
                </a:cubicBezTo>
                <a:cubicBezTo>
                  <a:pt x="17518" y="18495"/>
                  <a:pt x="17802" y="18091"/>
                  <a:pt x="17908" y="18026"/>
                </a:cubicBezTo>
                <a:cubicBezTo>
                  <a:pt x="17988" y="17978"/>
                  <a:pt x="18059" y="17915"/>
                  <a:pt x="18132" y="17827"/>
                </a:cubicBezTo>
                <a:cubicBezTo>
                  <a:pt x="18196" y="17750"/>
                  <a:pt x="18280" y="17501"/>
                  <a:pt x="18359" y="17518"/>
                </a:cubicBezTo>
                <a:cubicBezTo>
                  <a:pt x="18568" y="17562"/>
                  <a:pt x="18672" y="17673"/>
                  <a:pt x="18812" y="17980"/>
                </a:cubicBezTo>
                <a:cubicBezTo>
                  <a:pt x="18887" y="18142"/>
                  <a:pt x="18983" y="18243"/>
                  <a:pt x="19058" y="18404"/>
                </a:cubicBezTo>
                <a:cubicBezTo>
                  <a:pt x="19136" y="18571"/>
                  <a:pt x="19145" y="18765"/>
                  <a:pt x="19272" y="18708"/>
                </a:cubicBezTo>
                <a:cubicBezTo>
                  <a:pt x="19413" y="18645"/>
                  <a:pt x="19536" y="18614"/>
                  <a:pt x="19679" y="18638"/>
                </a:cubicBezTo>
                <a:cubicBezTo>
                  <a:pt x="19748" y="18650"/>
                  <a:pt x="19726" y="18460"/>
                  <a:pt x="19739" y="18356"/>
                </a:cubicBezTo>
                <a:cubicBezTo>
                  <a:pt x="19767" y="18122"/>
                  <a:pt x="19809" y="17912"/>
                  <a:pt x="19868" y="17708"/>
                </a:cubicBezTo>
                <a:cubicBezTo>
                  <a:pt x="19903" y="17587"/>
                  <a:pt x="20050" y="17330"/>
                  <a:pt x="20028" y="17175"/>
                </a:cubicBezTo>
                <a:cubicBezTo>
                  <a:pt x="20004" y="17009"/>
                  <a:pt x="19922" y="16849"/>
                  <a:pt x="19946" y="16661"/>
                </a:cubicBezTo>
                <a:cubicBezTo>
                  <a:pt x="19963" y="16530"/>
                  <a:pt x="19973" y="16460"/>
                  <a:pt x="19934" y="16334"/>
                </a:cubicBezTo>
                <a:cubicBezTo>
                  <a:pt x="19846" y="16042"/>
                  <a:pt x="19689" y="15592"/>
                  <a:pt x="19557" y="15371"/>
                </a:cubicBezTo>
                <a:cubicBezTo>
                  <a:pt x="19472" y="15230"/>
                  <a:pt x="19513" y="15054"/>
                  <a:pt x="19465" y="14864"/>
                </a:cubicBezTo>
                <a:cubicBezTo>
                  <a:pt x="19420" y="14687"/>
                  <a:pt x="19369" y="14669"/>
                  <a:pt x="19352" y="14455"/>
                </a:cubicBezTo>
                <a:cubicBezTo>
                  <a:pt x="19331" y="14200"/>
                  <a:pt x="19291" y="14151"/>
                  <a:pt x="19204" y="14371"/>
                </a:cubicBezTo>
                <a:cubicBezTo>
                  <a:pt x="19120" y="14582"/>
                  <a:pt x="19185" y="14849"/>
                  <a:pt x="19195" y="15090"/>
                </a:cubicBezTo>
                <a:cubicBezTo>
                  <a:pt x="19205" y="15322"/>
                  <a:pt x="19138" y="15360"/>
                  <a:pt x="19071" y="15182"/>
                </a:cubicBezTo>
                <a:cubicBezTo>
                  <a:pt x="19025" y="15061"/>
                  <a:pt x="18857" y="14941"/>
                  <a:pt x="18842" y="14841"/>
                </a:cubicBezTo>
                <a:cubicBezTo>
                  <a:pt x="18818" y="14673"/>
                  <a:pt x="18950" y="14589"/>
                  <a:pt x="18941" y="14435"/>
                </a:cubicBezTo>
                <a:cubicBezTo>
                  <a:pt x="18935" y="14334"/>
                  <a:pt x="18687" y="14231"/>
                  <a:pt x="18641" y="14191"/>
                </a:cubicBezTo>
                <a:cubicBezTo>
                  <a:pt x="18522" y="14088"/>
                  <a:pt x="18507" y="14085"/>
                  <a:pt x="18488" y="14341"/>
                </a:cubicBezTo>
                <a:cubicBezTo>
                  <a:pt x="18480" y="14438"/>
                  <a:pt x="18441" y="14900"/>
                  <a:pt x="18354" y="14800"/>
                </a:cubicBezTo>
                <a:cubicBezTo>
                  <a:pt x="18225" y="14650"/>
                  <a:pt x="18442" y="14900"/>
                  <a:pt x="18354" y="14800"/>
                </a:cubicBezTo>
                <a:close/>
                <a:moveTo>
                  <a:pt x="15245" y="10971"/>
                </a:moveTo>
                <a:cubicBezTo>
                  <a:pt x="15186" y="11175"/>
                  <a:pt x="15137" y="11494"/>
                  <a:pt x="15282" y="11543"/>
                </a:cubicBezTo>
                <a:cubicBezTo>
                  <a:pt x="15482" y="11610"/>
                  <a:pt x="15275" y="11058"/>
                  <a:pt x="15245" y="10971"/>
                </a:cubicBezTo>
                <a:cubicBezTo>
                  <a:pt x="15245" y="10971"/>
                  <a:pt x="15245" y="10971"/>
                  <a:pt x="15245" y="10971"/>
                </a:cubicBezTo>
                <a:close/>
                <a:moveTo>
                  <a:pt x="13202" y="14239"/>
                </a:moveTo>
                <a:cubicBezTo>
                  <a:pt x="13169" y="14491"/>
                  <a:pt x="13151" y="14754"/>
                  <a:pt x="13041" y="14908"/>
                </a:cubicBezTo>
                <a:cubicBezTo>
                  <a:pt x="12929" y="15066"/>
                  <a:pt x="12737" y="15008"/>
                  <a:pt x="12862" y="15440"/>
                </a:cubicBezTo>
                <a:cubicBezTo>
                  <a:pt x="12960" y="15781"/>
                  <a:pt x="12711" y="15812"/>
                  <a:pt x="12799" y="16115"/>
                </a:cubicBezTo>
                <a:cubicBezTo>
                  <a:pt x="12827" y="16211"/>
                  <a:pt x="12875" y="16741"/>
                  <a:pt x="12984" y="16523"/>
                </a:cubicBezTo>
                <a:cubicBezTo>
                  <a:pt x="13059" y="16371"/>
                  <a:pt x="13078" y="16001"/>
                  <a:pt x="13102" y="15792"/>
                </a:cubicBezTo>
                <a:cubicBezTo>
                  <a:pt x="13128" y="15566"/>
                  <a:pt x="13244" y="15380"/>
                  <a:pt x="13219" y="15135"/>
                </a:cubicBezTo>
                <a:cubicBezTo>
                  <a:pt x="13199" y="14951"/>
                  <a:pt x="13390" y="14866"/>
                  <a:pt x="13324" y="14714"/>
                </a:cubicBezTo>
                <a:cubicBezTo>
                  <a:pt x="13263" y="14572"/>
                  <a:pt x="13247" y="14399"/>
                  <a:pt x="13202" y="14239"/>
                </a:cubicBezTo>
                <a:cubicBezTo>
                  <a:pt x="13202" y="14239"/>
                  <a:pt x="13202" y="14239"/>
                  <a:pt x="13202" y="14239"/>
                </a:cubicBezTo>
                <a:close/>
                <a:moveTo>
                  <a:pt x="9301" y="2402"/>
                </a:moveTo>
                <a:cubicBezTo>
                  <a:pt x="9343" y="2599"/>
                  <a:pt x="9466" y="2740"/>
                  <a:pt x="9566" y="2660"/>
                </a:cubicBezTo>
                <a:cubicBezTo>
                  <a:pt x="9631" y="2608"/>
                  <a:pt x="9965" y="2338"/>
                  <a:pt x="9812" y="2147"/>
                </a:cubicBezTo>
                <a:cubicBezTo>
                  <a:pt x="9693" y="2000"/>
                  <a:pt x="9576" y="2175"/>
                  <a:pt x="9460" y="2231"/>
                </a:cubicBezTo>
                <a:cubicBezTo>
                  <a:pt x="9421" y="2249"/>
                  <a:pt x="9451" y="1985"/>
                  <a:pt x="9388" y="2020"/>
                </a:cubicBezTo>
                <a:cubicBezTo>
                  <a:pt x="9324" y="2056"/>
                  <a:pt x="9294" y="2280"/>
                  <a:pt x="9301" y="2402"/>
                </a:cubicBezTo>
                <a:cubicBezTo>
                  <a:pt x="9301" y="2402"/>
                  <a:pt x="9301" y="2402"/>
                  <a:pt x="9301" y="2402"/>
                </a:cubicBezTo>
                <a:close/>
                <a:moveTo>
                  <a:pt x="10678" y="6070"/>
                </a:moveTo>
                <a:cubicBezTo>
                  <a:pt x="10653" y="6097"/>
                  <a:pt x="10596" y="6236"/>
                  <a:pt x="10629" y="6297"/>
                </a:cubicBezTo>
                <a:cubicBezTo>
                  <a:pt x="10651" y="6336"/>
                  <a:pt x="10769" y="6161"/>
                  <a:pt x="10779" y="6120"/>
                </a:cubicBezTo>
                <a:cubicBezTo>
                  <a:pt x="10798" y="6048"/>
                  <a:pt x="10767" y="5919"/>
                  <a:pt x="10767" y="5846"/>
                </a:cubicBezTo>
                <a:cubicBezTo>
                  <a:pt x="10765" y="5483"/>
                  <a:pt x="10684" y="6043"/>
                  <a:pt x="10678" y="6070"/>
                </a:cubicBezTo>
                <a:cubicBezTo>
                  <a:pt x="10678" y="6070"/>
                  <a:pt x="10709" y="5941"/>
                  <a:pt x="10678" y="6070"/>
                </a:cubicBezTo>
                <a:close/>
                <a:moveTo>
                  <a:pt x="12210" y="7255"/>
                </a:moveTo>
                <a:cubicBezTo>
                  <a:pt x="12190" y="7316"/>
                  <a:pt x="12121" y="7528"/>
                  <a:pt x="12077" y="7463"/>
                </a:cubicBezTo>
                <a:cubicBezTo>
                  <a:pt x="11983" y="7324"/>
                  <a:pt x="11993" y="7391"/>
                  <a:pt x="11870" y="7403"/>
                </a:cubicBezTo>
                <a:cubicBezTo>
                  <a:pt x="11747" y="7415"/>
                  <a:pt x="11401" y="6871"/>
                  <a:pt x="11315" y="7255"/>
                </a:cubicBezTo>
                <a:cubicBezTo>
                  <a:pt x="11271" y="7448"/>
                  <a:pt x="11271" y="7681"/>
                  <a:pt x="11168" y="7433"/>
                </a:cubicBezTo>
                <a:cubicBezTo>
                  <a:pt x="11083" y="7228"/>
                  <a:pt x="11028" y="7165"/>
                  <a:pt x="10899" y="7156"/>
                </a:cubicBezTo>
                <a:cubicBezTo>
                  <a:pt x="10693" y="7141"/>
                  <a:pt x="11051" y="6441"/>
                  <a:pt x="10759" y="6454"/>
                </a:cubicBezTo>
                <a:cubicBezTo>
                  <a:pt x="10726" y="6456"/>
                  <a:pt x="10598" y="6375"/>
                  <a:pt x="10570" y="6429"/>
                </a:cubicBezTo>
                <a:cubicBezTo>
                  <a:pt x="10483" y="6598"/>
                  <a:pt x="10396" y="6541"/>
                  <a:pt x="10286" y="6534"/>
                </a:cubicBezTo>
                <a:cubicBezTo>
                  <a:pt x="10184" y="6529"/>
                  <a:pt x="10162" y="6609"/>
                  <a:pt x="10104" y="6744"/>
                </a:cubicBezTo>
                <a:cubicBezTo>
                  <a:pt x="10033" y="6909"/>
                  <a:pt x="9873" y="6797"/>
                  <a:pt x="9783" y="6814"/>
                </a:cubicBezTo>
                <a:cubicBezTo>
                  <a:pt x="9706" y="6828"/>
                  <a:pt x="9684" y="6995"/>
                  <a:pt x="9615" y="7059"/>
                </a:cubicBezTo>
                <a:cubicBezTo>
                  <a:pt x="9542" y="7127"/>
                  <a:pt x="9452" y="7195"/>
                  <a:pt x="9449" y="7399"/>
                </a:cubicBezTo>
                <a:cubicBezTo>
                  <a:pt x="9447" y="7522"/>
                  <a:pt x="9475" y="7831"/>
                  <a:pt x="9397" y="7880"/>
                </a:cubicBezTo>
                <a:cubicBezTo>
                  <a:pt x="9347" y="7911"/>
                  <a:pt x="9359" y="7680"/>
                  <a:pt x="9300" y="7785"/>
                </a:cubicBezTo>
                <a:cubicBezTo>
                  <a:pt x="9160" y="8035"/>
                  <a:pt x="8972" y="8553"/>
                  <a:pt x="8946" y="8950"/>
                </a:cubicBezTo>
                <a:cubicBezTo>
                  <a:pt x="8931" y="9173"/>
                  <a:pt x="9015" y="9319"/>
                  <a:pt x="9001" y="9534"/>
                </a:cubicBezTo>
                <a:cubicBezTo>
                  <a:pt x="8984" y="9779"/>
                  <a:pt x="8894" y="9990"/>
                  <a:pt x="8901" y="10247"/>
                </a:cubicBezTo>
                <a:cubicBezTo>
                  <a:pt x="8908" y="10511"/>
                  <a:pt x="9042" y="10620"/>
                  <a:pt x="9094" y="10831"/>
                </a:cubicBezTo>
                <a:cubicBezTo>
                  <a:pt x="9136" y="11005"/>
                  <a:pt x="9121" y="11215"/>
                  <a:pt x="9178" y="11383"/>
                </a:cubicBezTo>
                <a:cubicBezTo>
                  <a:pt x="9234" y="11549"/>
                  <a:pt x="9342" y="11549"/>
                  <a:pt x="9401" y="11724"/>
                </a:cubicBezTo>
                <a:cubicBezTo>
                  <a:pt x="9476" y="11945"/>
                  <a:pt x="9514" y="11937"/>
                  <a:pt x="9634" y="11836"/>
                </a:cubicBezTo>
                <a:cubicBezTo>
                  <a:pt x="9767" y="11725"/>
                  <a:pt x="9771" y="11802"/>
                  <a:pt x="9898" y="11802"/>
                </a:cubicBezTo>
                <a:cubicBezTo>
                  <a:pt x="9987" y="11802"/>
                  <a:pt x="10107" y="11497"/>
                  <a:pt x="10176" y="11527"/>
                </a:cubicBezTo>
                <a:cubicBezTo>
                  <a:pt x="10284" y="11575"/>
                  <a:pt x="10259" y="11803"/>
                  <a:pt x="10333" y="11905"/>
                </a:cubicBezTo>
                <a:cubicBezTo>
                  <a:pt x="10400" y="11999"/>
                  <a:pt x="10525" y="11815"/>
                  <a:pt x="10549" y="11858"/>
                </a:cubicBezTo>
                <a:cubicBezTo>
                  <a:pt x="10610" y="11966"/>
                  <a:pt x="10551" y="12269"/>
                  <a:pt x="10540" y="12399"/>
                </a:cubicBezTo>
                <a:cubicBezTo>
                  <a:pt x="10517" y="12648"/>
                  <a:pt x="10593" y="12862"/>
                  <a:pt x="10661" y="13041"/>
                </a:cubicBezTo>
                <a:cubicBezTo>
                  <a:pt x="10811" y="13432"/>
                  <a:pt x="10876" y="13985"/>
                  <a:pt x="10782" y="14467"/>
                </a:cubicBezTo>
                <a:cubicBezTo>
                  <a:pt x="10713" y="14821"/>
                  <a:pt x="10684" y="15193"/>
                  <a:pt x="10765" y="15554"/>
                </a:cubicBezTo>
                <a:cubicBezTo>
                  <a:pt x="10823" y="15816"/>
                  <a:pt x="10899" y="16049"/>
                  <a:pt x="10888" y="16347"/>
                </a:cubicBezTo>
                <a:cubicBezTo>
                  <a:pt x="10875" y="16705"/>
                  <a:pt x="11034" y="16793"/>
                  <a:pt x="11098" y="17034"/>
                </a:cubicBezTo>
                <a:cubicBezTo>
                  <a:pt x="11183" y="17356"/>
                  <a:pt x="11028" y="17668"/>
                  <a:pt x="11189" y="17907"/>
                </a:cubicBezTo>
                <a:cubicBezTo>
                  <a:pt x="11563" y="18464"/>
                  <a:pt x="11921" y="17674"/>
                  <a:pt x="12120" y="17067"/>
                </a:cubicBezTo>
                <a:cubicBezTo>
                  <a:pt x="12194" y="16839"/>
                  <a:pt x="12208" y="16601"/>
                  <a:pt x="12307" y="16410"/>
                </a:cubicBezTo>
                <a:cubicBezTo>
                  <a:pt x="12456" y="16125"/>
                  <a:pt x="12257" y="15929"/>
                  <a:pt x="12386" y="15641"/>
                </a:cubicBezTo>
                <a:cubicBezTo>
                  <a:pt x="12490" y="15409"/>
                  <a:pt x="12668" y="15182"/>
                  <a:pt x="12704" y="14847"/>
                </a:cubicBezTo>
                <a:cubicBezTo>
                  <a:pt x="12734" y="14574"/>
                  <a:pt x="12615" y="14244"/>
                  <a:pt x="12617" y="13951"/>
                </a:cubicBezTo>
                <a:cubicBezTo>
                  <a:pt x="12619" y="13756"/>
                  <a:pt x="12530" y="13430"/>
                  <a:pt x="12578" y="13256"/>
                </a:cubicBezTo>
                <a:cubicBezTo>
                  <a:pt x="12656" y="12967"/>
                  <a:pt x="12803" y="12778"/>
                  <a:pt x="12887" y="12478"/>
                </a:cubicBezTo>
                <a:cubicBezTo>
                  <a:pt x="12971" y="12176"/>
                  <a:pt x="13131" y="12030"/>
                  <a:pt x="13232" y="11760"/>
                </a:cubicBezTo>
                <a:cubicBezTo>
                  <a:pt x="13321" y="11521"/>
                  <a:pt x="13392" y="11074"/>
                  <a:pt x="13406" y="10774"/>
                </a:cubicBezTo>
                <a:cubicBezTo>
                  <a:pt x="13434" y="10182"/>
                  <a:pt x="12977" y="10859"/>
                  <a:pt x="12882" y="10719"/>
                </a:cubicBezTo>
                <a:cubicBezTo>
                  <a:pt x="12846" y="10666"/>
                  <a:pt x="13220" y="10311"/>
                  <a:pt x="13248" y="10272"/>
                </a:cubicBezTo>
                <a:cubicBezTo>
                  <a:pt x="13303" y="10195"/>
                  <a:pt x="13389" y="9882"/>
                  <a:pt x="13455" y="9878"/>
                </a:cubicBezTo>
                <a:cubicBezTo>
                  <a:pt x="13525" y="9872"/>
                  <a:pt x="13569" y="9836"/>
                  <a:pt x="13638" y="9763"/>
                </a:cubicBezTo>
                <a:cubicBezTo>
                  <a:pt x="13704" y="9693"/>
                  <a:pt x="13722" y="9643"/>
                  <a:pt x="13753" y="9500"/>
                </a:cubicBezTo>
                <a:cubicBezTo>
                  <a:pt x="13769" y="9430"/>
                  <a:pt x="13911" y="9101"/>
                  <a:pt x="13906" y="9055"/>
                </a:cubicBezTo>
                <a:cubicBezTo>
                  <a:pt x="13891" y="8909"/>
                  <a:pt x="13782" y="8743"/>
                  <a:pt x="13747" y="8589"/>
                </a:cubicBezTo>
                <a:cubicBezTo>
                  <a:pt x="13705" y="8407"/>
                  <a:pt x="13614" y="8285"/>
                  <a:pt x="13541" y="8460"/>
                </a:cubicBezTo>
                <a:cubicBezTo>
                  <a:pt x="13465" y="8643"/>
                  <a:pt x="13269" y="8203"/>
                  <a:pt x="13217" y="8056"/>
                </a:cubicBezTo>
                <a:cubicBezTo>
                  <a:pt x="13187" y="7971"/>
                  <a:pt x="13142" y="7722"/>
                  <a:pt x="13239" y="7847"/>
                </a:cubicBezTo>
                <a:cubicBezTo>
                  <a:pt x="13306" y="7933"/>
                  <a:pt x="13357" y="8216"/>
                  <a:pt x="13419" y="8263"/>
                </a:cubicBezTo>
                <a:cubicBezTo>
                  <a:pt x="13507" y="8331"/>
                  <a:pt x="13580" y="8189"/>
                  <a:pt x="13674" y="8318"/>
                </a:cubicBezTo>
                <a:cubicBezTo>
                  <a:pt x="13789" y="8475"/>
                  <a:pt x="13909" y="8562"/>
                  <a:pt x="14045" y="8594"/>
                </a:cubicBezTo>
                <a:cubicBezTo>
                  <a:pt x="14106" y="8609"/>
                  <a:pt x="14221" y="8568"/>
                  <a:pt x="14274" y="8655"/>
                </a:cubicBezTo>
                <a:cubicBezTo>
                  <a:pt x="14364" y="8803"/>
                  <a:pt x="14419" y="9041"/>
                  <a:pt x="14502" y="9206"/>
                </a:cubicBezTo>
                <a:cubicBezTo>
                  <a:pt x="14556" y="9315"/>
                  <a:pt x="14612" y="9218"/>
                  <a:pt x="14653" y="9283"/>
                </a:cubicBezTo>
                <a:cubicBezTo>
                  <a:pt x="14693" y="9347"/>
                  <a:pt x="14676" y="9762"/>
                  <a:pt x="14691" y="9875"/>
                </a:cubicBezTo>
                <a:cubicBezTo>
                  <a:pt x="14749" y="10341"/>
                  <a:pt x="14900" y="10791"/>
                  <a:pt x="14989" y="11239"/>
                </a:cubicBezTo>
                <a:cubicBezTo>
                  <a:pt x="15053" y="11562"/>
                  <a:pt x="15209" y="10820"/>
                  <a:pt x="15234" y="10663"/>
                </a:cubicBezTo>
                <a:cubicBezTo>
                  <a:pt x="15262" y="10481"/>
                  <a:pt x="15234" y="10276"/>
                  <a:pt x="15252" y="10089"/>
                </a:cubicBezTo>
                <a:cubicBezTo>
                  <a:pt x="15267" y="9933"/>
                  <a:pt x="15344" y="9869"/>
                  <a:pt x="15396" y="9780"/>
                </a:cubicBezTo>
                <a:cubicBezTo>
                  <a:pt x="15498" y="9607"/>
                  <a:pt x="15749" y="8741"/>
                  <a:pt x="15898" y="9080"/>
                </a:cubicBezTo>
                <a:cubicBezTo>
                  <a:pt x="15996" y="9303"/>
                  <a:pt x="16006" y="10158"/>
                  <a:pt x="16194" y="10126"/>
                </a:cubicBezTo>
                <a:cubicBezTo>
                  <a:pt x="16224" y="10121"/>
                  <a:pt x="16253" y="10010"/>
                  <a:pt x="16283" y="10066"/>
                </a:cubicBezTo>
                <a:cubicBezTo>
                  <a:pt x="16320" y="10132"/>
                  <a:pt x="16323" y="10307"/>
                  <a:pt x="16326" y="10395"/>
                </a:cubicBezTo>
                <a:cubicBezTo>
                  <a:pt x="16334" y="10613"/>
                  <a:pt x="16309" y="10854"/>
                  <a:pt x="16326" y="11067"/>
                </a:cubicBezTo>
                <a:cubicBezTo>
                  <a:pt x="16332" y="11144"/>
                  <a:pt x="16597" y="11765"/>
                  <a:pt x="16491" y="11885"/>
                </a:cubicBezTo>
                <a:cubicBezTo>
                  <a:pt x="16453" y="11929"/>
                  <a:pt x="16307" y="11494"/>
                  <a:pt x="16275" y="11438"/>
                </a:cubicBezTo>
                <a:cubicBezTo>
                  <a:pt x="16218" y="11335"/>
                  <a:pt x="16160" y="11518"/>
                  <a:pt x="16115" y="11589"/>
                </a:cubicBezTo>
                <a:cubicBezTo>
                  <a:pt x="16095" y="11620"/>
                  <a:pt x="16365" y="12211"/>
                  <a:pt x="16407" y="12365"/>
                </a:cubicBezTo>
                <a:cubicBezTo>
                  <a:pt x="16507" y="12741"/>
                  <a:pt x="16660" y="13165"/>
                  <a:pt x="16842" y="13375"/>
                </a:cubicBezTo>
                <a:cubicBezTo>
                  <a:pt x="16926" y="13472"/>
                  <a:pt x="16990" y="12745"/>
                  <a:pt x="16822" y="12645"/>
                </a:cubicBezTo>
                <a:cubicBezTo>
                  <a:pt x="16772" y="12615"/>
                  <a:pt x="16787" y="11899"/>
                  <a:pt x="16763" y="11724"/>
                </a:cubicBezTo>
                <a:cubicBezTo>
                  <a:pt x="16698" y="11263"/>
                  <a:pt x="16485" y="11207"/>
                  <a:pt x="16517" y="10653"/>
                </a:cubicBezTo>
                <a:cubicBezTo>
                  <a:pt x="16541" y="10245"/>
                  <a:pt x="16739" y="11112"/>
                  <a:pt x="16780" y="11186"/>
                </a:cubicBezTo>
                <a:cubicBezTo>
                  <a:pt x="16830" y="11275"/>
                  <a:pt x="16890" y="11382"/>
                  <a:pt x="16921" y="11232"/>
                </a:cubicBezTo>
                <a:cubicBezTo>
                  <a:pt x="16975" y="10965"/>
                  <a:pt x="17065" y="10773"/>
                  <a:pt x="17080" y="10471"/>
                </a:cubicBezTo>
                <a:cubicBezTo>
                  <a:pt x="17106" y="9982"/>
                  <a:pt x="16875" y="9807"/>
                  <a:pt x="16864" y="9369"/>
                </a:cubicBezTo>
                <a:cubicBezTo>
                  <a:pt x="16859" y="9148"/>
                  <a:pt x="17013" y="9130"/>
                  <a:pt x="17007" y="9190"/>
                </a:cubicBezTo>
                <a:cubicBezTo>
                  <a:pt x="16987" y="9377"/>
                  <a:pt x="16915" y="9492"/>
                  <a:pt x="17062" y="9553"/>
                </a:cubicBezTo>
                <a:cubicBezTo>
                  <a:pt x="17102" y="9570"/>
                  <a:pt x="17178" y="9443"/>
                  <a:pt x="17156" y="9340"/>
                </a:cubicBezTo>
                <a:cubicBezTo>
                  <a:pt x="17127" y="9202"/>
                  <a:pt x="17039" y="9154"/>
                  <a:pt x="17157" y="9090"/>
                </a:cubicBezTo>
                <a:cubicBezTo>
                  <a:pt x="17326" y="8999"/>
                  <a:pt x="17570" y="8918"/>
                  <a:pt x="17639" y="8523"/>
                </a:cubicBezTo>
                <a:cubicBezTo>
                  <a:pt x="17730" y="8005"/>
                  <a:pt x="17768" y="7480"/>
                  <a:pt x="17539" y="7100"/>
                </a:cubicBezTo>
                <a:cubicBezTo>
                  <a:pt x="17409" y="6887"/>
                  <a:pt x="17487" y="6843"/>
                  <a:pt x="17598" y="6681"/>
                </a:cubicBezTo>
                <a:cubicBezTo>
                  <a:pt x="17691" y="6545"/>
                  <a:pt x="17409" y="6435"/>
                  <a:pt x="17393" y="6363"/>
                </a:cubicBezTo>
                <a:cubicBezTo>
                  <a:pt x="17333" y="6096"/>
                  <a:pt x="17628" y="6295"/>
                  <a:pt x="17656" y="6335"/>
                </a:cubicBezTo>
                <a:cubicBezTo>
                  <a:pt x="17736" y="6449"/>
                  <a:pt x="17842" y="6550"/>
                  <a:pt x="17842" y="6792"/>
                </a:cubicBezTo>
                <a:cubicBezTo>
                  <a:pt x="17842" y="7015"/>
                  <a:pt x="17883" y="7119"/>
                  <a:pt x="17997" y="7052"/>
                </a:cubicBezTo>
                <a:cubicBezTo>
                  <a:pt x="18174" y="6949"/>
                  <a:pt x="17992" y="6532"/>
                  <a:pt x="17914" y="6436"/>
                </a:cubicBezTo>
                <a:cubicBezTo>
                  <a:pt x="17751" y="6234"/>
                  <a:pt x="18080" y="5790"/>
                  <a:pt x="18144" y="5590"/>
                </a:cubicBezTo>
                <a:cubicBezTo>
                  <a:pt x="18213" y="5373"/>
                  <a:pt x="18240" y="4460"/>
                  <a:pt x="18406" y="4901"/>
                </a:cubicBezTo>
                <a:cubicBezTo>
                  <a:pt x="18461" y="5046"/>
                  <a:pt x="18385" y="5123"/>
                  <a:pt x="18413" y="5255"/>
                </a:cubicBezTo>
                <a:cubicBezTo>
                  <a:pt x="18445" y="5405"/>
                  <a:pt x="18497" y="5368"/>
                  <a:pt x="18445" y="5509"/>
                </a:cubicBezTo>
                <a:cubicBezTo>
                  <a:pt x="18367" y="5716"/>
                  <a:pt x="18640" y="6166"/>
                  <a:pt x="18533" y="6459"/>
                </a:cubicBezTo>
                <a:cubicBezTo>
                  <a:pt x="18497" y="6557"/>
                  <a:pt x="18411" y="6486"/>
                  <a:pt x="18421" y="6679"/>
                </a:cubicBezTo>
                <a:cubicBezTo>
                  <a:pt x="18427" y="6795"/>
                  <a:pt x="18282" y="6792"/>
                  <a:pt x="18243" y="6855"/>
                </a:cubicBezTo>
                <a:cubicBezTo>
                  <a:pt x="18205" y="6917"/>
                  <a:pt x="18035" y="7007"/>
                  <a:pt x="18080" y="7159"/>
                </a:cubicBezTo>
                <a:cubicBezTo>
                  <a:pt x="18121" y="7294"/>
                  <a:pt x="18127" y="7545"/>
                  <a:pt x="18220" y="7418"/>
                </a:cubicBezTo>
                <a:cubicBezTo>
                  <a:pt x="18327" y="7269"/>
                  <a:pt x="18414" y="7137"/>
                  <a:pt x="18507" y="6943"/>
                </a:cubicBezTo>
                <a:cubicBezTo>
                  <a:pt x="18564" y="6823"/>
                  <a:pt x="18629" y="6943"/>
                  <a:pt x="18695" y="6936"/>
                </a:cubicBezTo>
                <a:cubicBezTo>
                  <a:pt x="18771" y="6927"/>
                  <a:pt x="18740" y="6576"/>
                  <a:pt x="18735" y="6487"/>
                </a:cubicBezTo>
                <a:cubicBezTo>
                  <a:pt x="18728" y="6356"/>
                  <a:pt x="18566" y="5774"/>
                  <a:pt x="18586" y="5705"/>
                </a:cubicBezTo>
                <a:cubicBezTo>
                  <a:pt x="18615" y="5603"/>
                  <a:pt x="18767" y="5685"/>
                  <a:pt x="18816" y="5655"/>
                </a:cubicBezTo>
                <a:cubicBezTo>
                  <a:pt x="18889" y="5610"/>
                  <a:pt x="18754" y="5381"/>
                  <a:pt x="18727" y="5356"/>
                </a:cubicBezTo>
                <a:cubicBezTo>
                  <a:pt x="18644" y="5284"/>
                  <a:pt x="18401" y="5428"/>
                  <a:pt x="18480" y="5125"/>
                </a:cubicBezTo>
                <a:cubicBezTo>
                  <a:pt x="18514" y="4995"/>
                  <a:pt x="18478" y="4898"/>
                  <a:pt x="18434" y="4813"/>
                </a:cubicBezTo>
                <a:cubicBezTo>
                  <a:pt x="18359" y="4666"/>
                  <a:pt x="18422" y="4653"/>
                  <a:pt x="18474" y="4539"/>
                </a:cubicBezTo>
                <a:cubicBezTo>
                  <a:pt x="18521" y="4436"/>
                  <a:pt x="18404" y="4344"/>
                  <a:pt x="18378" y="4312"/>
                </a:cubicBezTo>
                <a:cubicBezTo>
                  <a:pt x="18302" y="4220"/>
                  <a:pt x="18268" y="4101"/>
                  <a:pt x="18233" y="3935"/>
                </a:cubicBezTo>
                <a:cubicBezTo>
                  <a:pt x="18163" y="3602"/>
                  <a:pt x="17924" y="3894"/>
                  <a:pt x="17782" y="3731"/>
                </a:cubicBezTo>
                <a:cubicBezTo>
                  <a:pt x="17705" y="3641"/>
                  <a:pt x="17809" y="3377"/>
                  <a:pt x="17840" y="3285"/>
                </a:cubicBezTo>
                <a:cubicBezTo>
                  <a:pt x="17888" y="3144"/>
                  <a:pt x="17967" y="3229"/>
                  <a:pt x="18034" y="3235"/>
                </a:cubicBezTo>
                <a:cubicBezTo>
                  <a:pt x="18119" y="3242"/>
                  <a:pt x="18197" y="3156"/>
                  <a:pt x="18280" y="3159"/>
                </a:cubicBezTo>
                <a:cubicBezTo>
                  <a:pt x="18303" y="3160"/>
                  <a:pt x="18420" y="3335"/>
                  <a:pt x="18414" y="3352"/>
                </a:cubicBezTo>
                <a:cubicBezTo>
                  <a:pt x="18454" y="3248"/>
                  <a:pt x="18507" y="3181"/>
                  <a:pt x="18488" y="3029"/>
                </a:cubicBezTo>
                <a:cubicBezTo>
                  <a:pt x="18482" y="2979"/>
                  <a:pt x="18437" y="2827"/>
                  <a:pt x="18494" y="2872"/>
                </a:cubicBezTo>
                <a:cubicBezTo>
                  <a:pt x="18535" y="2903"/>
                  <a:pt x="18631" y="3061"/>
                  <a:pt x="18676" y="2996"/>
                </a:cubicBezTo>
                <a:cubicBezTo>
                  <a:pt x="18696" y="2967"/>
                  <a:pt x="18756" y="2893"/>
                  <a:pt x="18775" y="2963"/>
                </a:cubicBezTo>
                <a:cubicBezTo>
                  <a:pt x="18840" y="3209"/>
                  <a:pt x="18570" y="3418"/>
                  <a:pt x="18691" y="3723"/>
                </a:cubicBezTo>
                <a:cubicBezTo>
                  <a:pt x="18809" y="4018"/>
                  <a:pt x="18962" y="4090"/>
                  <a:pt x="19070" y="4405"/>
                </a:cubicBezTo>
                <a:cubicBezTo>
                  <a:pt x="19122" y="4557"/>
                  <a:pt x="19127" y="4240"/>
                  <a:pt x="19128" y="4192"/>
                </a:cubicBezTo>
                <a:cubicBezTo>
                  <a:pt x="19134" y="4003"/>
                  <a:pt x="19156" y="3842"/>
                  <a:pt x="19172" y="3659"/>
                </a:cubicBezTo>
                <a:cubicBezTo>
                  <a:pt x="19189" y="3461"/>
                  <a:pt x="18873" y="3158"/>
                  <a:pt x="18932" y="3107"/>
                </a:cubicBezTo>
                <a:cubicBezTo>
                  <a:pt x="18978" y="3067"/>
                  <a:pt x="18991" y="3017"/>
                  <a:pt x="19046" y="3018"/>
                </a:cubicBezTo>
                <a:cubicBezTo>
                  <a:pt x="19105" y="3020"/>
                  <a:pt x="19223" y="3111"/>
                  <a:pt x="19277" y="3039"/>
                </a:cubicBezTo>
                <a:cubicBezTo>
                  <a:pt x="19337" y="2959"/>
                  <a:pt x="19340" y="2761"/>
                  <a:pt x="19406" y="2683"/>
                </a:cubicBezTo>
                <a:cubicBezTo>
                  <a:pt x="19426" y="2659"/>
                  <a:pt x="19573" y="2691"/>
                  <a:pt x="19573" y="2689"/>
                </a:cubicBezTo>
                <a:cubicBezTo>
                  <a:pt x="19579" y="2534"/>
                  <a:pt x="19242" y="1998"/>
                  <a:pt x="19172" y="1897"/>
                </a:cubicBezTo>
                <a:cubicBezTo>
                  <a:pt x="18938" y="1558"/>
                  <a:pt x="18689" y="1508"/>
                  <a:pt x="18420" y="1601"/>
                </a:cubicBezTo>
                <a:cubicBezTo>
                  <a:pt x="18338" y="1629"/>
                  <a:pt x="18268" y="1713"/>
                  <a:pt x="18189" y="1746"/>
                </a:cubicBezTo>
                <a:cubicBezTo>
                  <a:pt x="18083" y="1789"/>
                  <a:pt x="17970" y="1573"/>
                  <a:pt x="17882" y="1479"/>
                </a:cubicBezTo>
                <a:cubicBezTo>
                  <a:pt x="17771" y="1361"/>
                  <a:pt x="17651" y="1415"/>
                  <a:pt x="17539" y="1322"/>
                </a:cubicBezTo>
                <a:cubicBezTo>
                  <a:pt x="17415" y="1218"/>
                  <a:pt x="17181" y="1084"/>
                  <a:pt x="17050" y="1210"/>
                </a:cubicBezTo>
                <a:cubicBezTo>
                  <a:pt x="16874" y="1380"/>
                  <a:pt x="16650" y="1470"/>
                  <a:pt x="16458" y="1362"/>
                </a:cubicBezTo>
                <a:cubicBezTo>
                  <a:pt x="16303" y="1276"/>
                  <a:pt x="16341" y="1026"/>
                  <a:pt x="16166" y="1098"/>
                </a:cubicBezTo>
                <a:cubicBezTo>
                  <a:pt x="15943" y="1188"/>
                  <a:pt x="15882" y="1204"/>
                  <a:pt x="15706" y="977"/>
                </a:cubicBezTo>
                <a:cubicBezTo>
                  <a:pt x="15594" y="832"/>
                  <a:pt x="15468" y="823"/>
                  <a:pt x="15357" y="659"/>
                </a:cubicBezTo>
                <a:cubicBezTo>
                  <a:pt x="15185" y="402"/>
                  <a:pt x="14925" y="714"/>
                  <a:pt x="14745" y="781"/>
                </a:cubicBezTo>
                <a:cubicBezTo>
                  <a:pt x="14575" y="845"/>
                  <a:pt x="14484" y="990"/>
                  <a:pt x="14329" y="1162"/>
                </a:cubicBezTo>
                <a:cubicBezTo>
                  <a:pt x="14252" y="1246"/>
                  <a:pt x="14153" y="1336"/>
                  <a:pt x="14068" y="1249"/>
                </a:cubicBezTo>
                <a:cubicBezTo>
                  <a:pt x="14010" y="1188"/>
                  <a:pt x="13993" y="975"/>
                  <a:pt x="13918" y="980"/>
                </a:cubicBezTo>
                <a:cubicBezTo>
                  <a:pt x="13716" y="994"/>
                  <a:pt x="13652" y="1813"/>
                  <a:pt x="13439" y="1665"/>
                </a:cubicBezTo>
                <a:cubicBezTo>
                  <a:pt x="13408" y="1643"/>
                  <a:pt x="13201" y="1438"/>
                  <a:pt x="13217" y="1649"/>
                </a:cubicBezTo>
                <a:cubicBezTo>
                  <a:pt x="13232" y="1853"/>
                  <a:pt x="13061" y="1734"/>
                  <a:pt x="13010" y="1729"/>
                </a:cubicBezTo>
                <a:cubicBezTo>
                  <a:pt x="12952" y="1723"/>
                  <a:pt x="12836" y="1597"/>
                  <a:pt x="12782" y="1637"/>
                </a:cubicBezTo>
                <a:cubicBezTo>
                  <a:pt x="12712" y="1689"/>
                  <a:pt x="12739" y="1768"/>
                  <a:pt x="12647" y="1744"/>
                </a:cubicBezTo>
                <a:cubicBezTo>
                  <a:pt x="12565" y="1722"/>
                  <a:pt x="12640" y="2073"/>
                  <a:pt x="12561" y="2040"/>
                </a:cubicBezTo>
                <a:cubicBezTo>
                  <a:pt x="12446" y="1992"/>
                  <a:pt x="12314" y="1759"/>
                  <a:pt x="12205" y="1658"/>
                </a:cubicBezTo>
                <a:cubicBezTo>
                  <a:pt x="11991" y="1461"/>
                  <a:pt x="11855" y="1352"/>
                  <a:pt x="11621" y="1438"/>
                </a:cubicBezTo>
                <a:cubicBezTo>
                  <a:pt x="11473" y="1493"/>
                  <a:pt x="11377" y="1446"/>
                  <a:pt x="11263" y="1697"/>
                </a:cubicBezTo>
                <a:cubicBezTo>
                  <a:pt x="11167" y="1907"/>
                  <a:pt x="11101" y="2161"/>
                  <a:pt x="10982" y="2320"/>
                </a:cubicBezTo>
                <a:cubicBezTo>
                  <a:pt x="10818" y="2540"/>
                  <a:pt x="10697" y="2435"/>
                  <a:pt x="10627" y="2884"/>
                </a:cubicBezTo>
                <a:cubicBezTo>
                  <a:pt x="10589" y="3123"/>
                  <a:pt x="10630" y="3566"/>
                  <a:pt x="10782" y="3459"/>
                </a:cubicBezTo>
                <a:cubicBezTo>
                  <a:pt x="10837" y="3420"/>
                  <a:pt x="10887" y="3277"/>
                  <a:pt x="10943" y="3259"/>
                </a:cubicBezTo>
                <a:cubicBezTo>
                  <a:pt x="11017" y="3236"/>
                  <a:pt x="11064" y="3540"/>
                  <a:pt x="11098" y="3637"/>
                </a:cubicBezTo>
                <a:cubicBezTo>
                  <a:pt x="11182" y="3876"/>
                  <a:pt x="11352" y="3292"/>
                  <a:pt x="11375" y="3148"/>
                </a:cubicBezTo>
                <a:cubicBezTo>
                  <a:pt x="11419" y="2880"/>
                  <a:pt x="11399" y="2561"/>
                  <a:pt x="11574" y="2512"/>
                </a:cubicBezTo>
                <a:cubicBezTo>
                  <a:pt x="11570" y="2513"/>
                  <a:pt x="11514" y="2790"/>
                  <a:pt x="11509" y="2819"/>
                </a:cubicBezTo>
                <a:cubicBezTo>
                  <a:pt x="11484" y="2959"/>
                  <a:pt x="11558" y="3043"/>
                  <a:pt x="11538" y="3134"/>
                </a:cubicBezTo>
                <a:cubicBezTo>
                  <a:pt x="11500" y="3306"/>
                  <a:pt x="11481" y="3471"/>
                  <a:pt x="11450" y="3637"/>
                </a:cubicBezTo>
                <a:cubicBezTo>
                  <a:pt x="11435" y="3717"/>
                  <a:pt x="11217" y="3760"/>
                  <a:pt x="11174" y="3763"/>
                </a:cubicBezTo>
                <a:cubicBezTo>
                  <a:pt x="11138" y="3766"/>
                  <a:pt x="10757" y="3078"/>
                  <a:pt x="10767" y="3587"/>
                </a:cubicBezTo>
                <a:cubicBezTo>
                  <a:pt x="10774" y="3967"/>
                  <a:pt x="10735" y="3823"/>
                  <a:pt x="10597" y="3999"/>
                </a:cubicBezTo>
                <a:cubicBezTo>
                  <a:pt x="10548" y="4062"/>
                  <a:pt x="10459" y="4380"/>
                  <a:pt x="10408" y="4257"/>
                </a:cubicBezTo>
                <a:cubicBezTo>
                  <a:pt x="10383" y="4198"/>
                  <a:pt x="10281" y="3878"/>
                  <a:pt x="10282" y="3791"/>
                </a:cubicBezTo>
                <a:cubicBezTo>
                  <a:pt x="10285" y="3681"/>
                  <a:pt x="10378" y="3419"/>
                  <a:pt x="10312" y="3350"/>
                </a:cubicBezTo>
                <a:cubicBezTo>
                  <a:pt x="10285" y="3323"/>
                  <a:pt x="10134" y="3142"/>
                  <a:pt x="10110" y="3186"/>
                </a:cubicBezTo>
                <a:cubicBezTo>
                  <a:pt x="10068" y="3264"/>
                  <a:pt x="9927" y="3475"/>
                  <a:pt x="9975" y="3603"/>
                </a:cubicBezTo>
                <a:cubicBezTo>
                  <a:pt x="10030" y="3754"/>
                  <a:pt x="9878" y="3837"/>
                  <a:pt x="9829" y="3850"/>
                </a:cubicBezTo>
                <a:cubicBezTo>
                  <a:pt x="9720" y="3878"/>
                  <a:pt x="9737" y="4089"/>
                  <a:pt x="9753" y="4293"/>
                </a:cubicBezTo>
                <a:cubicBezTo>
                  <a:pt x="9796" y="4823"/>
                  <a:pt x="10106" y="3817"/>
                  <a:pt x="10070" y="3810"/>
                </a:cubicBezTo>
                <a:cubicBezTo>
                  <a:pt x="10226" y="3841"/>
                  <a:pt x="9987" y="4381"/>
                  <a:pt x="9983" y="4466"/>
                </a:cubicBezTo>
                <a:cubicBezTo>
                  <a:pt x="9973" y="4684"/>
                  <a:pt x="10123" y="4643"/>
                  <a:pt x="10174" y="4644"/>
                </a:cubicBezTo>
                <a:cubicBezTo>
                  <a:pt x="10062" y="4643"/>
                  <a:pt x="9987" y="4679"/>
                  <a:pt x="10003" y="4920"/>
                </a:cubicBezTo>
                <a:cubicBezTo>
                  <a:pt x="10021" y="5190"/>
                  <a:pt x="10093" y="4989"/>
                  <a:pt x="10128" y="5157"/>
                </a:cubicBezTo>
                <a:cubicBezTo>
                  <a:pt x="10156" y="5285"/>
                  <a:pt x="10102" y="5445"/>
                  <a:pt x="10045" y="5467"/>
                </a:cubicBezTo>
                <a:cubicBezTo>
                  <a:pt x="9971" y="5496"/>
                  <a:pt x="9884" y="5489"/>
                  <a:pt x="9812" y="5445"/>
                </a:cubicBezTo>
                <a:cubicBezTo>
                  <a:pt x="9675" y="5364"/>
                  <a:pt x="9656" y="5610"/>
                  <a:pt x="9612" y="5806"/>
                </a:cubicBezTo>
                <a:cubicBezTo>
                  <a:pt x="9598" y="5870"/>
                  <a:pt x="9567" y="5922"/>
                  <a:pt x="9569" y="6001"/>
                </a:cubicBezTo>
                <a:cubicBezTo>
                  <a:pt x="9572" y="6091"/>
                  <a:pt x="9605" y="6165"/>
                  <a:pt x="9582" y="6256"/>
                </a:cubicBezTo>
                <a:cubicBezTo>
                  <a:pt x="9536" y="6444"/>
                  <a:pt x="9602" y="6486"/>
                  <a:pt x="9668" y="6621"/>
                </a:cubicBezTo>
                <a:cubicBezTo>
                  <a:pt x="9740" y="6769"/>
                  <a:pt x="9970" y="6804"/>
                  <a:pt x="10059" y="6721"/>
                </a:cubicBezTo>
                <a:cubicBezTo>
                  <a:pt x="10219" y="6571"/>
                  <a:pt x="10215" y="5818"/>
                  <a:pt x="10422" y="5852"/>
                </a:cubicBezTo>
                <a:cubicBezTo>
                  <a:pt x="10485" y="5862"/>
                  <a:pt x="10488" y="5955"/>
                  <a:pt x="10546" y="5859"/>
                </a:cubicBezTo>
                <a:cubicBezTo>
                  <a:pt x="10587" y="5793"/>
                  <a:pt x="10691" y="5500"/>
                  <a:pt x="10744" y="5581"/>
                </a:cubicBezTo>
                <a:cubicBezTo>
                  <a:pt x="10840" y="5729"/>
                  <a:pt x="11000" y="6223"/>
                  <a:pt x="11120" y="6195"/>
                </a:cubicBezTo>
                <a:cubicBezTo>
                  <a:pt x="10837" y="6262"/>
                  <a:pt x="11041" y="6935"/>
                  <a:pt x="11172" y="6563"/>
                </a:cubicBezTo>
                <a:cubicBezTo>
                  <a:pt x="11232" y="6395"/>
                  <a:pt x="11337" y="6128"/>
                  <a:pt x="11274" y="5982"/>
                </a:cubicBezTo>
                <a:cubicBezTo>
                  <a:pt x="11234" y="5890"/>
                  <a:pt x="11047" y="5620"/>
                  <a:pt x="11049" y="5488"/>
                </a:cubicBezTo>
                <a:cubicBezTo>
                  <a:pt x="11050" y="5449"/>
                  <a:pt x="11229" y="5620"/>
                  <a:pt x="11250" y="5664"/>
                </a:cubicBezTo>
                <a:cubicBezTo>
                  <a:pt x="11348" y="5871"/>
                  <a:pt x="11357" y="6098"/>
                  <a:pt x="11371" y="6376"/>
                </a:cubicBezTo>
                <a:cubicBezTo>
                  <a:pt x="11377" y="6493"/>
                  <a:pt x="11462" y="6992"/>
                  <a:pt x="11551" y="6906"/>
                </a:cubicBezTo>
                <a:cubicBezTo>
                  <a:pt x="11640" y="6821"/>
                  <a:pt x="11681" y="6554"/>
                  <a:pt x="11655" y="6374"/>
                </a:cubicBezTo>
                <a:cubicBezTo>
                  <a:pt x="11648" y="6325"/>
                  <a:pt x="11595" y="6240"/>
                  <a:pt x="11600" y="6187"/>
                </a:cubicBezTo>
                <a:cubicBezTo>
                  <a:pt x="11610" y="6094"/>
                  <a:pt x="11686" y="6075"/>
                  <a:pt x="11709" y="6149"/>
                </a:cubicBezTo>
                <a:cubicBezTo>
                  <a:pt x="11752" y="6293"/>
                  <a:pt x="11714" y="6651"/>
                  <a:pt x="11768" y="6744"/>
                </a:cubicBezTo>
                <a:cubicBezTo>
                  <a:pt x="11860" y="6905"/>
                  <a:pt x="11961" y="6682"/>
                  <a:pt x="12051" y="6707"/>
                </a:cubicBezTo>
                <a:cubicBezTo>
                  <a:pt x="12120" y="6726"/>
                  <a:pt x="12018" y="7006"/>
                  <a:pt x="12025" y="7014"/>
                </a:cubicBezTo>
                <a:cubicBezTo>
                  <a:pt x="12075" y="7074"/>
                  <a:pt x="12194" y="7057"/>
                  <a:pt x="12252" y="7052"/>
                </a:cubicBezTo>
                <a:cubicBezTo>
                  <a:pt x="12314" y="7047"/>
                  <a:pt x="12251" y="6785"/>
                  <a:pt x="12294" y="6707"/>
                </a:cubicBezTo>
                <a:cubicBezTo>
                  <a:pt x="12358" y="6594"/>
                  <a:pt x="12299" y="6977"/>
                  <a:pt x="12296" y="6988"/>
                </a:cubicBezTo>
                <a:cubicBezTo>
                  <a:pt x="12270" y="7081"/>
                  <a:pt x="12241" y="7170"/>
                  <a:pt x="12210" y="7255"/>
                </a:cubicBezTo>
                <a:cubicBezTo>
                  <a:pt x="12210" y="7255"/>
                  <a:pt x="12210" y="7255"/>
                  <a:pt x="12210" y="7255"/>
                </a:cubicBezTo>
                <a:close/>
                <a:moveTo>
                  <a:pt x="5118" y="9530"/>
                </a:moveTo>
                <a:cubicBezTo>
                  <a:pt x="5087" y="9609"/>
                  <a:pt x="5009" y="9413"/>
                  <a:pt x="4957" y="9578"/>
                </a:cubicBezTo>
                <a:cubicBezTo>
                  <a:pt x="4908" y="9732"/>
                  <a:pt x="5006" y="9764"/>
                  <a:pt x="5044" y="9658"/>
                </a:cubicBezTo>
                <a:cubicBezTo>
                  <a:pt x="5090" y="9533"/>
                  <a:pt x="5216" y="9690"/>
                  <a:pt x="5267" y="9722"/>
                </a:cubicBezTo>
                <a:cubicBezTo>
                  <a:pt x="5347" y="9773"/>
                  <a:pt x="5386" y="9515"/>
                  <a:pt x="5418" y="9556"/>
                </a:cubicBezTo>
                <a:cubicBezTo>
                  <a:pt x="5453" y="9601"/>
                  <a:pt x="5573" y="9724"/>
                  <a:pt x="5585" y="9546"/>
                </a:cubicBezTo>
                <a:cubicBezTo>
                  <a:pt x="5593" y="9418"/>
                  <a:pt x="5412" y="9280"/>
                  <a:pt x="5374" y="9257"/>
                </a:cubicBezTo>
                <a:cubicBezTo>
                  <a:pt x="5186" y="9145"/>
                  <a:pt x="5323" y="9747"/>
                  <a:pt x="5118" y="9530"/>
                </a:cubicBezTo>
                <a:cubicBezTo>
                  <a:pt x="5118" y="9530"/>
                  <a:pt x="5118" y="9530"/>
                  <a:pt x="5118" y="9530"/>
                </a:cubicBezTo>
                <a:close/>
                <a:moveTo>
                  <a:pt x="4497" y="9049"/>
                </a:moveTo>
                <a:cubicBezTo>
                  <a:pt x="4457" y="9187"/>
                  <a:pt x="4790" y="9031"/>
                  <a:pt x="4848" y="9069"/>
                </a:cubicBezTo>
                <a:cubicBezTo>
                  <a:pt x="4958" y="9143"/>
                  <a:pt x="4987" y="9428"/>
                  <a:pt x="5133" y="9320"/>
                </a:cubicBezTo>
                <a:cubicBezTo>
                  <a:pt x="5252" y="9232"/>
                  <a:pt x="4948" y="9058"/>
                  <a:pt x="4896" y="8969"/>
                </a:cubicBezTo>
                <a:cubicBezTo>
                  <a:pt x="4787" y="8782"/>
                  <a:pt x="4578" y="8768"/>
                  <a:pt x="4497" y="9049"/>
                </a:cubicBezTo>
                <a:cubicBezTo>
                  <a:pt x="4445" y="9228"/>
                  <a:pt x="4522" y="8960"/>
                  <a:pt x="4497" y="9049"/>
                </a:cubicBezTo>
                <a:close/>
                <a:moveTo>
                  <a:pt x="2424" y="1072"/>
                </a:moveTo>
                <a:cubicBezTo>
                  <a:pt x="2467" y="1045"/>
                  <a:pt x="2731" y="1227"/>
                  <a:pt x="2707" y="998"/>
                </a:cubicBezTo>
                <a:cubicBezTo>
                  <a:pt x="2695" y="874"/>
                  <a:pt x="2430" y="941"/>
                  <a:pt x="2436" y="799"/>
                </a:cubicBezTo>
                <a:cubicBezTo>
                  <a:pt x="2436" y="785"/>
                  <a:pt x="2629" y="807"/>
                  <a:pt x="2646" y="804"/>
                </a:cubicBezTo>
                <a:cubicBezTo>
                  <a:pt x="2737" y="787"/>
                  <a:pt x="2710" y="612"/>
                  <a:pt x="2796" y="576"/>
                </a:cubicBezTo>
                <a:cubicBezTo>
                  <a:pt x="2840" y="558"/>
                  <a:pt x="3139" y="364"/>
                  <a:pt x="3131" y="512"/>
                </a:cubicBezTo>
                <a:cubicBezTo>
                  <a:pt x="3124" y="667"/>
                  <a:pt x="2927" y="786"/>
                  <a:pt x="2906" y="747"/>
                </a:cubicBezTo>
                <a:cubicBezTo>
                  <a:pt x="2961" y="850"/>
                  <a:pt x="3244" y="690"/>
                  <a:pt x="3156" y="947"/>
                </a:cubicBezTo>
                <a:cubicBezTo>
                  <a:pt x="3108" y="1088"/>
                  <a:pt x="2858" y="975"/>
                  <a:pt x="2849" y="1071"/>
                </a:cubicBezTo>
                <a:cubicBezTo>
                  <a:pt x="2840" y="1168"/>
                  <a:pt x="3122" y="1412"/>
                  <a:pt x="3167" y="1267"/>
                </a:cubicBezTo>
                <a:cubicBezTo>
                  <a:pt x="3212" y="1124"/>
                  <a:pt x="3191" y="1017"/>
                  <a:pt x="3322" y="1075"/>
                </a:cubicBezTo>
                <a:cubicBezTo>
                  <a:pt x="3388" y="1105"/>
                  <a:pt x="3289" y="1496"/>
                  <a:pt x="3333" y="1580"/>
                </a:cubicBezTo>
                <a:cubicBezTo>
                  <a:pt x="3358" y="1628"/>
                  <a:pt x="3530" y="1545"/>
                  <a:pt x="3523" y="1766"/>
                </a:cubicBezTo>
                <a:cubicBezTo>
                  <a:pt x="3522" y="1793"/>
                  <a:pt x="3446" y="1853"/>
                  <a:pt x="3473" y="1951"/>
                </a:cubicBezTo>
                <a:cubicBezTo>
                  <a:pt x="3511" y="2094"/>
                  <a:pt x="3734" y="1283"/>
                  <a:pt x="3738" y="1171"/>
                </a:cubicBezTo>
                <a:cubicBezTo>
                  <a:pt x="3741" y="1060"/>
                  <a:pt x="3479" y="960"/>
                  <a:pt x="3427" y="954"/>
                </a:cubicBezTo>
                <a:cubicBezTo>
                  <a:pt x="3359" y="946"/>
                  <a:pt x="3268" y="944"/>
                  <a:pt x="3275" y="748"/>
                </a:cubicBezTo>
                <a:cubicBezTo>
                  <a:pt x="3280" y="638"/>
                  <a:pt x="3270" y="473"/>
                  <a:pt x="3330" y="435"/>
                </a:cubicBezTo>
                <a:cubicBezTo>
                  <a:pt x="3420" y="377"/>
                  <a:pt x="3459" y="589"/>
                  <a:pt x="3537" y="467"/>
                </a:cubicBezTo>
                <a:cubicBezTo>
                  <a:pt x="3643" y="299"/>
                  <a:pt x="3653" y="486"/>
                  <a:pt x="3697" y="640"/>
                </a:cubicBezTo>
                <a:cubicBezTo>
                  <a:pt x="3748" y="815"/>
                  <a:pt x="3803" y="664"/>
                  <a:pt x="3757" y="513"/>
                </a:cubicBezTo>
                <a:cubicBezTo>
                  <a:pt x="3732" y="435"/>
                  <a:pt x="3748" y="180"/>
                  <a:pt x="3798" y="161"/>
                </a:cubicBezTo>
                <a:cubicBezTo>
                  <a:pt x="3844" y="143"/>
                  <a:pt x="3887" y="217"/>
                  <a:pt x="3933" y="215"/>
                </a:cubicBezTo>
                <a:cubicBezTo>
                  <a:pt x="3997" y="212"/>
                  <a:pt x="4063" y="156"/>
                  <a:pt x="4123" y="114"/>
                </a:cubicBezTo>
                <a:cubicBezTo>
                  <a:pt x="4348" y="-44"/>
                  <a:pt x="4562" y="-14"/>
                  <a:pt x="4794" y="66"/>
                </a:cubicBezTo>
                <a:cubicBezTo>
                  <a:pt x="4828" y="78"/>
                  <a:pt x="5029" y="102"/>
                  <a:pt x="5034" y="204"/>
                </a:cubicBezTo>
                <a:cubicBezTo>
                  <a:pt x="5038" y="292"/>
                  <a:pt x="4876" y="367"/>
                  <a:pt x="4852" y="384"/>
                </a:cubicBezTo>
                <a:cubicBezTo>
                  <a:pt x="4783" y="430"/>
                  <a:pt x="4360" y="797"/>
                  <a:pt x="4428" y="1002"/>
                </a:cubicBezTo>
                <a:cubicBezTo>
                  <a:pt x="4496" y="1209"/>
                  <a:pt x="4689" y="1348"/>
                  <a:pt x="4793" y="1409"/>
                </a:cubicBezTo>
                <a:cubicBezTo>
                  <a:pt x="4811" y="1419"/>
                  <a:pt x="4917" y="1419"/>
                  <a:pt x="4932" y="1444"/>
                </a:cubicBezTo>
                <a:cubicBezTo>
                  <a:pt x="4968" y="1505"/>
                  <a:pt x="4984" y="1612"/>
                  <a:pt x="5026" y="1675"/>
                </a:cubicBezTo>
                <a:cubicBezTo>
                  <a:pt x="5106" y="1797"/>
                  <a:pt x="5384" y="1923"/>
                  <a:pt x="5403" y="2140"/>
                </a:cubicBezTo>
                <a:cubicBezTo>
                  <a:pt x="5421" y="2349"/>
                  <a:pt x="5346" y="2276"/>
                  <a:pt x="5304" y="2402"/>
                </a:cubicBezTo>
                <a:cubicBezTo>
                  <a:pt x="5280" y="2471"/>
                  <a:pt x="5340" y="2650"/>
                  <a:pt x="5323" y="2754"/>
                </a:cubicBezTo>
                <a:cubicBezTo>
                  <a:pt x="5235" y="3275"/>
                  <a:pt x="5073" y="2705"/>
                  <a:pt x="4930" y="2637"/>
                </a:cubicBezTo>
                <a:cubicBezTo>
                  <a:pt x="4867" y="2607"/>
                  <a:pt x="4539" y="2441"/>
                  <a:pt x="4567" y="2325"/>
                </a:cubicBezTo>
                <a:cubicBezTo>
                  <a:pt x="4612" y="2139"/>
                  <a:pt x="4607" y="2173"/>
                  <a:pt x="4698" y="2227"/>
                </a:cubicBezTo>
                <a:cubicBezTo>
                  <a:pt x="4737" y="2250"/>
                  <a:pt x="4891" y="2138"/>
                  <a:pt x="4829" y="2017"/>
                </a:cubicBezTo>
                <a:cubicBezTo>
                  <a:pt x="4799" y="1958"/>
                  <a:pt x="4747" y="2176"/>
                  <a:pt x="4700" y="2152"/>
                </a:cubicBezTo>
                <a:cubicBezTo>
                  <a:pt x="4644" y="2123"/>
                  <a:pt x="4643" y="1992"/>
                  <a:pt x="4630" y="1898"/>
                </a:cubicBezTo>
                <a:cubicBezTo>
                  <a:pt x="4592" y="1638"/>
                  <a:pt x="4432" y="1882"/>
                  <a:pt x="4438" y="1899"/>
                </a:cubicBezTo>
                <a:cubicBezTo>
                  <a:pt x="4499" y="2083"/>
                  <a:pt x="4501" y="2099"/>
                  <a:pt x="4393" y="2274"/>
                </a:cubicBezTo>
                <a:cubicBezTo>
                  <a:pt x="4300" y="2426"/>
                  <a:pt x="4617" y="2489"/>
                  <a:pt x="4580" y="2598"/>
                </a:cubicBezTo>
                <a:cubicBezTo>
                  <a:pt x="4547" y="2693"/>
                  <a:pt x="4366" y="2921"/>
                  <a:pt x="4329" y="2813"/>
                </a:cubicBezTo>
                <a:cubicBezTo>
                  <a:pt x="4290" y="2699"/>
                  <a:pt x="4216" y="2474"/>
                  <a:pt x="4139" y="2574"/>
                </a:cubicBezTo>
                <a:cubicBezTo>
                  <a:pt x="4108" y="2614"/>
                  <a:pt x="3677" y="3175"/>
                  <a:pt x="3864" y="3377"/>
                </a:cubicBezTo>
                <a:cubicBezTo>
                  <a:pt x="4017" y="3543"/>
                  <a:pt x="4232" y="3691"/>
                  <a:pt x="4406" y="3685"/>
                </a:cubicBezTo>
                <a:cubicBezTo>
                  <a:pt x="4479" y="3682"/>
                  <a:pt x="4700" y="4130"/>
                  <a:pt x="4674" y="4234"/>
                </a:cubicBezTo>
                <a:cubicBezTo>
                  <a:pt x="4703" y="4119"/>
                  <a:pt x="4629" y="3904"/>
                  <a:pt x="4686" y="3792"/>
                </a:cubicBezTo>
                <a:cubicBezTo>
                  <a:pt x="4711" y="3743"/>
                  <a:pt x="4789" y="3686"/>
                  <a:pt x="4776" y="3587"/>
                </a:cubicBezTo>
                <a:cubicBezTo>
                  <a:pt x="4760" y="3472"/>
                  <a:pt x="4619" y="3420"/>
                  <a:pt x="4639" y="3287"/>
                </a:cubicBezTo>
                <a:cubicBezTo>
                  <a:pt x="4652" y="3197"/>
                  <a:pt x="4673" y="3167"/>
                  <a:pt x="4637" y="3075"/>
                </a:cubicBezTo>
                <a:cubicBezTo>
                  <a:pt x="4500" y="2723"/>
                  <a:pt x="4664" y="2547"/>
                  <a:pt x="4816" y="2648"/>
                </a:cubicBezTo>
                <a:cubicBezTo>
                  <a:pt x="4919" y="2716"/>
                  <a:pt x="5006" y="2843"/>
                  <a:pt x="5104" y="2930"/>
                </a:cubicBezTo>
                <a:cubicBezTo>
                  <a:pt x="5213" y="3028"/>
                  <a:pt x="5082" y="3146"/>
                  <a:pt x="5146" y="3245"/>
                </a:cubicBezTo>
                <a:cubicBezTo>
                  <a:pt x="5181" y="3301"/>
                  <a:pt x="5270" y="3275"/>
                  <a:pt x="5289" y="3180"/>
                </a:cubicBezTo>
                <a:cubicBezTo>
                  <a:pt x="5324" y="3002"/>
                  <a:pt x="5293" y="2981"/>
                  <a:pt x="5422" y="3059"/>
                </a:cubicBezTo>
                <a:cubicBezTo>
                  <a:pt x="5470" y="3087"/>
                  <a:pt x="5509" y="3118"/>
                  <a:pt x="5533" y="3221"/>
                </a:cubicBezTo>
                <a:cubicBezTo>
                  <a:pt x="5577" y="3417"/>
                  <a:pt x="5587" y="3598"/>
                  <a:pt x="5674" y="3736"/>
                </a:cubicBezTo>
                <a:cubicBezTo>
                  <a:pt x="5732" y="3828"/>
                  <a:pt x="5799" y="3884"/>
                  <a:pt x="5859" y="3972"/>
                </a:cubicBezTo>
                <a:cubicBezTo>
                  <a:pt x="5976" y="4143"/>
                  <a:pt x="6079" y="4148"/>
                  <a:pt x="6059" y="4532"/>
                </a:cubicBezTo>
                <a:cubicBezTo>
                  <a:pt x="6178" y="4546"/>
                  <a:pt x="6296" y="4698"/>
                  <a:pt x="6292" y="4983"/>
                </a:cubicBezTo>
                <a:cubicBezTo>
                  <a:pt x="6290" y="5116"/>
                  <a:pt x="6099" y="5035"/>
                  <a:pt x="6039" y="5045"/>
                </a:cubicBezTo>
                <a:cubicBezTo>
                  <a:pt x="5947" y="5060"/>
                  <a:pt x="5876" y="5031"/>
                  <a:pt x="5887" y="4804"/>
                </a:cubicBezTo>
                <a:cubicBezTo>
                  <a:pt x="5898" y="4555"/>
                  <a:pt x="5925" y="4418"/>
                  <a:pt x="5803" y="4597"/>
                </a:cubicBezTo>
                <a:cubicBezTo>
                  <a:pt x="5770" y="4644"/>
                  <a:pt x="5560" y="4840"/>
                  <a:pt x="5566" y="4929"/>
                </a:cubicBezTo>
                <a:cubicBezTo>
                  <a:pt x="5583" y="5166"/>
                  <a:pt x="5692" y="5031"/>
                  <a:pt x="5779" y="5043"/>
                </a:cubicBezTo>
                <a:cubicBezTo>
                  <a:pt x="6055" y="5082"/>
                  <a:pt x="5609" y="5662"/>
                  <a:pt x="5551" y="5712"/>
                </a:cubicBezTo>
                <a:cubicBezTo>
                  <a:pt x="5505" y="5752"/>
                  <a:pt x="5533" y="5441"/>
                  <a:pt x="5458" y="5468"/>
                </a:cubicBezTo>
                <a:cubicBezTo>
                  <a:pt x="5350" y="5505"/>
                  <a:pt x="5279" y="5551"/>
                  <a:pt x="5345" y="5765"/>
                </a:cubicBezTo>
                <a:cubicBezTo>
                  <a:pt x="5431" y="6046"/>
                  <a:pt x="5082" y="6020"/>
                  <a:pt x="5054" y="6257"/>
                </a:cubicBezTo>
                <a:cubicBezTo>
                  <a:pt x="5032" y="6447"/>
                  <a:pt x="5069" y="6634"/>
                  <a:pt x="5059" y="6823"/>
                </a:cubicBezTo>
                <a:cubicBezTo>
                  <a:pt x="5050" y="7003"/>
                  <a:pt x="4952" y="7128"/>
                  <a:pt x="4891" y="7223"/>
                </a:cubicBezTo>
                <a:cubicBezTo>
                  <a:pt x="4823" y="7330"/>
                  <a:pt x="4661" y="7494"/>
                  <a:pt x="4699" y="7730"/>
                </a:cubicBezTo>
                <a:cubicBezTo>
                  <a:pt x="4729" y="7916"/>
                  <a:pt x="4790" y="8068"/>
                  <a:pt x="4817" y="8263"/>
                </a:cubicBezTo>
                <a:cubicBezTo>
                  <a:pt x="4856" y="8549"/>
                  <a:pt x="4684" y="8510"/>
                  <a:pt x="4626" y="8353"/>
                </a:cubicBezTo>
                <a:cubicBezTo>
                  <a:pt x="4560" y="8171"/>
                  <a:pt x="4554" y="7897"/>
                  <a:pt x="4470" y="7744"/>
                </a:cubicBezTo>
                <a:cubicBezTo>
                  <a:pt x="4292" y="7423"/>
                  <a:pt x="4202" y="8171"/>
                  <a:pt x="4088" y="8027"/>
                </a:cubicBezTo>
                <a:cubicBezTo>
                  <a:pt x="4010" y="7928"/>
                  <a:pt x="4051" y="7779"/>
                  <a:pt x="3919" y="7800"/>
                </a:cubicBezTo>
                <a:cubicBezTo>
                  <a:pt x="3824" y="7815"/>
                  <a:pt x="3767" y="7951"/>
                  <a:pt x="3739" y="8140"/>
                </a:cubicBezTo>
                <a:cubicBezTo>
                  <a:pt x="3678" y="8544"/>
                  <a:pt x="3621" y="9198"/>
                  <a:pt x="3819" y="9464"/>
                </a:cubicBezTo>
                <a:cubicBezTo>
                  <a:pt x="3960" y="9654"/>
                  <a:pt x="4032" y="9534"/>
                  <a:pt x="4127" y="9289"/>
                </a:cubicBezTo>
                <a:cubicBezTo>
                  <a:pt x="4179" y="9155"/>
                  <a:pt x="4291" y="8845"/>
                  <a:pt x="4366" y="9122"/>
                </a:cubicBezTo>
                <a:cubicBezTo>
                  <a:pt x="4431" y="9363"/>
                  <a:pt x="4330" y="9622"/>
                  <a:pt x="4334" y="9861"/>
                </a:cubicBezTo>
                <a:cubicBezTo>
                  <a:pt x="4337" y="10002"/>
                  <a:pt x="4480" y="9937"/>
                  <a:pt x="4520" y="9958"/>
                </a:cubicBezTo>
                <a:cubicBezTo>
                  <a:pt x="4672" y="10037"/>
                  <a:pt x="4630" y="10375"/>
                  <a:pt x="4630" y="10619"/>
                </a:cubicBezTo>
                <a:cubicBezTo>
                  <a:pt x="4630" y="10680"/>
                  <a:pt x="4702" y="11147"/>
                  <a:pt x="4756" y="11035"/>
                </a:cubicBezTo>
                <a:cubicBezTo>
                  <a:pt x="4837" y="10868"/>
                  <a:pt x="4860" y="10892"/>
                  <a:pt x="4931" y="11001"/>
                </a:cubicBezTo>
                <a:cubicBezTo>
                  <a:pt x="5033" y="11159"/>
                  <a:pt x="5151" y="10794"/>
                  <a:pt x="5205" y="10670"/>
                </a:cubicBezTo>
                <a:cubicBezTo>
                  <a:pt x="5428" y="10163"/>
                  <a:pt x="5556" y="10872"/>
                  <a:pt x="5823" y="10759"/>
                </a:cubicBezTo>
                <a:cubicBezTo>
                  <a:pt x="5883" y="10733"/>
                  <a:pt x="6053" y="10723"/>
                  <a:pt x="6079" y="10873"/>
                </a:cubicBezTo>
                <a:cubicBezTo>
                  <a:pt x="6104" y="11021"/>
                  <a:pt x="6062" y="11058"/>
                  <a:pt x="6170" y="11065"/>
                </a:cubicBezTo>
                <a:cubicBezTo>
                  <a:pt x="6236" y="11070"/>
                  <a:pt x="6249" y="11356"/>
                  <a:pt x="6320" y="11409"/>
                </a:cubicBezTo>
                <a:cubicBezTo>
                  <a:pt x="6408" y="11474"/>
                  <a:pt x="6488" y="11465"/>
                  <a:pt x="6563" y="11597"/>
                </a:cubicBezTo>
                <a:cubicBezTo>
                  <a:pt x="6625" y="11705"/>
                  <a:pt x="6965" y="12277"/>
                  <a:pt x="6754" y="12381"/>
                </a:cubicBezTo>
                <a:cubicBezTo>
                  <a:pt x="6906" y="12404"/>
                  <a:pt x="6944" y="12575"/>
                  <a:pt x="7059" y="12721"/>
                </a:cubicBezTo>
                <a:cubicBezTo>
                  <a:pt x="7164" y="12854"/>
                  <a:pt x="7328" y="12598"/>
                  <a:pt x="7414" y="12780"/>
                </a:cubicBezTo>
                <a:cubicBezTo>
                  <a:pt x="7468" y="12893"/>
                  <a:pt x="7483" y="13078"/>
                  <a:pt x="7565" y="13123"/>
                </a:cubicBezTo>
                <a:cubicBezTo>
                  <a:pt x="7619" y="13152"/>
                  <a:pt x="7660" y="13114"/>
                  <a:pt x="7703" y="13202"/>
                </a:cubicBezTo>
                <a:cubicBezTo>
                  <a:pt x="7818" y="13443"/>
                  <a:pt x="7856" y="13606"/>
                  <a:pt x="7780" y="13959"/>
                </a:cubicBezTo>
                <a:cubicBezTo>
                  <a:pt x="7714" y="14263"/>
                  <a:pt x="7563" y="14427"/>
                  <a:pt x="7500" y="14694"/>
                </a:cubicBezTo>
                <a:cubicBezTo>
                  <a:pt x="7446" y="14922"/>
                  <a:pt x="7476" y="15309"/>
                  <a:pt x="7451" y="15561"/>
                </a:cubicBezTo>
                <a:cubicBezTo>
                  <a:pt x="7425" y="15823"/>
                  <a:pt x="7390" y="16227"/>
                  <a:pt x="7243" y="16289"/>
                </a:cubicBezTo>
                <a:cubicBezTo>
                  <a:pt x="7133" y="16336"/>
                  <a:pt x="6993" y="16473"/>
                  <a:pt x="6906" y="16623"/>
                </a:cubicBezTo>
                <a:cubicBezTo>
                  <a:pt x="6854" y="16713"/>
                  <a:pt x="6914" y="16749"/>
                  <a:pt x="6918" y="16840"/>
                </a:cubicBezTo>
                <a:cubicBezTo>
                  <a:pt x="6921" y="16924"/>
                  <a:pt x="6838" y="16971"/>
                  <a:pt x="6818" y="17035"/>
                </a:cubicBezTo>
                <a:cubicBezTo>
                  <a:pt x="6740" y="17295"/>
                  <a:pt x="6713" y="17591"/>
                  <a:pt x="6609" y="17844"/>
                </a:cubicBezTo>
                <a:cubicBezTo>
                  <a:pt x="6521" y="18061"/>
                  <a:pt x="6346" y="17987"/>
                  <a:pt x="6373" y="18287"/>
                </a:cubicBezTo>
                <a:cubicBezTo>
                  <a:pt x="6401" y="18610"/>
                  <a:pt x="6222" y="18693"/>
                  <a:pt x="6110" y="18740"/>
                </a:cubicBezTo>
                <a:cubicBezTo>
                  <a:pt x="5949" y="18808"/>
                  <a:pt x="5983" y="19078"/>
                  <a:pt x="5938" y="19354"/>
                </a:cubicBezTo>
                <a:cubicBezTo>
                  <a:pt x="5904" y="19561"/>
                  <a:pt x="5742" y="19497"/>
                  <a:pt x="5722" y="19661"/>
                </a:cubicBezTo>
                <a:cubicBezTo>
                  <a:pt x="5688" y="19942"/>
                  <a:pt x="5912" y="20090"/>
                  <a:pt x="5748" y="20374"/>
                </a:cubicBezTo>
                <a:cubicBezTo>
                  <a:pt x="5612" y="20608"/>
                  <a:pt x="5745" y="20875"/>
                  <a:pt x="5847" y="20970"/>
                </a:cubicBezTo>
                <a:cubicBezTo>
                  <a:pt x="5891" y="21011"/>
                  <a:pt x="5689" y="21327"/>
                  <a:pt x="5626" y="21303"/>
                </a:cubicBezTo>
                <a:cubicBezTo>
                  <a:pt x="5505" y="21257"/>
                  <a:pt x="5422" y="21043"/>
                  <a:pt x="5367" y="20828"/>
                </a:cubicBezTo>
                <a:cubicBezTo>
                  <a:pt x="5325" y="20664"/>
                  <a:pt x="5222" y="20556"/>
                  <a:pt x="5211" y="20365"/>
                </a:cubicBezTo>
                <a:cubicBezTo>
                  <a:pt x="5198" y="20132"/>
                  <a:pt x="5244" y="19872"/>
                  <a:pt x="5261" y="19644"/>
                </a:cubicBezTo>
                <a:cubicBezTo>
                  <a:pt x="5284" y="19334"/>
                  <a:pt x="5194" y="18796"/>
                  <a:pt x="5277" y="18547"/>
                </a:cubicBezTo>
                <a:cubicBezTo>
                  <a:pt x="5370" y="18271"/>
                  <a:pt x="5404" y="17895"/>
                  <a:pt x="5384" y="17565"/>
                </a:cubicBezTo>
                <a:cubicBezTo>
                  <a:pt x="5360" y="17166"/>
                  <a:pt x="5386" y="16717"/>
                  <a:pt x="5445" y="16341"/>
                </a:cubicBezTo>
                <a:cubicBezTo>
                  <a:pt x="5502" y="15973"/>
                  <a:pt x="5494" y="15498"/>
                  <a:pt x="5333" y="15280"/>
                </a:cubicBezTo>
                <a:cubicBezTo>
                  <a:pt x="5240" y="15155"/>
                  <a:pt x="5129" y="15131"/>
                  <a:pt x="5071" y="14899"/>
                </a:cubicBezTo>
                <a:cubicBezTo>
                  <a:pt x="5047" y="14802"/>
                  <a:pt x="5052" y="14696"/>
                  <a:pt x="5042" y="14591"/>
                </a:cubicBezTo>
                <a:cubicBezTo>
                  <a:pt x="5030" y="14454"/>
                  <a:pt x="4983" y="14380"/>
                  <a:pt x="4949" y="14271"/>
                </a:cubicBezTo>
                <a:cubicBezTo>
                  <a:pt x="4890" y="14081"/>
                  <a:pt x="4884" y="13853"/>
                  <a:pt x="4841" y="13650"/>
                </a:cubicBezTo>
                <a:cubicBezTo>
                  <a:pt x="4821" y="13558"/>
                  <a:pt x="4641" y="13335"/>
                  <a:pt x="4667" y="13246"/>
                </a:cubicBezTo>
                <a:cubicBezTo>
                  <a:pt x="4715" y="13082"/>
                  <a:pt x="4835" y="13109"/>
                  <a:pt x="4748" y="12845"/>
                </a:cubicBezTo>
                <a:cubicBezTo>
                  <a:pt x="4678" y="12631"/>
                  <a:pt x="4764" y="12414"/>
                  <a:pt x="4836" y="12271"/>
                </a:cubicBezTo>
                <a:cubicBezTo>
                  <a:pt x="4916" y="12111"/>
                  <a:pt x="4979" y="11989"/>
                  <a:pt x="4975" y="11734"/>
                </a:cubicBezTo>
                <a:cubicBezTo>
                  <a:pt x="4973" y="11610"/>
                  <a:pt x="4968" y="11451"/>
                  <a:pt x="4932" y="11347"/>
                </a:cubicBezTo>
                <a:cubicBezTo>
                  <a:pt x="4891" y="11223"/>
                  <a:pt x="4861" y="11403"/>
                  <a:pt x="4829" y="11437"/>
                </a:cubicBezTo>
                <a:cubicBezTo>
                  <a:pt x="4803" y="11464"/>
                  <a:pt x="4661" y="11320"/>
                  <a:pt x="4642" y="11260"/>
                </a:cubicBezTo>
                <a:cubicBezTo>
                  <a:pt x="4583" y="11067"/>
                  <a:pt x="4513" y="11075"/>
                  <a:pt x="4427" y="10964"/>
                </a:cubicBezTo>
                <a:cubicBezTo>
                  <a:pt x="4357" y="10873"/>
                  <a:pt x="4374" y="10690"/>
                  <a:pt x="4382" y="10543"/>
                </a:cubicBezTo>
                <a:cubicBezTo>
                  <a:pt x="4391" y="10369"/>
                  <a:pt x="4258" y="10521"/>
                  <a:pt x="4212" y="10528"/>
                </a:cubicBezTo>
                <a:cubicBezTo>
                  <a:pt x="4077" y="10548"/>
                  <a:pt x="4012" y="10432"/>
                  <a:pt x="3964" y="10178"/>
                </a:cubicBezTo>
                <a:cubicBezTo>
                  <a:pt x="3955" y="10129"/>
                  <a:pt x="3923" y="9851"/>
                  <a:pt x="3879" y="9896"/>
                </a:cubicBezTo>
                <a:cubicBezTo>
                  <a:pt x="3814" y="9962"/>
                  <a:pt x="3812" y="10066"/>
                  <a:pt x="3729" y="10014"/>
                </a:cubicBezTo>
                <a:cubicBezTo>
                  <a:pt x="3623" y="9948"/>
                  <a:pt x="3510" y="9914"/>
                  <a:pt x="3407" y="9837"/>
                </a:cubicBezTo>
                <a:cubicBezTo>
                  <a:pt x="3318" y="9771"/>
                  <a:pt x="3187" y="9630"/>
                  <a:pt x="3114" y="9512"/>
                </a:cubicBezTo>
                <a:cubicBezTo>
                  <a:pt x="3029" y="9373"/>
                  <a:pt x="3097" y="9152"/>
                  <a:pt x="3101" y="8974"/>
                </a:cubicBezTo>
                <a:cubicBezTo>
                  <a:pt x="3106" y="8798"/>
                  <a:pt x="2884" y="7890"/>
                  <a:pt x="2809" y="7931"/>
                </a:cubicBezTo>
                <a:cubicBezTo>
                  <a:pt x="2749" y="7964"/>
                  <a:pt x="3081" y="9088"/>
                  <a:pt x="2791" y="8681"/>
                </a:cubicBezTo>
                <a:cubicBezTo>
                  <a:pt x="2657" y="8493"/>
                  <a:pt x="2564" y="8234"/>
                  <a:pt x="2505" y="7912"/>
                </a:cubicBezTo>
                <a:cubicBezTo>
                  <a:pt x="2457" y="7644"/>
                  <a:pt x="2442" y="7391"/>
                  <a:pt x="2335" y="7191"/>
                </a:cubicBezTo>
                <a:cubicBezTo>
                  <a:pt x="2222" y="6980"/>
                  <a:pt x="2148" y="6716"/>
                  <a:pt x="2121" y="6396"/>
                </a:cubicBezTo>
                <a:cubicBezTo>
                  <a:pt x="2102" y="6178"/>
                  <a:pt x="2021" y="5881"/>
                  <a:pt x="2029" y="5677"/>
                </a:cubicBezTo>
                <a:cubicBezTo>
                  <a:pt x="2037" y="5448"/>
                  <a:pt x="2178" y="5128"/>
                  <a:pt x="2126" y="4894"/>
                </a:cubicBezTo>
                <a:cubicBezTo>
                  <a:pt x="2074" y="4663"/>
                  <a:pt x="1940" y="4652"/>
                  <a:pt x="1901" y="4359"/>
                </a:cubicBezTo>
                <a:cubicBezTo>
                  <a:pt x="1834" y="3865"/>
                  <a:pt x="1623" y="3223"/>
                  <a:pt x="1366" y="3228"/>
                </a:cubicBezTo>
                <a:cubicBezTo>
                  <a:pt x="1074" y="3234"/>
                  <a:pt x="824" y="3176"/>
                  <a:pt x="566" y="3491"/>
                </a:cubicBezTo>
                <a:cubicBezTo>
                  <a:pt x="430" y="3657"/>
                  <a:pt x="262" y="3913"/>
                  <a:pt x="99" y="3922"/>
                </a:cubicBezTo>
                <a:cubicBezTo>
                  <a:pt x="31" y="3926"/>
                  <a:pt x="-42" y="3795"/>
                  <a:pt x="28" y="3675"/>
                </a:cubicBezTo>
                <a:cubicBezTo>
                  <a:pt x="63" y="3614"/>
                  <a:pt x="416" y="3374"/>
                  <a:pt x="415" y="3352"/>
                </a:cubicBezTo>
                <a:cubicBezTo>
                  <a:pt x="414" y="3329"/>
                  <a:pt x="313" y="3366"/>
                  <a:pt x="303" y="3363"/>
                </a:cubicBezTo>
                <a:cubicBezTo>
                  <a:pt x="230" y="3342"/>
                  <a:pt x="167" y="3153"/>
                  <a:pt x="155" y="3006"/>
                </a:cubicBezTo>
                <a:cubicBezTo>
                  <a:pt x="139" y="2821"/>
                  <a:pt x="309" y="2500"/>
                  <a:pt x="304" y="2483"/>
                </a:cubicBezTo>
                <a:cubicBezTo>
                  <a:pt x="280" y="2399"/>
                  <a:pt x="128" y="2105"/>
                  <a:pt x="239" y="2060"/>
                </a:cubicBezTo>
                <a:cubicBezTo>
                  <a:pt x="252" y="2055"/>
                  <a:pt x="379" y="2061"/>
                  <a:pt x="378" y="2037"/>
                </a:cubicBezTo>
                <a:cubicBezTo>
                  <a:pt x="371" y="1923"/>
                  <a:pt x="281" y="1923"/>
                  <a:pt x="378" y="1814"/>
                </a:cubicBezTo>
                <a:cubicBezTo>
                  <a:pt x="467" y="1714"/>
                  <a:pt x="569" y="1667"/>
                  <a:pt x="664" y="1600"/>
                </a:cubicBezTo>
                <a:cubicBezTo>
                  <a:pt x="912" y="1427"/>
                  <a:pt x="1123" y="1470"/>
                  <a:pt x="1383" y="1518"/>
                </a:cubicBezTo>
                <a:cubicBezTo>
                  <a:pt x="1536" y="1546"/>
                  <a:pt x="1659" y="1642"/>
                  <a:pt x="1803" y="1734"/>
                </a:cubicBezTo>
                <a:cubicBezTo>
                  <a:pt x="1905" y="1799"/>
                  <a:pt x="1949" y="1559"/>
                  <a:pt x="2041" y="1519"/>
                </a:cubicBezTo>
                <a:cubicBezTo>
                  <a:pt x="2172" y="1463"/>
                  <a:pt x="2278" y="1840"/>
                  <a:pt x="2424" y="1705"/>
                </a:cubicBezTo>
                <a:cubicBezTo>
                  <a:pt x="2519" y="1616"/>
                  <a:pt x="2349" y="1472"/>
                  <a:pt x="2339" y="1408"/>
                </a:cubicBezTo>
                <a:cubicBezTo>
                  <a:pt x="2346" y="1450"/>
                  <a:pt x="2420" y="1114"/>
                  <a:pt x="2424" y="1072"/>
                </a:cubicBezTo>
                <a:cubicBezTo>
                  <a:pt x="2424" y="1072"/>
                  <a:pt x="2424" y="1072"/>
                  <a:pt x="2424" y="1072"/>
                </a:cubicBezTo>
                <a:close/>
              </a:path>
            </a:pathLst>
          </a:custGeom>
          <a:solidFill>
            <a:srgbClr val="DDDDDD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8" name="Shape 179">
            <a:extLst>
              <a:ext uri="{FF2B5EF4-FFF2-40B4-BE49-F238E27FC236}">
                <a16:creationId xmlns="" xmlns:a16="http://schemas.microsoft.com/office/drawing/2014/main" id="{4B6D2747-0CE5-E54C-8280-B6E5998D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958" y="4197939"/>
            <a:ext cx="873696" cy="35607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584200">
              <a:lnSpc>
                <a:spcPct val="105000"/>
              </a:lnSpc>
            </a:pPr>
            <a:r>
              <a:rPr lang="en-IN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South America</a:t>
            </a:r>
          </a:p>
          <a:p>
            <a:pPr defTabSz="584200">
              <a:lnSpc>
                <a:spcPct val="105000"/>
              </a:lnSpc>
            </a:pPr>
            <a:r>
              <a:rPr lang="en-IN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Brazil</a:t>
            </a:r>
            <a:endParaRPr lang="en-US" altLang="zh-CN" sz="11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Helvetica Light" charset="0"/>
            </a:endParaRPr>
          </a:p>
        </p:txBody>
      </p:sp>
      <p:sp>
        <p:nvSpPr>
          <p:cNvPr id="9" name="Shape 179">
            <a:extLst>
              <a:ext uri="{FF2B5EF4-FFF2-40B4-BE49-F238E27FC236}">
                <a16:creationId xmlns="" xmlns:a16="http://schemas.microsoft.com/office/drawing/2014/main" id="{C1EED9C8-0F65-A24B-AFF3-E58FE85F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225" y="3183551"/>
            <a:ext cx="1439863" cy="7858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584200">
              <a:lnSpc>
                <a:spcPct val="105000"/>
              </a:lnSpc>
            </a:pPr>
            <a:r>
              <a:rPr lang="en-IN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Caribbean Islands </a:t>
            </a:r>
          </a:p>
          <a:p>
            <a:pPr defTabSz="584200">
              <a:lnSpc>
                <a:spcPct val="105000"/>
              </a:lnSpc>
            </a:pPr>
            <a:r>
              <a:rPr lang="en-IN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Cuba, Curacao, Domino Republic, Haiti, Jamaica</a:t>
            </a:r>
            <a:endParaRPr lang="en-US" altLang="zh-CN" sz="11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Helvetica Light" charset="0"/>
            </a:endParaRPr>
          </a:p>
        </p:txBody>
      </p:sp>
      <p:sp>
        <p:nvSpPr>
          <p:cNvPr id="10" name="Shape 181">
            <a:extLst>
              <a:ext uri="{FF2B5EF4-FFF2-40B4-BE49-F238E27FC236}">
                <a16:creationId xmlns="" xmlns:a16="http://schemas.microsoft.com/office/drawing/2014/main" id="{63C60CB9-8567-9D49-896F-D5A3F21AFA3B}"/>
              </a:ext>
            </a:extLst>
          </p:cNvPr>
          <p:cNvSpPr>
            <a:spLocks noChangeAspect="1"/>
          </p:cNvSpPr>
          <p:nvPr/>
        </p:nvSpPr>
        <p:spPr bwMode="auto">
          <a:xfrm>
            <a:off x="5268725" y="3250226"/>
            <a:ext cx="246063" cy="360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11" name="Shape 181">
            <a:extLst>
              <a:ext uri="{FF2B5EF4-FFF2-40B4-BE49-F238E27FC236}">
                <a16:creationId xmlns="" xmlns:a16="http://schemas.microsoft.com/office/drawing/2014/main" id="{DBF9FC21-4C31-9C48-9E3E-947D7101FBF3}"/>
              </a:ext>
            </a:extLst>
          </p:cNvPr>
          <p:cNvSpPr>
            <a:spLocks noChangeAspect="1"/>
          </p:cNvSpPr>
          <p:nvPr/>
        </p:nvSpPr>
        <p:spPr>
          <a:xfrm>
            <a:off x="7962192" y="3831623"/>
            <a:ext cx="246063" cy="3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2700">
            <a:miter lim="400000"/>
          </a:ln>
        </p:spPr>
        <p:txBody>
          <a:bodyPr lIns="127000" tIns="127000" rIns="127000" bIns="1270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sz="2200">
              <a:solidFill>
                <a:srgbClr val="FFFFFF"/>
              </a:solidFill>
              <a:latin typeface="Arial" charset="0"/>
              <a:ea typeface="宋体" charset="0"/>
            </a:endParaRPr>
          </a:p>
        </p:txBody>
      </p:sp>
      <p:sp>
        <p:nvSpPr>
          <p:cNvPr id="12" name="Shape 179">
            <a:extLst>
              <a:ext uri="{FF2B5EF4-FFF2-40B4-BE49-F238E27FC236}">
                <a16:creationId xmlns="" xmlns:a16="http://schemas.microsoft.com/office/drawing/2014/main" id="{B5982709-9F6A-4E42-B0AE-9B73585A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692" y="3758598"/>
            <a:ext cx="1368425" cy="145633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584200">
              <a:lnSpc>
                <a:spcPct val="105000"/>
              </a:lnSpc>
            </a:pPr>
            <a:r>
              <a:rPr lang="en-US" altLang="zh-CN" sz="1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Africa</a:t>
            </a:r>
          </a:p>
          <a:p>
            <a:pPr defTabSz="584200">
              <a:lnSpc>
                <a:spcPct val="105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Cameroon, Congo, Ethiopia, Ghana, Ivory Coast, Kenya, Lesotho, Malawi, Namibia, Tanzania,  Nigeria, South Sudan, Uganda, Zimbabwe</a:t>
            </a:r>
          </a:p>
        </p:txBody>
      </p:sp>
      <p:sp>
        <p:nvSpPr>
          <p:cNvPr id="13" name="Shape 179">
            <a:extLst>
              <a:ext uri="{FF2B5EF4-FFF2-40B4-BE49-F238E27FC236}">
                <a16:creationId xmlns="" xmlns:a16="http://schemas.microsoft.com/office/drawing/2014/main" id="{78305520-651F-374F-B91C-3DDC83263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106" y="3386136"/>
            <a:ext cx="611294" cy="24492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584200">
              <a:lnSpc>
                <a:spcPct val="105000"/>
              </a:lnSpc>
            </a:pPr>
            <a:r>
              <a:rPr lang="en-US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India</a:t>
            </a:r>
          </a:p>
        </p:txBody>
      </p:sp>
      <p:sp>
        <p:nvSpPr>
          <p:cNvPr id="14" name="Shape 181">
            <a:extLst>
              <a:ext uri="{FF2B5EF4-FFF2-40B4-BE49-F238E27FC236}">
                <a16:creationId xmlns="" xmlns:a16="http://schemas.microsoft.com/office/drawing/2014/main" id="{918128B0-519C-8046-8B2E-C95F0B1F5E55}"/>
              </a:ext>
            </a:extLst>
          </p:cNvPr>
          <p:cNvSpPr>
            <a:spLocks noChangeAspect="1"/>
          </p:cNvSpPr>
          <p:nvPr/>
        </p:nvSpPr>
        <p:spPr bwMode="auto">
          <a:xfrm>
            <a:off x="9186328" y="3328634"/>
            <a:ext cx="246062" cy="360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3366FF"/>
          </a:solidFill>
          <a:ln w="12700">
            <a:noFill/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15" name="Shape 179">
            <a:extLst>
              <a:ext uri="{FF2B5EF4-FFF2-40B4-BE49-F238E27FC236}">
                <a16:creationId xmlns="" xmlns:a16="http://schemas.microsoft.com/office/drawing/2014/main" id="{1BF71C59-FF27-BD4A-B61D-6CBD36BAB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847" y="3759417"/>
            <a:ext cx="1352957" cy="4325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584200">
              <a:lnSpc>
                <a:spcPct val="105000"/>
              </a:lnSpc>
            </a:pPr>
            <a:r>
              <a:rPr lang="en-US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South-East Asia</a:t>
            </a:r>
          </a:p>
          <a:p>
            <a:pPr defTabSz="584200">
              <a:lnSpc>
                <a:spcPct val="105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Cambodia, Philippines</a:t>
            </a:r>
          </a:p>
        </p:txBody>
      </p:sp>
      <p:sp>
        <p:nvSpPr>
          <p:cNvPr id="16" name="Shape 181">
            <a:extLst>
              <a:ext uri="{FF2B5EF4-FFF2-40B4-BE49-F238E27FC236}">
                <a16:creationId xmlns="" xmlns:a16="http://schemas.microsoft.com/office/drawing/2014/main" id="{E2B858E0-27EF-6447-B695-DF1B696C6F20}"/>
              </a:ext>
            </a:extLst>
          </p:cNvPr>
          <p:cNvSpPr>
            <a:spLocks noChangeAspect="1"/>
          </p:cNvSpPr>
          <p:nvPr/>
        </p:nvSpPr>
        <p:spPr bwMode="auto">
          <a:xfrm>
            <a:off x="9804337" y="3735034"/>
            <a:ext cx="246062" cy="360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660066"/>
          </a:solidFill>
          <a:ln w="12700">
            <a:noFill/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17" name="Shape 179">
            <a:extLst>
              <a:ext uri="{FF2B5EF4-FFF2-40B4-BE49-F238E27FC236}">
                <a16:creationId xmlns="" xmlns:a16="http://schemas.microsoft.com/office/drawing/2014/main" id="{8AC292B3-EF89-6646-94E5-E22893700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0233" y="2679545"/>
            <a:ext cx="1402800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584200">
              <a:lnSpc>
                <a:spcPct val="105000"/>
              </a:lnSpc>
            </a:pPr>
            <a:r>
              <a:rPr lang="en-US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CIS</a:t>
            </a:r>
            <a:r>
              <a:rPr lang="en-US" altLang="zh-CN" sz="11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 </a:t>
            </a:r>
          </a:p>
          <a:p>
            <a:pPr defTabSz="584200">
              <a:lnSpc>
                <a:spcPct val="105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Kazakhstan, Tajikistan</a:t>
            </a:r>
          </a:p>
        </p:txBody>
      </p:sp>
      <p:sp>
        <p:nvSpPr>
          <p:cNvPr id="18" name="Shape 181">
            <a:extLst>
              <a:ext uri="{FF2B5EF4-FFF2-40B4-BE49-F238E27FC236}">
                <a16:creationId xmlns="" xmlns:a16="http://schemas.microsoft.com/office/drawing/2014/main" id="{83C8F481-745B-2A46-A725-38AAFB477E37}"/>
              </a:ext>
            </a:extLst>
          </p:cNvPr>
          <p:cNvSpPr>
            <a:spLocks noChangeAspect="1"/>
          </p:cNvSpPr>
          <p:nvPr/>
        </p:nvSpPr>
        <p:spPr bwMode="auto">
          <a:xfrm>
            <a:off x="9114320" y="2750982"/>
            <a:ext cx="244475" cy="3603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008000"/>
          </a:solidFill>
          <a:ln w="12700">
            <a:noFill/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19" name="Shape 181">
            <a:extLst>
              <a:ext uri="{FF2B5EF4-FFF2-40B4-BE49-F238E27FC236}">
                <a16:creationId xmlns="" xmlns:a16="http://schemas.microsoft.com/office/drawing/2014/main" id="{EAB44AFF-79EC-DA48-9CCC-3DCBA9708B86}"/>
              </a:ext>
            </a:extLst>
          </p:cNvPr>
          <p:cNvSpPr>
            <a:spLocks noChangeAspect="1"/>
          </p:cNvSpPr>
          <p:nvPr/>
        </p:nvSpPr>
        <p:spPr bwMode="auto">
          <a:xfrm>
            <a:off x="8999164" y="3113501"/>
            <a:ext cx="246062" cy="360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33CC33"/>
          </a:solidFill>
          <a:ln w="12700">
            <a:noFill/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20" name="Shape 179">
            <a:extLst>
              <a:ext uri="{FF2B5EF4-FFF2-40B4-BE49-F238E27FC236}">
                <a16:creationId xmlns="" xmlns:a16="http://schemas.microsoft.com/office/drawing/2014/main" id="{FEA5DFA2-A70F-DC49-977E-AFB068233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081" y="2820777"/>
            <a:ext cx="928693" cy="5572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defTabSz="584200">
              <a:lnSpc>
                <a:spcPct val="105000"/>
              </a:lnSpc>
            </a:pPr>
            <a:r>
              <a:rPr lang="en-US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South Asia</a:t>
            </a:r>
          </a:p>
          <a:p>
            <a:pPr defTabSz="584200">
              <a:lnSpc>
                <a:spcPct val="105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Afghanistan, Bhutan, Sri Lanka`</a:t>
            </a:r>
          </a:p>
        </p:txBody>
      </p:sp>
      <p:sp>
        <p:nvSpPr>
          <p:cNvPr id="22" name="Shape 181">
            <a:extLst>
              <a:ext uri="{FF2B5EF4-FFF2-40B4-BE49-F238E27FC236}">
                <a16:creationId xmlns="" xmlns:a16="http://schemas.microsoft.com/office/drawing/2014/main" id="{A3DC77C1-8A15-1744-B2C8-CCEEDCE9041C}"/>
              </a:ext>
            </a:extLst>
          </p:cNvPr>
          <p:cNvSpPr>
            <a:spLocks noChangeAspect="1"/>
          </p:cNvSpPr>
          <p:nvPr/>
        </p:nvSpPr>
        <p:spPr bwMode="auto">
          <a:xfrm>
            <a:off x="5921191" y="4145581"/>
            <a:ext cx="246063" cy="360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FFD579"/>
            </a:solidFill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979AA7-ECE5-3B44-8E5E-6EF5254A0EB1}"/>
              </a:ext>
            </a:extLst>
          </p:cNvPr>
          <p:cNvSpPr txBox="1"/>
          <p:nvPr/>
        </p:nvSpPr>
        <p:spPr>
          <a:xfrm>
            <a:off x="620016" y="2059813"/>
            <a:ext cx="2662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Dosage Forms: non-oncology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Our products are approved in more than  30 countries and are supplied through a network of alliance partners and distributors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94EB1F9-1006-5443-BF13-80FFC0F17790}"/>
              </a:ext>
            </a:extLst>
          </p:cNvPr>
          <p:cNvSpPr txBox="1"/>
          <p:nvPr/>
        </p:nvSpPr>
        <p:spPr>
          <a:xfrm>
            <a:off x="620016" y="3488584"/>
            <a:ext cx="266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Dosage Forms: oncology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Presently in launch phase in India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Global roll out planned starting 2022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9C3B2D5-C3A6-394B-B0AE-19736A170F0D}"/>
              </a:ext>
            </a:extLst>
          </p:cNvPr>
          <p:cNvSpPr txBox="1"/>
          <p:nvPr/>
        </p:nvSpPr>
        <p:spPr>
          <a:xfrm>
            <a:off x="620016" y="4554017"/>
            <a:ext cx="2662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APIs: oncology &amp; non-oncology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Presently in plant validation &amp; regulatory phases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Will be available for commercial sales in early 2022</a:t>
            </a:r>
          </a:p>
        </p:txBody>
      </p:sp>
      <p:sp>
        <p:nvSpPr>
          <p:cNvPr id="24" name="Shape 179">
            <a:extLst>
              <a:ext uri="{FF2B5EF4-FFF2-40B4-BE49-F238E27FC236}">
                <a16:creationId xmlns="" xmlns:a16="http://schemas.microsoft.com/office/drawing/2014/main" id="{08C67552-9857-544A-A685-82AD16EA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557" y="4849779"/>
            <a:ext cx="1352957" cy="4325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algn="ctr" defTabSz="584200">
              <a:lnSpc>
                <a:spcPct val="105000"/>
              </a:lnSpc>
            </a:pPr>
            <a:r>
              <a:rPr lang="en-US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Australia</a:t>
            </a:r>
          </a:p>
          <a:p>
            <a:pPr algn="ctr" defTabSz="584200">
              <a:lnSpc>
                <a:spcPct val="105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Under Registration</a:t>
            </a:r>
          </a:p>
        </p:txBody>
      </p:sp>
      <p:sp>
        <p:nvSpPr>
          <p:cNvPr id="27" name="Shape 181">
            <a:extLst>
              <a:ext uri="{FF2B5EF4-FFF2-40B4-BE49-F238E27FC236}">
                <a16:creationId xmlns="" xmlns:a16="http://schemas.microsoft.com/office/drawing/2014/main" id="{1D4E8C93-67B2-784A-930C-CF00E2AAE3BF}"/>
              </a:ext>
            </a:extLst>
          </p:cNvPr>
          <p:cNvSpPr>
            <a:spLocks noChangeAspect="1"/>
          </p:cNvSpPr>
          <p:nvPr/>
        </p:nvSpPr>
        <p:spPr bwMode="auto">
          <a:xfrm>
            <a:off x="10599211" y="4454395"/>
            <a:ext cx="246062" cy="360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28" name="Shape 179">
            <a:extLst>
              <a:ext uri="{FF2B5EF4-FFF2-40B4-BE49-F238E27FC236}">
                <a16:creationId xmlns="" xmlns:a16="http://schemas.microsoft.com/office/drawing/2014/main" id="{8CE9861C-84B7-014A-A63F-CC5D4B20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279" y="2467193"/>
            <a:ext cx="1352957" cy="4325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algn="ctr" defTabSz="584200">
              <a:lnSpc>
                <a:spcPct val="105000"/>
              </a:lnSpc>
            </a:pPr>
            <a:r>
              <a:rPr lang="en-US" altLang="zh-CN" sz="1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Europe</a:t>
            </a:r>
          </a:p>
          <a:p>
            <a:pPr algn="ctr" defTabSz="584200">
              <a:lnSpc>
                <a:spcPct val="105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Helvetica Light" charset="0"/>
              </a:rPr>
              <a:t>Under Registration</a:t>
            </a:r>
          </a:p>
        </p:txBody>
      </p:sp>
      <p:sp>
        <p:nvSpPr>
          <p:cNvPr id="29" name="Shape 181">
            <a:extLst>
              <a:ext uri="{FF2B5EF4-FFF2-40B4-BE49-F238E27FC236}">
                <a16:creationId xmlns="" xmlns:a16="http://schemas.microsoft.com/office/drawing/2014/main" id="{C16F7FFD-45BD-4440-90CA-9E2B01CE7619}"/>
              </a:ext>
            </a:extLst>
          </p:cNvPr>
          <p:cNvSpPr>
            <a:spLocks noChangeAspect="1"/>
          </p:cNvSpPr>
          <p:nvPr/>
        </p:nvSpPr>
        <p:spPr bwMode="auto">
          <a:xfrm>
            <a:off x="7515933" y="2071809"/>
            <a:ext cx="246062" cy="360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noFill/>
            <a:miter lim="400000"/>
            <a:headEnd/>
            <a:tailEnd/>
          </a:ln>
        </p:spPr>
        <p:txBody>
          <a:bodyPr lIns="127000" tIns="127000" rIns="127000" bIns="127000" anchor="ctr"/>
          <a:lstStyle/>
          <a:p>
            <a:endParaRPr lang="en-IN"/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D529AE6E-9412-DD40-82C0-80F21BD8BB3D}"/>
              </a:ext>
            </a:extLst>
          </p:cNvPr>
          <p:cNvSpPr/>
          <p:nvPr/>
        </p:nvSpPr>
        <p:spPr>
          <a:xfrm>
            <a:off x="4243392" y="2071809"/>
            <a:ext cx="285750" cy="39146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CC935B3A-413B-334F-8868-35E2E4C02BF8}"/>
              </a:ext>
            </a:extLst>
          </p:cNvPr>
          <p:cNvCxnSpPr>
            <a:cxnSpLocks/>
          </p:cNvCxnSpPr>
          <p:nvPr/>
        </p:nvCxnSpPr>
        <p:spPr>
          <a:xfrm>
            <a:off x="3312056" y="2314575"/>
            <a:ext cx="837863" cy="165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01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C95AB-2644-424E-B757-297A65BD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Oncology Roll Out Plan</a:t>
            </a:r>
          </a:p>
        </p:txBody>
      </p:sp>
      <p:pic>
        <p:nvPicPr>
          <p:cNvPr id="17" name="Picture 16" descr="A person holding a globe">
            <a:extLst>
              <a:ext uri="{FF2B5EF4-FFF2-40B4-BE49-F238E27FC236}">
                <a16:creationId xmlns="" xmlns:a16="http://schemas.microsoft.com/office/drawing/2014/main" id="{F6ABB74C-9FA7-F74E-982A-0DBDB08ED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55CEADF-09EA-423C-8C45-F94AF44D5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D9DE4C-F126-2246-B449-6B08EAA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876798" cy="3454524"/>
          </a:xfrm>
        </p:spPr>
        <p:txBody>
          <a:bodyPr>
            <a:normAutofit/>
          </a:bodyPr>
          <a:lstStyle/>
          <a:p>
            <a:pPr marL="182563" indent="-182563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9300"/>
                </a:solidFill>
              </a:rPr>
              <a:t>Portfolio Strategy: </a:t>
            </a:r>
            <a:r>
              <a:rPr lang="en-US" sz="1300" dirty="0">
                <a:solidFill>
                  <a:srgbClr val="FFFFFF"/>
                </a:solidFill>
              </a:rPr>
              <a:t>focused on </a:t>
            </a:r>
            <a:r>
              <a:rPr lang="en-US" sz="1300" dirty="0">
                <a:solidFill>
                  <a:schemeClr val="accent1"/>
                </a:solidFill>
              </a:rPr>
              <a:t>(1)</a:t>
            </a:r>
            <a:r>
              <a:rPr lang="en-US" sz="1300" dirty="0">
                <a:solidFill>
                  <a:srgbClr val="FFFFFF"/>
                </a:solidFill>
              </a:rPr>
              <a:t> patent expiry launches, </a:t>
            </a:r>
            <a:r>
              <a:rPr lang="en-US" sz="1300" dirty="0">
                <a:solidFill>
                  <a:schemeClr val="accent1"/>
                </a:solidFill>
              </a:rPr>
              <a:t>(2)</a:t>
            </a:r>
            <a:r>
              <a:rPr lang="en-US" sz="1300" dirty="0">
                <a:solidFill>
                  <a:srgbClr val="FFFFFF"/>
                </a:solidFill>
              </a:rPr>
              <a:t> difficult to produce products with low competition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9300"/>
                </a:solidFill>
              </a:rPr>
              <a:t>Development Plan: </a:t>
            </a:r>
            <a:r>
              <a:rPr lang="en-US" sz="1300" dirty="0">
                <a:solidFill>
                  <a:srgbClr val="FFFFFF"/>
                </a:solidFill>
              </a:rPr>
              <a:t>pegged on patent expiry launches wherever applicable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9300"/>
                </a:solidFill>
              </a:rPr>
              <a:t>API Strategy:</a:t>
            </a:r>
            <a:r>
              <a:rPr lang="en-US" sz="1300" dirty="0">
                <a:solidFill>
                  <a:srgbClr val="FF9300"/>
                </a:solidFill>
              </a:rPr>
              <a:t> </a:t>
            </a:r>
            <a:r>
              <a:rPr lang="en-US" sz="1300" dirty="0">
                <a:solidFill>
                  <a:schemeClr val="accent1"/>
                </a:solidFill>
              </a:rPr>
              <a:t>(1)</a:t>
            </a:r>
            <a:r>
              <a:rPr lang="en-US" sz="1300" dirty="0">
                <a:solidFill>
                  <a:srgbClr val="FFFFFF"/>
                </a:solidFill>
              </a:rPr>
              <a:t> backward integration of APIs for dosage forms, </a:t>
            </a:r>
            <a:r>
              <a:rPr lang="en-US" sz="1300" dirty="0">
                <a:solidFill>
                  <a:schemeClr val="accent1"/>
                </a:solidFill>
              </a:rPr>
              <a:t>(2)</a:t>
            </a:r>
            <a:r>
              <a:rPr lang="en-US" sz="1300" dirty="0">
                <a:solidFill>
                  <a:srgbClr val="FFFFFF"/>
                </a:solidFill>
              </a:rPr>
              <a:t> APIs also offered in mature markets (US, Europe, Japan) for third party sales</a:t>
            </a:r>
            <a:endParaRPr lang="en-US" sz="1300" b="1" dirty="0">
              <a:solidFill>
                <a:srgbClr val="FFFFFF"/>
              </a:solidFill>
            </a:endParaRP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9300"/>
                </a:solidFill>
              </a:rPr>
              <a:t>Manufacturing Strategy:</a:t>
            </a:r>
            <a:r>
              <a:rPr lang="en-US" sz="1300" dirty="0">
                <a:solidFill>
                  <a:srgbClr val="FF9300"/>
                </a:solidFill>
              </a:rPr>
              <a:t> </a:t>
            </a:r>
            <a:r>
              <a:rPr lang="en-US" sz="1300" dirty="0">
                <a:solidFill>
                  <a:srgbClr val="FFFFFF"/>
                </a:solidFill>
              </a:rPr>
              <a:t>manufacturing capacity for APIs &amp; dosage forms available for both captive consumption as well as CMO services</a:t>
            </a:r>
            <a:endParaRPr lang="en-US" sz="1300" b="1" dirty="0">
              <a:solidFill>
                <a:srgbClr val="FFFFFF"/>
              </a:solidFill>
            </a:endParaRP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9300"/>
                </a:solidFill>
              </a:rPr>
              <a:t>Geographical Roll Out: </a:t>
            </a:r>
            <a:r>
              <a:rPr lang="en-US" sz="1300" dirty="0">
                <a:solidFill>
                  <a:srgbClr val="FFFFFF"/>
                </a:solidFill>
              </a:rPr>
              <a:t>focused on US, Europe, Australia and all major markets in Asia, Africa, LAM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9300"/>
                </a:solidFill>
              </a:rPr>
              <a:t>Commercialization Plan: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>
                <a:solidFill>
                  <a:schemeClr val="accent1"/>
                </a:solidFill>
              </a:rPr>
              <a:t>(1)</a:t>
            </a:r>
            <a:r>
              <a:rPr lang="en-US" sz="1300" dirty="0">
                <a:solidFill>
                  <a:srgbClr val="FFFFFF"/>
                </a:solidFill>
              </a:rPr>
              <a:t> own team and setup in India and few select countries, </a:t>
            </a:r>
            <a:r>
              <a:rPr lang="en-US" sz="1300" dirty="0">
                <a:solidFill>
                  <a:schemeClr val="accent1"/>
                </a:solidFill>
              </a:rPr>
              <a:t>(2)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>
                <a:solidFill>
                  <a:srgbClr val="FFFFFF"/>
                </a:solidFill>
              </a:rPr>
              <a:t>product launches through leading alliance partners in most countries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9300"/>
                </a:solidFill>
              </a:rPr>
              <a:t>Our Alliance Philosophy: </a:t>
            </a:r>
            <a:r>
              <a:rPr lang="en-US" sz="1300" b="1" i="1" dirty="0">
                <a:solidFill>
                  <a:srgbClr val="FFFFFF"/>
                </a:solidFill>
              </a:rPr>
              <a:t>to be a business partner and not merely a supplier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B0C38E-9613-7D4D-B0D8-06137C1B9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33885AB-5793-AB47-A0D4-100FD922B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" y="116771"/>
            <a:ext cx="1664970" cy="274651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439877A5-753A-B74C-90E9-EC13DEB3EC76}"/>
              </a:ext>
            </a:extLst>
          </p:cNvPr>
          <p:cNvSpPr txBox="1">
            <a:spLocks/>
          </p:cNvSpPr>
          <p:nvPr/>
        </p:nvSpPr>
        <p:spPr>
          <a:xfrm>
            <a:off x="7802880" y="64210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aa-ET"/>
            </a:defPPr>
            <a:lvl1pPr marL="0" algn="ctr" defTabSz="914400" rtl="0" eaLnBrk="1" latinLnBrk="0" hangingPunct="1">
              <a:defRPr kumimoji="0" sz="1200" i="1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4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ECD9A-DD93-7D47-9574-C9B065BB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Details</a:t>
            </a:r>
          </a:p>
        </p:txBody>
      </p:sp>
      <p:pic>
        <p:nvPicPr>
          <p:cNvPr id="7" name="Content Placeholder 6" descr="Close-up of a doctor using a tablet&#10;&#10;Description automatically generated with medium confidence">
            <a:extLst>
              <a:ext uri="{FF2B5EF4-FFF2-40B4-BE49-F238E27FC236}">
                <a16:creationId xmlns="" xmlns:a16="http://schemas.microsoft.com/office/drawing/2014/main" id="{01FCF99F-D2D3-6041-821E-EA4870089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20" y="1687512"/>
            <a:ext cx="11111810" cy="4410000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BF6676-C523-0C45-9519-D1040E81F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04272E-7423-1447-BE55-F4D6AC008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3C923B-9B7C-7547-BC08-6EDD822DF49A}"/>
              </a:ext>
            </a:extLst>
          </p:cNvPr>
          <p:cNvSpPr txBox="1"/>
          <p:nvPr/>
        </p:nvSpPr>
        <p:spPr>
          <a:xfrm>
            <a:off x="727455" y="1918731"/>
            <a:ext cx="352692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j-lt"/>
              </a:rPr>
              <a:t>Global Head Quarters:</a:t>
            </a:r>
          </a:p>
          <a:p>
            <a:r>
              <a:rPr lang="en-US" sz="1000" dirty="0">
                <a:latin typeface="+mj-lt"/>
              </a:rPr>
              <a:t>1506 Chiranjiv Tower, 43 Nehru Place, New Delhi – 110019, India</a:t>
            </a:r>
          </a:p>
          <a:p>
            <a:r>
              <a:rPr lang="en-US" sz="1000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globaloncology@medicamen.com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000" dirty="0">
                <a:latin typeface="+mj-lt"/>
              </a:rPr>
              <a:t>+91 11 47589500</a:t>
            </a:r>
          </a:p>
          <a:p>
            <a:endParaRPr lang="en-US" sz="1000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European &amp; International Business Office: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Kurmarkstrasse 19, 60437 Frankfurt am Main, Germany</a:t>
            </a:r>
          </a:p>
          <a:p>
            <a:r>
              <a:rPr lang="en-US" sz="1000" dirty="0">
                <a:latin typeface="+mj-lt"/>
              </a:rPr>
              <a:t>+49 6101 9953825</a:t>
            </a:r>
          </a:p>
          <a:p>
            <a:endParaRPr lang="en-US" sz="1000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Websites: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www.shivalikrasayan.com</a:t>
            </a:r>
            <a:endParaRPr lang="en-US" sz="1000" dirty="0">
              <a:solidFill>
                <a:srgbClr val="0070C0"/>
              </a:solidFill>
              <a:latin typeface="+mj-lt"/>
            </a:endParaRPr>
          </a:p>
          <a:p>
            <a:r>
              <a:rPr lang="en-US" sz="10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www.medicamen.com</a:t>
            </a:r>
            <a:endParaRPr lang="en-US" sz="1000" dirty="0">
              <a:solidFill>
                <a:srgbClr val="0070C0"/>
              </a:solidFill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FDF &amp; APIs: Business Development, API Sales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Anand Kumar, </a:t>
            </a:r>
            <a:r>
              <a:rPr lang="en-US" sz="1000" dirty="0">
                <a:solidFill>
                  <a:srgbClr val="0070C0"/>
                </a:solidFill>
                <a:latin typeface="+mj-lt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anand.kumar@medicamen.com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000" dirty="0">
                <a:latin typeface="+mj-lt"/>
              </a:rPr>
              <a:t>+91 98110 43611</a:t>
            </a:r>
          </a:p>
          <a:p>
            <a:endParaRPr lang="en-US" sz="1000" dirty="0">
              <a:solidFill>
                <a:srgbClr val="0070C0"/>
              </a:solidFill>
              <a:latin typeface="+mj-lt"/>
            </a:endParaRPr>
          </a:p>
          <a:p>
            <a:r>
              <a:rPr lang="en-US" sz="1000" b="1" dirty="0">
                <a:latin typeface="+mj-lt"/>
              </a:rPr>
              <a:t>FDF: India &amp; South Asia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Subir Chopra, </a:t>
            </a:r>
            <a:r>
              <a:rPr lang="en-US" sz="1000" dirty="0">
                <a:solidFill>
                  <a:srgbClr val="0070C0"/>
                </a:solidFill>
                <a:latin typeface="+mj-lt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subir.chopra@medicamen.com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000" dirty="0">
                <a:latin typeface="+mj-lt"/>
              </a:rPr>
              <a:t>+91 88797 74529</a:t>
            </a:r>
          </a:p>
          <a:p>
            <a:endParaRPr lang="en-US" sz="1000" dirty="0">
              <a:latin typeface="+mj-lt"/>
            </a:endParaRPr>
          </a:p>
          <a:p>
            <a:r>
              <a:rPr lang="en-US" sz="1000" b="1" dirty="0">
                <a:latin typeface="+mj-lt"/>
              </a:rPr>
              <a:t>FDF: International Markets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Sameer Agarwal, </a:t>
            </a:r>
            <a:r>
              <a:rPr lang="en-US" sz="1000" dirty="0">
                <a:solidFill>
                  <a:srgbClr val="0070C0"/>
                </a:solidFill>
                <a:latin typeface="+mj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sameer@csa-healthcare.com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000" dirty="0">
                <a:latin typeface="+mj-lt"/>
              </a:rPr>
              <a:t>+49 177 4983231</a:t>
            </a:r>
          </a:p>
          <a:p>
            <a:endParaRPr lang="en-US" sz="1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528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B6E87F9-D5C1-E948-9B17-5B58085EB736}"/>
              </a:ext>
            </a:extLst>
          </p:cNvPr>
          <p:cNvSpPr/>
          <p:nvPr/>
        </p:nvSpPr>
        <p:spPr>
          <a:xfrm>
            <a:off x="932688" y="2578608"/>
            <a:ext cx="2103120" cy="25968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961B9-0C58-8742-BC3B-4754D028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CF3B7D8E-4D3F-481B-B25A-9718789D1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600818"/>
              </p:ext>
            </p:extLst>
          </p:nvPr>
        </p:nvGraphicFramePr>
        <p:xfrm>
          <a:off x="438912" y="1687580"/>
          <a:ext cx="11411712" cy="440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75BC37-0234-874F-B18E-A8F099796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5F814F-367E-4B4E-9B9E-DA336EBD7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0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D7224F-732C-B344-A2A4-D6FC1290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="" xmlns:a16="http://schemas.microsoft.com/office/drawing/2014/main" id="{0D05CDBC-3AA9-44CD-8DD0-6EBDBC4DC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018233"/>
              </p:ext>
            </p:extLst>
          </p:nvPr>
        </p:nvGraphicFramePr>
        <p:xfrm>
          <a:off x="5193792" y="1687580"/>
          <a:ext cx="6382512" cy="473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7836BC-C58F-4D4D-89C8-57C46306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DEE8F0-520C-324D-8064-1B983042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 descr="Close-up of a hand holding a light bulb&#10;&#10;Description automatically generated with medium confidence">
            <a:extLst>
              <a:ext uri="{FF2B5EF4-FFF2-40B4-BE49-F238E27FC236}">
                <a16:creationId xmlns="" xmlns:a16="http://schemas.microsoft.com/office/drawing/2014/main" id="{8E295728-B0BE-7641-8FA8-F9AC94F463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96" y="1687580"/>
            <a:ext cx="3596023" cy="46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5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368F7-9712-214B-A0FE-6274222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Overview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="" xmlns:a16="http://schemas.microsoft.com/office/drawing/2014/main" id="{BE52E118-BCA1-3246-A39E-4F2C30A09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="" xmlns:a16="http://schemas.microsoft.com/office/drawing/2014/main" id="{E78A2BEF-E268-B44B-8028-036462668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81985"/>
              </p:ext>
            </p:extLst>
          </p:nvPr>
        </p:nvGraphicFramePr>
        <p:xfrm>
          <a:off x="438912" y="1687580"/>
          <a:ext cx="5064741" cy="440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DFEB86B-2831-C74D-BB90-388C61C564EB}"/>
              </a:ext>
            </a:extLst>
          </p:cNvPr>
          <p:cNvSpPr txBox="1"/>
          <p:nvPr/>
        </p:nvSpPr>
        <p:spPr>
          <a:xfrm>
            <a:off x="638556" y="6095056"/>
            <a:ext cx="10914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API = Active Pharmaceutical Ingredient, FDF = Finished Dosage Form, CDO = Contract Development Organization, CMO = Contract Manufacturing Organization, CRAMS = Contract Research And Manufacturing Services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957B4DD-0089-4043-9D87-D2FF779928CC}"/>
              </a:ext>
            </a:extLst>
          </p:cNvPr>
          <p:cNvGrpSpPr/>
          <p:nvPr/>
        </p:nvGrpSpPr>
        <p:grpSpPr>
          <a:xfrm>
            <a:off x="6419645" y="1658193"/>
            <a:ext cx="5006114" cy="4223923"/>
            <a:chOff x="6105309" y="1543889"/>
            <a:chExt cx="5006114" cy="422392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F8AF64FE-546A-9B46-8344-5E7DB6C8E8F7}"/>
                </a:ext>
              </a:extLst>
            </p:cNvPr>
            <p:cNvCxnSpPr>
              <a:stCxn id="59" idx="3"/>
            </p:cNvCxnSpPr>
            <p:nvPr/>
          </p:nvCxnSpPr>
          <p:spPr>
            <a:xfrm>
              <a:off x="7656045" y="1846880"/>
              <a:ext cx="1990070" cy="798356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C8F5892-32ED-904C-A03A-80C3C8E0FDFC}"/>
                </a:ext>
              </a:extLst>
            </p:cNvPr>
            <p:cNvCxnSpPr/>
            <p:nvPr/>
          </p:nvCxnSpPr>
          <p:spPr>
            <a:xfrm flipH="1" flipV="1">
              <a:off x="9646116" y="2645236"/>
              <a:ext cx="311487" cy="116708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ooter Placeholder 3">
              <a:extLst>
                <a:ext uri="{FF2B5EF4-FFF2-40B4-BE49-F238E27FC236}">
                  <a16:creationId xmlns="" xmlns:a16="http://schemas.microsoft.com/office/drawing/2014/main" id="{5FD17C1C-9B9B-3C41-AF0C-BDAA94661F39}"/>
                </a:ext>
              </a:extLst>
            </p:cNvPr>
            <p:cNvSpPr txBox="1">
              <a:spLocks/>
            </p:cNvSpPr>
            <p:nvPr/>
          </p:nvSpPr>
          <p:spPr>
            <a:xfrm>
              <a:off x="7136260" y="3509332"/>
              <a:ext cx="1612633" cy="438741"/>
            </a:xfrm>
            <a:prstGeom prst="rect">
              <a:avLst/>
            </a:prstGeom>
            <a:noFill/>
          </p:spPr>
          <p:txBody>
            <a:bodyPr vert="horz" lIns="0" tIns="0" rIns="0" bIns="0" anchor="b"/>
            <a:lstStyle>
              <a:defPPr>
                <a:defRPr lang="x-none"/>
              </a:defPPr>
              <a:lvl1pPr marL="0" algn="ctr" defTabSz="914400" rtl="0" eaLnBrk="1" latinLnBrk="0" hangingPunct="1">
                <a:defRPr kumimoji="0" sz="1200" i="1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i="0" dirty="0">
                  <a:latin typeface="Arial" pitchFamily="34" charset="0"/>
                  <a:cs typeface="Arial" pitchFamily="34" charset="0"/>
                </a:rPr>
                <a:t>Agrochemicals Plant</a:t>
              </a:r>
            </a:p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Dehradun</a:t>
              </a:r>
            </a:p>
          </p:txBody>
        </p:sp>
        <p:sp>
          <p:nvSpPr>
            <p:cNvPr id="39" name="Footer Placeholder 3">
              <a:extLst>
                <a:ext uri="{FF2B5EF4-FFF2-40B4-BE49-F238E27FC236}">
                  <a16:creationId xmlns="" xmlns:a16="http://schemas.microsoft.com/office/drawing/2014/main" id="{0ECC13A4-D2AF-F545-94D4-1807B2F5479E}"/>
                </a:ext>
              </a:extLst>
            </p:cNvPr>
            <p:cNvSpPr txBox="1">
              <a:spLocks/>
            </p:cNvSpPr>
            <p:nvPr/>
          </p:nvSpPr>
          <p:spPr>
            <a:xfrm>
              <a:off x="6214977" y="2933268"/>
              <a:ext cx="1899480" cy="438741"/>
            </a:xfrm>
            <a:prstGeom prst="rect">
              <a:avLst/>
            </a:prstGeom>
            <a:noFill/>
          </p:spPr>
          <p:txBody>
            <a:bodyPr vert="horz" lIns="0" tIns="0" rIns="0" bIns="0" anchor="b"/>
            <a:lstStyle>
              <a:defPPr>
                <a:defRPr lang="x-none"/>
              </a:defPPr>
              <a:lvl1pPr marL="0" algn="ctr" defTabSz="914400" rtl="0" eaLnBrk="1" latinLnBrk="0" hangingPunct="1">
                <a:defRPr kumimoji="0" sz="1200" i="1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i="0" dirty="0">
                  <a:latin typeface="Arial" pitchFamily="34" charset="0"/>
                  <a:cs typeface="Arial" pitchFamily="34" charset="0"/>
                </a:rPr>
                <a:t>Specialty Chemicals Plant</a:t>
              </a:r>
            </a:p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Dahej</a:t>
              </a:r>
            </a:p>
          </p:txBody>
        </p:sp>
        <p:sp>
          <p:nvSpPr>
            <p:cNvPr id="41" name="Footer Placeholder 3">
              <a:extLst>
                <a:ext uri="{FF2B5EF4-FFF2-40B4-BE49-F238E27FC236}">
                  <a16:creationId xmlns="" xmlns:a16="http://schemas.microsoft.com/office/drawing/2014/main" id="{408FABF1-FDAF-E043-8C57-9AD3D594FFB0}"/>
                </a:ext>
              </a:extLst>
            </p:cNvPr>
            <p:cNvSpPr txBox="1">
              <a:spLocks/>
            </p:cNvSpPr>
            <p:nvPr/>
          </p:nvSpPr>
          <p:spPr>
            <a:xfrm>
              <a:off x="6340506" y="2264832"/>
              <a:ext cx="824211" cy="438741"/>
            </a:xfrm>
            <a:prstGeom prst="rect">
              <a:avLst/>
            </a:prstGeom>
            <a:noFill/>
          </p:spPr>
          <p:txBody>
            <a:bodyPr vert="horz" lIns="0" tIns="0" rIns="0" bIns="0" anchor="b"/>
            <a:lstStyle>
              <a:defPPr>
                <a:defRPr lang="x-none"/>
              </a:defPPr>
              <a:lvl1pPr marL="0" algn="ctr" defTabSz="914400" rtl="0" eaLnBrk="1" latinLnBrk="0" hangingPunct="1">
                <a:defRPr kumimoji="0" sz="1200" i="1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i="0" dirty="0">
                  <a:latin typeface="Arial" pitchFamily="34" charset="0"/>
                  <a:cs typeface="Arial" pitchFamily="34" charset="0"/>
                </a:rPr>
                <a:t>API Plant</a:t>
              </a:r>
            </a:p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Dahej</a:t>
              </a:r>
            </a:p>
          </p:txBody>
        </p:sp>
        <p:sp>
          <p:nvSpPr>
            <p:cNvPr id="42" name="Footer Placeholder 3">
              <a:extLst>
                <a:ext uri="{FF2B5EF4-FFF2-40B4-BE49-F238E27FC236}">
                  <a16:creationId xmlns="" xmlns:a16="http://schemas.microsoft.com/office/drawing/2014/main" id="{8D6E30D7-2495-174D-BCF0-6A62E426F2B6}"/>
                </a:ext>
              </a:extLst>
            </p:cNvPr>
            <p:cNvSpPr txBox="1">
              <a:spLocks/>
            </p:cNvSpPr>
            <p:nvPr/>
          </p:nvSpPr>
          <p:spPr>
            <a:xfrm>
              <a:off x="6215659" y="1598591"/>
              <a:ext cx="988639" cy="383401"/>
            </a:xfrm>
            <a:prstGeom prst="rect">
              <a:avLst/>
            </a:prstGeom>
            <a:noFill/>
          </p:spPr>
          <p:txBody>
            <a:bodyPr vert="horz" lIns="0" tIns="0" rIns="0" bIns="0" anchor="b"/>
            <a:lstStyle>
              <a:defPPr>
                <a:defRPr lang="x-none"/>
              </a:defPPr>
              <a:lvl1pPr marL="0" algn="ctr" defTabSz="914400" rtl="0" eaLnBrk="1" latinLnBrk="0" hangingPunct="1">
                <a:defRPr kumimoji="0" sz="1200" i="1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i="0" dirty="0">
                  <a:latin typeface="Arial" pitchFamily="34" charset="0"/>
                  <a:cs typeface="Arial" pitchFamily="34" charset="0"/>
                </a:rPr>
                <a:t>R&amp;D Center</a:t>
              </a:r>
            </a:p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Bhiwadi</a:t>
              </a:r>
            </a:p>
          </p:txBody>
        </p:sp>
        <p:sp>
          <p:nvSpPr>
            <p:cNvPr id="44" name="Footer Placeholder 3">
              <a:extLst>
                <a:ext uri="{FF2B5EF4-FFF2-40B4-BE49-F238E27FC236}">
                  <a16:creationId xmlns="" xmlns:a16="http://schemas.microsoft.com/office/drawing/2014/main" id="{977013BB-2F69-0443-91B1-3252033BDECD}"/>
                </a:ext>
              </a:extLst>
            </p:cNvPr>
            <p:cNvSpPr txBox="1">
              <a:spLocks/>
            </p:cNvSpPr>
            <p:nvPr/>
          </p:nvSpPr>
          <p:spPr>
            <a:xfrm>
              <a:off x="6105309" y="4250544"/>
              <a:ext cx="1707480" cy="410916"/>
            </a:xfrm>
            <a:prstGeom prst="rect">
              <a:avLst/>
            </a:prstGeom>
            <a:noFill/>
          </p:spPr>
          <p:txBody>
            <a:bodyPr vert="horz" lIns="0" tIns="0" rIns="0" bIns="0" anchor="b"/>
            <a:lstStyle>
              <a:defPPr>
                <a:defRPr lang="x-none"/>
              </a:defPPr>
              <a:lvl1pPr marL="0" algn="ctr" defTabSz="914400" rtl="0" eaLnBrk="1" latinLnBrk="0" hangingPunct="1">
                <a:defRPr kumimoji="0" sz="1200" i="1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i="0" dirty="0">
                  <a:latin typeface="Arial" pitchFamily="34" charset="0"/>
                  <a:cs typeface="Arial" pitchFamily="34" charset="0"/>
                </a:rPr>
                <a:t>Non-Oncology FDF</a:t>
              </a:r>
            </a:p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Bhiwadi</a:t>
              </a:r>
            </a:p>
          </p:txBody>
        </p:sp>
        <p:sp>
          <p:nvSpPr>
            <p:cNvPr id="45" name="Footer Placeholder 3">
              <a:extLst>
                <a:ext uri="{FF2B5EF4-FFF2-40B4-BE49-F238E27FC236}">
                  <a16:creationId xmlns="" xmlns:a16="http://schemas.microsoft.com/office/drawing/2014/main" id="{D9F2239C-BB16-8A48-A732-0FA9B1338292}"/>
                </a:ext>
              </a:extLst>
            </p:cNvPr>
            <p:cNvSpPr txBox="1">
              <a:spLocks/>
            </p:cNvSpPr>
            <p:nvPr/>
          </p:nvSpPr>
          <p:spPr>
            <a:xfrm>
              <a:off x="6346145" y="4948175"/>
              <a:ext cx="1963808" cy="410916"/>
            </a:xfrm>
            <a:prstGeom prst="rect">
              <a:avLst/>
            </a:prstGeom>
            <a:noFill/>
          </p:spPr>
          <p:txBody>
            <a:bodyPr vert="horz" lIns="0" tIns="0" rIns="0" bIns="0" anchor="b"/>
            <a:lstStyle>
              <a:defPPr>
                <a:defRPr lang="x-none"/>
              </a:defPPr>
              <a:lvl1pPr marL="0" algn="ctr" defTabSz="914400" rtl="0" eaLnBrk="1" latinLnBrk="0" hangingPunct="1">
                <a:defRPr kumimoji="0" sz="1200" i="1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i="0" dirty="0">
                  <a:latin typeface="Arial" pitchFamily="34" charset="0"/>
                  <a:cs typeface="Arial" pitchFamily="34" charset="0"/>
                </a:rPr>
                <a:t>Non-Oncology FDF, Unit-1</a:t>
              </a:r>
            </a:p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Haridwar</a:t>
              </a:r>
            </a:p>
          </p:txBody>
        </p:sp>
        <p:sp>
          <p:nvSpPr>
            <p:cNvPr id="46" name="Footer Placeholder 3">
              <a:extLst>
                <a:ext uri="{FF2B5EF4-FFF2-40B4-BE49-F238E27FC236}">
                  <a16:creationId xmlns="" xmlns:a16="http://schemas.microsoft.com/office/drawing/2014/main" id="{EBAC3F7B-48F8-A748-ACD2-D5EB454C35E7}"/>
                </a:ext>
              </a:extLst>
            </p:cNvPr>
            <p:cNvSpPr txBox="1">
              <a:spLocks/>
            </p:cNvSpPr>
            <p:nvPr/>
          </p:nvSpPr>
          <p:spPr>
            <a:xfrm>
              <a:off x="7359016" y="5356896"/>
              <a:ext cx="1639141" cy="410916"/>
            </a:xfrm>
            <a:prstGeom prst="rect">
              <a:avLst/>
            </a:prstGeom>
            <a:noFill/>
          </p:spPr>
          <p:txBody>
            <a:bodyPr vert="horz" lIns="0" tIns="0" rIns="0" bIns="0" anchor="b"/>
            <a:lstStyle>
              <a:defPPr>
                <a:defRPr lang="x-none"/>
              </a:defPPr>
              <a:lvl1pPr marL="0" algn="ctr" defTabSz="914400" rtl="0" eaLnBrk="1" latinLnBrk="0" hangingPunct="1">
                <a:defRPr kumimoji="0" sz="1200" i="1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i="0" dirty="0">
                  <a:latin typeface="Arial" pitchFamily="34" charset="0"/>
                  <a:cs typeface="Arial" pitchFamily="34" charset="0"/>
                </a:rPr>
                <a:t>Oncology FDF, Unit-2</a:t>
              </a:r>
            </a:p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Haridwar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E185CF7C-B96F-C84D-A0B4-8E669C7399EB}"/>
                </a:ext>
              </a:extLst>
            </p:cNvPr>
            <p:cNvCxnSpPr>
              <a:stCxn id="60" idx="3"/>
            </p:cNvCxnSpPr>
            <p:nvPr/>
          </p:nvCxnSpPr>
          <p:spPr>
            <a:xfrm>
              <a:off x="7612014" y="2429212"/>
              <a:ext cx="2034101" cy="21602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768A2AF4-CF65-0949-B449-15582F747504}"/>
                </a:ext>
              </a:extLst>
            </p:cNvPr>
            <p:cNvCxnSpPr>
              <a:stCxn id="61" idx="3"/>
            </p:cNvCxnSpPr>
            <p:nvPr/>
          </p:nvCxnSpPr>
          <p:spPr>
            <a:xfrm flipV="1">
              <a:off x="8604877" y="2645236"/>
              <a:ext cx="1041238" cy="158975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A5CBD2CF-7BC6-B640-A63C-38BAC68709E9}"/>
                </a:ext>
              </a:extLst>
            </p:cNvPr>
            <p:cNvCxnSpPr>
              <a:stCxn id="62" idx="3"/>
            </p:cNvCxnSpPr>
            <p:nvPr/>
          </p:nvCxnSpPr>
          <p:spPr>
            <a:xfrm flipV="1">
              <a:off x="9245063" y="2645236"/>
              <a:ext cx="401052" cy="780475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5FA610C8-A545-2044-909C-66006979EDA1}"/>
                </a:ext>
              </a:extLst>
            </p:cNvPr>
            <p:cNvCxnSpPr>
              <a:stCxn id="56" idx="3"/>
            </p:cNvCxnSpPr>
            <p:nvPr/>
          </p:nvCxnSpPr>
          <p:spPr>
            <a:xfrm flipV="1">
              <a:off x="8082382" y="4185544"/>
              <a:ext cx="1875221" cy="15787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D7782035-27D6-DD4B-9295-E42FFE94DFC1}"/>
                </a:ext>
              </a:extLst>
            </p:cNvPr>
            <p:cNvCxnSpPr>
              <a:stCxn id="57" idx="3"/>
            </p:cNvCxnSpPr>
            <p:nvPr/>
          </p:nvCxnSpPr>
          <p:spPr>
            <a:xfrm flipV="1">
              <a:off x="8687584" y="4185544"/>
              <a:ext cx="1270019" cy="59661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6082E4D8-39C0-A84F-B76F-09CDD248D9CF}"/>
                </a:ext>
              </a:extLst>
            </p:cNvPr>
            <p:cNvCxnSpPr>
              <a:stCxn id="58" idx="3"/>
            </p:cNvCxnSpPr>
            <p:nvPr/>
          </p:nvCxnSpPr>
          <p:spPr>
            <a:xfrm flipV="1">
              <a:off x="9396342" y="4185544"/>
              <a:ext cx="561261" cy="105927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2" descr="C:\Users\Lalit.k\Desktop\sdfs.png">
              <a:extLst>
                <a:ext uri="{FF2B5EF4-FFF2-40B4-BE49-F238E27FC236}">
                  <a16:creationId xmlns="" xmlns:a16="http://schemas.microsoft.com/office/drawing/2014/main" id="{254B1401-00B5-854B-BC87-32101B90E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690" y="4040429"/>
              <a:ext cx="541692" cy="60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Lalit.k\Desktop\sdfs.png">
              <a:extLst>
                <a:ext uri="{FF2B5EF4-FFF2-40B4-BE49-F238E27FC236}">
                  <a16:creationId xmlns="" xmlns:a16="http://schemas.microsoft.com/office/drawing/2014/main" id="{BA4FB24C-7FCD-E847-8A42-DB7EEBE18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892" y="4479170"/>
              <a:ext cx="541692" cy="60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Lalit.k\Desktop\sdfs.png">
              <a:extLst>
                <a:ext uri="{FF2B5EF4-FFF2-40B4-BE49-F238E27FC236}">
                  <a16:creationId xmlns="" xmlns:a16="http://schemas.microsoft.com/office/drawing/2014/main" id="{93B96577-9337-4843-B11C-1B8B977A5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650" y="4941827"/>
              <a:ext cx="541692" cy="60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Lalit.k\Desktop\sdfs.png">
              <a:extLst>
                <a:ext uri="{FF2B5EF4-FFF2-40B4-BE49-F238E27FC236}">
                  <a16:creationId xmlns="" xmlns:a16="http://schemas.microsoft.com/office/drawing/2014/main" id="{5886D569-FD77-5845-95BB-66DB9D92B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353" y="1543889"/>
              <a:ext cx="541692" cy="60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Lalit.k\Desktop\sdfs.png">
              <a:extLst>
                <a:ext uri="{FF2B5EF4-FFF2-40B4-BE49-F238E27FC236}">
                  <a16:creationId xmlns="" xmlns:a16="http://schemas.microsoft.com/office/drawing/2014/main" id="{4A4F224B-D96D-DA4E-A166-7AF644B05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322" y="2126221"/>
              <a:ext cx="541692" cy="60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Lalit.k\Desktop\sdfs.png">
              <a:extLst>
                <a:ext uri="{FF2B5EF4-FFF2-40B4-BE49-F238E27FC236}">
                  <a16:creationId xmlns="" xmlns:a16="http://schemas.microsoft.com/office/drawing/2014/main" id="{7370DAFD-1B0E-8844-9C85-758679B16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185" y="2501220"/>
              <a:ext cx="541692" cy="60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Lalit.k\Desktop\sdfs.png">
              <a:extLst>
                <a:ext uri="{FF2B5EF4-FFF2-40B4-BE49-F238E27FC236}">
                  <a16:creationId xmlns="" xmlns:a16="http://schemas.microsoft.com/office/drawing/2014/main" id="{F63C9922-D4EC-4F4D-87F9-611CF3F33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371" y="3122720"/>
              <a:ext cx="541692" cy="60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3D65BCE0-9225-7342-BB5E-FF5CC53EB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1859" y="3883666"/>
              <a:ext cx="1309564" cy="216024"/>
            </a:xfrm>
            <a:prstGeom prst="rect">
              <a:avLst/>
            </a:prstGeom>
          </p:spPr>
        </p:pic>
        <p:pic>
          <p:nvPicPr>
            <p:cNvPr id="68" name="Picture 67" descr="A green and white logo&#10;&#10;Description automatically generated with low confidence">
              <a:extLst>
                <a:ext uri="{FF2B5EF4-FFF2-40B4-BE49-F238E27FC236}">
                  <a16:creationId xmlns="" xmlns:a16="http://schemas.microsoft.com/office/drawing/2014/main" id="{FC214555-28E1-0949-8342-F77ADC6A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45589" y="2107148"/>
              <a:ext cx="1031538" cy="398417"/>
            </a:xfrm>
            <a:prstGeom prst="rect">
              <a:avLst/>
            </a:prstGeom>
          </p:spPr>
        </p:pic>
      </p:grpSp>
      <p:sp>
        <p:nvSpPr>
          <p:cNvPr id="33" name="Footer Placeholder 3">
            <a:extLst>
              <a:ext uri="{FF2B5EF4-FFF2-40B4-BE49-F238E27FC236}">
                <a16:creationId xmlns="" xmlns:a16="http://schemas.microsoft.com/office/drawing/2014/main" id="{E551876C-90A2-D44B-A039-AA789AD61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81AC25-C73D-4E4D-9464-FFF2B6CA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008D80A-8B09-B044-B69B-84BFE5F99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4F86D0-F625-0A47-8657-D4AC83E3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2" name="Picture 2" descr="C:\Users\bastian.k\Desktop\straße.png">
            <a:extLst>
              <a:ext uri="{FF2B5EF4-FFF2-40B4-BE49-F238E27FC236}">
                <a16:creationId xmlns="" xmlns:a16="http://schemas.microsoft.com/office/drawing/2014/main" id="{086E7ABB-2B86-CB49-88FD-DFE560658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88" b="25888"/>
          <a:stretch/>
        </p:blipFill>
        <p:spPr bwMode="gray">
          <a:xfrm>
            <a:off x="4045509" y="1536821"/>
            <a:ext cx="4982456" cy="5129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erade Verbindung 11">
            <a:extLst>
              <a:ext uri="{FF2B5EF4-FFF2-40B4-BE49-F238E27FC236}">
                <a16:creationId xmlns="" xmlns:a16="http://schemas.microsoft.com/office/drawing/2014/main" id="{76BF39A3-6E42-6149-BFE1-1E63B225802B}"/>
              </a:ext>
            </a:extLst>
          </p:cNvPr>
          <p:cNvCxnSpPr/>
          <p:nvPr/>
        </p:nvCxnSpPr>
        <p:spPr bwMode="gray">
          <a:xfrm flipH="1">
            <a:off x="4290291" y="3006922"/>
            <a:ext cx="75866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sp>
        <p:nvSpPr>
          <p:cNvPr id="54" name="Rechteck 12">
            <a:extLst>
              <a:ext uri="{FF2B5EF4-FFF2-40B4-BE49-F238E27FC236}">
                <a16:creationId xmlns="" xmlns:a16="http://schemas.microsoft.com/office/drawing/2014/main" id="{2F53400E-A203-ED4F-8974-B91DD08EFEEA}"/>
              </a:ext>
            </a:extLst>
          </p:cNvPr>
          <p:cNvSpPr/>
          <p:nvPr/>
        </p:nvSpPr>
        <p:spPr bwMode="gray">
          <a:xfrm>
            <a:off x="8716713" y="2015014"/>
            <a:ext cx="3399083" cy="330860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1996: Operations started - Bhiwadi FDF Plant (non-onco) ✓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1998: WHO-GMP approval – Bhiwadi FDF Plant (non-onco) ✓</a:t>
            </a:r>
          </a:p>
        </p:txBody>
      </p:sp>
      <p:sp>
        <p:nvSpPr>
          <p:cNvPr id="55" name="Rechteck 68">
            <a:extLst>
              <a:ext uri="{FF2B5EF4-FFF2-40B4-BE49-F238E27FC236}">
                <a16:creationId xmlns="" xmlns:a16="http://schemas.microsoft.com/office/drawing/2014/main" id="{7E672F78-763E-2544-A8A2-A2CE18BDD7CB}"/>
              </a:ext>
            </a:extLst>
          </p:cNvPr>
          <p:cNvSpPr/>
          <p:nvPr/>
        </p:nvSpPr>
        <p:spPr bwMode="auto">
          <a:xfrm rot="20728774" flipH="1">
            <a:off x="5045414" y="1397294"/>
            <a:ext cx="591121" cy="918416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Gerade Verbindung 11">
            <a:extLst>
              <a:ext uri="{FF2B5EF4-FFF2-40B4-BE49-F238E27FC236}">
                <a16:creationId xmlns="" xmlns:a16="http://schemas.microsoft.com/office/drawing/2014/main" id="{0388B59C-AD76-224B-886F-FB390B3A5A5F}"/>
              </a:ext>
            </a:extLst>
          </p:cNvPr>
          <p:cNvCxnSpPr/>
          <p:nvPr/>
        </p:nvCxnSpPr>
        <p:spPr bwMode="gray">
          <a:xfrm flipV="1">
            <a:off x="4290291" y="2264385"/>
            <a:ext cx="0" cy="89776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sp>
        <p:nvSpPr>
          <p:cNvPr id="73" name="Rechteck 12">
            <a:extLst>
              <a:ext uri="{FF2B5EF4-FFF2-40B4-BE49-F238E27FC236}">
                <a16:creationId xmlns="" xmlns:a16="http://schemas.microsoft.com/office/drawing/2014/main" id="{6EC0AC7E-A5D9-CF4D-9233-8CD37AF8B0EB}"/>
              </a:ext>
            </a:extLst>
          </p:cNvPr>
          <p:cNvSpPr/>
          <p:nvPr/>
        </p:nvSpPr>
        <p:spPr bwMode="gray">
          <a:xfrm>
            <a:off x="950980" y="2583962"/>
            <a:ext cx="3540438" cy="146194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2007: Operations started – Haridwar FDF Unit-1 (non-onco) ✓</a:t>
            </a:r>
          </a:p>
        </p:txBody>
      </p:sp>
      <p:cxnSp>
        <p:nvCxnSpPr>
          <p:cNvPr id="74" name="Gerade Verbindung 11">
            <a:extLst>
              <a:ext uri="{FF2B5EF4-FFF2-40B4-BE49-F238E27FC236}">
                <a16:creationId xmlns="" xmlns:a16="http://schemas.microsoft.com/office/drawing/2014/main" id="{C43EEDBC-5E0F-0D4A-8518-989B59E3008E}"/>
              </a:ext>
            </a:extLst>
          </p:cNvPr>
          <p:cNvCxnSpPr>
            <a:cxnSpLocks/>
          </p:cNvCxnSpPr>
          <p:nvPr/>
        </p:nvCxnSpPr>
        <p:spPr bwMode="gray">
          <a:xfrm flipH="1">
            <a:off x="7687469" y="2199295"/>
            <a:ext cx="95719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5" name="Gerade Verbindung 11">
            <a:extLst>
              <a:ext uri="{FF2B5EF4-FFF2-40B4-BE49-F238E27FC236}">
                <a16:creationId xmlns="" xmlns:a16="http://schemas.microsoft.com/office/drawing/2014/main" id="{539F9164-D9E4-6340-BB05-2F86F5FF633C}"/>
              </a:ext>
            </a:extLst>
          </p:cNvPr>
          <p:cNvCxnSpPr/>
          <p:nvPr/>
        </p:nvCxnSpPr>
        <p:spPr bwMode="gray">
          <a:xfrm flipV="1">
            <a:off x="8631742" y="1855360"/>
            <a:ext cx="0" cy="71117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sp>
        <p:nvSpPr>
          <p:cNvPr id="76" name="Rechteck 12">
            <a:extLst>
              <a:ext uri="{FF2B5EF4-FFF2-40B4-BE49-F238E27FC236}">
                <a16:creationId xmlns="" xmlns:a16="http://schemas.microsoft.com/office/drawing/2014/main" id="{82673892-1772-F145-AE37-5B24746BF191}"/>
              </a:ext>
            </a:extLst>
          </p:cNvPr>
          <p:cNvSpPr/>
          <p:nvPr/>
        </p:nvSpPr>
        <p:spPr bwMode="gray">
          <a:xfrm>
            <a:off x="8667352" y="4616208"/>
            <a:ext cx="3122865" cy="515526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latin typeface="Calibri" panose="020F0502020204030204" pitchFamily="34" charset="0"/>
                <a:cs typeface="Calibri" panose="020F0502020204030204" pitchFamily="34" charset="0"/>
              </a:rPr>
              <a:t>2022: Targeted oncology FDF launch in India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latin typeface="Calibri" panose="020F0502020204030204" pitchFamily="34" charset="0"/>
                <a:cs typeface="Calibri" panose="020F0502020204030204" pitchFamily="34" charset="0"/>
              </a:rPr>
              <a:t>2022: Targeted API facility approvals by USFDA, EMEA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latin typeface="Calibri" panose="020F0502020204030204" pitchFamily="34" charset="0"/>
                <a:cs typeface="Calibri" panose="020F0502020204030204" pitchFamily="34" charset="0"/>
              </a:rPr>
              <a:t>2022: Targeted start of FDF dossier filing in USA &amp; Europe</a:t>
            </a:r>
          </a:p>
        </p:txBody>
      </p:sp>
      <p:cxnSp>
        <p:nvCxnSpPr>
          <p:cNvPr id="77" name="Gerade Verbindung 11">
            <a:extLst>
              <a:ext uri="{FF2B5EF4-FFF2-40B4-BE49-F238E27FC236}">
                <a16:creationId xmlns="" xmlns:a16="http://schemas.microsoft.com/office/drawing/2014/main" id="{23BD016F-025F-254B-B445-C27D0013B433}"/>
              </a:ext>
            </a:extLst>
          </p:cNvPr>
          <p:cNvCxnSpPr/>
          <p:nvPr/>
        </p:nvCxnSpPr>
        <p:spPr bwMode="gray">
          <a:xfrm flipH="1">
            <a:off x="6267443" y="3848568"/>
            <a:ext cx="130942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8" name="Gerade Verbindung 11">
            <a:extLst>
              <a:ext uri="{FF2B5EF4-FFF2-40B4-BE49-F238E27FC236}">
                <a16:creationId xmlns="" xmlns:a16="http://schemas.microsoft.com/office/drawing/2014/main" id="{4773BEC2-04E5-AC4D-9B50-2412A5C4B424}"/>
              </a:ext>
            </a:extLst>
          </p:cNvPr>
          <p:cNvCxnSpPr/>
          <p:nvPr/>
        </p:nvCxnSpPr>
        <p:spPr bwMode="gray">
          <a:xfrm>
            <a:off x="7576863" y="3625441"/>
            <a:ext cx="0" cy="39199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sp>
        <p:nvSpPr>
          <p:cNvPr id="79" name="Rechteck 12">
            <a:extLst>
              <a:ext uri="{FF2B5EF4-FFF2-40B4-BE49-F238E27FC236}">
                <a16:creationId xmlns="" xmlns:a16="http://schemas.microsoft.com/office/drawing/2014/main" id="{C8F8D00B-44DA-F14E-A218-E469DFC05639}"/>
              </a:ext>
            </a:extLst>
          </p:cNvPr>
          <p:cNvSpPr/>
          <p:nvPr/>
        </p:nvSpPr>
        <p:spPr bwMode="gray">
          <a:xfrm>
            <a:off x="7753441" y="3579397"/>
            <a:ext cx="3600354" cy="515526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2016: Shivalik Rasayan Ltd acquires Medicamen Biotech Ltd ✓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2018: New R&amp;D center setup at Bhiwadi ✓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2020: Operations started – Dahej API Plant ✓</a:t>
            </a:r>
          </a:p>
        </p:txBody>
      </p:sp>
      <p:cxnSp>
        <p:nvCxnSpPr>
          <p:cNvPr id="80" name="Gerade Verbindung 11">
            <a:extLst>
              <a:ext uri="{FF2B5EF4-FFF2-40B4-BE49-F238E27FC236}">
                <a16:creationId xmlns="" xmlns:a16="http://schemas.microsoft.com/office/drawing/2014/main" id="{223CB600-D33B-3C40-B889-5C1F836191C8}"/>
              </a:ext>
            </a:extLst>
          </p:cNvPr>
          <p:cNvCxnSpPr/>
          <p:nvPr/>
        </p:nvCxnSpPr>
        <p:spPr bwMode="gray">
          <a:xfrm flipH="1">
            <a:off x="3803462" y="4520583"/>
            <a:ext cx="75866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81" name="Gerade Verbindung 11">
            <a:extLst>
              <a:ext uri="{FF2B5EF4-FFF2-40B4-BE49-F238E27FC236}">
                <a16:creationId xmlns="" xmlns:a16="http://schemas.microsoft.com/office/drawing/2014/main" id="{E780071E-281E-C648-882B-A5B453BE5C14}"/>
              </a:ext>
            </a:extLst>
          </p:cNvPr>
          <p:cNvCxnSpPr/>
          <p:nvPr/>
        </p:nvCxnSpPr>
        <p:spPr bwMode="gray">
          <a:xfrm flipV="1">
            <a:off x="3803462" y="4311522"/>
            <a:ext cx="0" cy="43568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82" name="Gerade Verbindung 11">
            <a:extLst>
              <a:ext uri="{FF2B5EF4-FFF2-40B4-BE49-F238E27FC236}">
                <a16:creationId xmlns="" xmlns:a16="http://schemas.microsoft.com/office/drawing/2014/main" id="{55B3C59C-5520-6E4A-806C-C0CD3632CE00}"/>
              </a:ext>
            </a:extLst>
          </p:cNvPr>
          <p:cNvCxnSpPr>
            <a:cxnSpLocks/>
          </p:cNvCxnSpPr>
          <p:nvPr/>
        </p:nvCxnSpPr>
        <p:spPr bwMode="gray">
          <a:xfrm flipH="1">
            <a:off x="7201681" y="5142877"/>
            <a:ext cx="1308441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83" name="Gerade Verbindung 11">
            <a:extLst>
              <a:ext uri="{FF2B5EF4-FFF2-40B4-BE49-F238E27FC236}">
                <a16:creationId xmlns="" xmlns:a16="http://schemas.microsoft.com/office/drawing/2014/main" id="{073EF95B-B368-C94B-952E-DFF3717FC8A7}"/>
              </a:ext>
            </a:extLst>
          </p:cNvPr>
          <p:cNvCxnSpPr/>
          <p:nvPr/>
        </p:nvCxnSpPr>
        <p:spPr bwMode="gray">
          <a:xfrm>
            <a:off x="8526704" y="4591631"/>
            <a:ext cx="0" cy="724055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sp>
        <p:nvSpPr>
          <p:cNvPr id="88" name="Rechteck 12">
            <a:extLst>
              <a:ext uri="{FF2B5EF4-FFF2-40B4-BE49-F238E27FC236}">
                <a16:creationId xmlns="" xmlns:a16="http://schemas.microsoft.com/office/drawing/2014/main" id="{57AB3C83-8ADC-B545-9A8A-DD8344D7D399}"/>
              </a:ext>
            </a:extLst>
          </p:cNvPr>
          <p:cNvSpPr/>
          <p:nvPr/>
        </p:nvSpPr>
        <p:spPr bwMode="gray">
          <a:xfrm>
            <a:off x="652983" y="4279774"/>
            <a:ext cx="3263936" cy="345479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2021: Operations started – Haridwar FDF Plant (onco) </a:t>
            </a:r>
            <a:r>
              <a:rPr lang="en-US" sz="105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en-US" sz="1000" b="1" noProof="1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2021: Filing API USDMFs &amp; CEPs started ✓</a:t>
            </a:r>
          </a:p>
        </p:txBody>
      </p:sp>
      <p:sp>
        <p:nvSpPr>
          <p:cNvPr id="93" name="Rechteck 12">
            <a:extLst>
              <a:ext uri="{FF2B5EF4-FFF2-40B4-BE49-F238E27FC236}">
                <a16:creationId xmlns="" xmlns:a16="http://schemas.microsoft.com/office/drawing/2014/main" id="{306CC6FB-F21B-1A48-AA62-C06714068171}"/>
              </a:ext>
            </a:extLst>
          </p:cNvPr>
          <p:cNvSpPr/>
          <p:nvPr/>
        </p:nvSpPr>
        <p:spPr bwMode="gray">
          <a:xfrm>
            <a:off x="717238" y="5456003"/>
            <a:ext cx="3525359" cy="515526"/>
          </a:xfrm>
          <a:prstGeom prst="rect">
            <a:avLst/>
          </a:prstGeom>
        </p:spPr>
        <p:txBody>
          <a:bodyPr wrap="square" lIns="0" tIns="0" bIns="0" anchor="ctr" anchorCtr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latin typeface="Calibri" panose="020F0502020204030204" pitchFamily="34" charset="0"/>
                <a:cs typeface="Calibri" panose="020F0502020204030204" pitchFamily="34" charset="0"/>
              </a:rPr>
              <a:t>2023: Targeted FDF (onco) facility approval by USFDA, EMEA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latin typeface="Calibri" panose="020F0502020204030204" pitchFamily="34" charset="0"/>
                <a:cs typeface="Calibri" panose="020F0502020204030204" pitchFamily="34" charset="0"/>
              </a:rPr>
              <a:t>2023: Targeted first marketing authorizations in USA &amp; Europe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342"/>
              </a:spcAft>
              <a:buClr>
                <a:srgbClr val="808080"/>
              </a:buClr>
              <a:defRPr/>
            </a:pPr>
            <a:r>
              <a:rPr lang="en-US" sz="1000" b="1" noProof="1">
                <a:latin typeface="Calibri" panose="020F0502020204030204" pitchFamily="34" charset="0"/>
                <a:cs typeface="Calibri" panose="020F0502020204030204" pitchFamily="34" charset="0"/>
              </a:rPr>
              <a:t>2023-24: Targeted first launches in USA, Europe</a:t>
            </a:r>
          </a:p>
        </p:txBody>
      </p:sp>
      <p:cxnSp>
        <p:nvCxnSpPr>
          <p:cNvPr id="94" name="Gerade Verbindung 11">
            <a:extLst>
              <a:ext uri="{FF2B5EF4-FFF2-40B4-BE49-F238E27FC236}">
                <a16:creationId xmlns="" xmlns:a16="http://schemas.microsoft.com/office/drawing/2014/main" id="{078C3156-8BFC-1E40-A9C7-B064FB5F29C4}"/>
              </a:ext>
            </a:extLst>
          </p:cNvPr>
          <p:cNvCxnSpPr>
            <a:cxnSpLocks/>
          </p:cNvCxnSpPr>
          <p:nvPr/>
        </p:nvCxnSpPr>
        <p:spPr bwMode="gray">
          <a:xfrm flipH="1">
            <a:off x="4285084" y="5873340"/>
            <a:ext cx="1113612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95" name="Gerade Verbindung 11">
            <a:extLst>
              <a:ext uri="{FF2B5EF4-FFF2-40B4-BE49-F238E27FC236}">
                <a16:creationId xmlns="" xmlns:a16="http://schemas.microsoft.com/office/drawing/2014/main" id="{92843B7A-8384-9541-8715-08E2D7274AE3}"/>
              </a:ext>
            </a:extLst>
          </p:cNvPr>
          <p:cNvCxnSpPr>
            <a:cxnSpLocks/>
          </p:cNvCxnSpPr>
          <p:nvPr/>
        </p:nvCxnSpPr>
        <p:spPr bwMode="gray">
          <a:xfrm flipV="1">
            <a:off x="4259829" y="5320270"/>
            <a:ext cx="0" cy="722104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47EACE7-44D6-0A49-954B-4B81E6D64978}"/>
              </a:ext>
            </a:extLst>
          </p:cNvPr>
          <p:cNvGrpSpPr/>
          <p:nvPr/>
        </p:nvGrpSpPr>
        <p:grpSpPr>
          <a:xfrm>
            <a:off x="4896529" y="2509813"/>
            <a:ext cx="503731" cy="838924"/>
            <a:chOff x="4896529" y="2509813"/>
            <a:chExt cx="503731" cy="83892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67FC53B-4FDD-E54A-9CB3-EC6ABED5F094}"/>
                </a:ext>
              </a:extLst>
            </p:cNvPr>
            <p:cNvGrpSpPr/>
            <p:nvPr/>
          </p:nvGrpSpPr>
          <p:grpSpPr>
            <a:xfrm>
              <a:off x="4896529" y="2518189"/>
              <a:ext cx="503731" cy="830548"/>
              <a:chOff x="3443288" y="596124"/>
              <a:chExt cx="695630" cy="1146951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4B25286-2775-E944-9F0F-3F3D799C876A}"/>
                  </a:ext>
                </a:extLst>
              </p:cNvPr>
              <p:cNvSpPr/>
              <p:nvPr/>
            </p:nvSpPr>
            <p:spPr>
              <a:xfrm>
                <a:off x="3443288" y="596124"/>
                <a:ext cx="695628" cy="673555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E8A04A96-24F7-1243-96B6-6D0F9D4F2E92}"/>
                  </a:ext>
                </a:extLst>
              </p:cNvPr>
              <p:cNvSpPr/>
              <p:nvPr/>
            </p:nvSpPr>
            <p:spPr>
              <a:xfrm>
                <a:off x="3443289" y="953006"/>
                <a:ext cx="695629" cy="790069"/>
              </a:xfrm>
              <a:prstGeom prst="rect">
                <a:avLst/>
              </a:prstGeom>
              <a:solidFill>
                <a:srgbClr val="D7E4D3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2000-10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5F457EB-A467-1148-8223-E263EE95A37C}"/>
                </a:ext>
              </a:extLst>
            </p:cNvPr>
            <p:cNvSpPr txBox="1"/>
            <p:nvPr/>
          </p:nvSpPr>
          <p:spPr>
            <a:xfrm>
              <a:off x="5002280" y="2509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859475B-D2C9-F944-8789-D16F466080B7}"/>
              </a:ext>
            </a:extLst>
          </p:cNvPr>
          <p:cNvGrpSpPr/>
          <p:nvPr/>
        </p:nvGrpSpPr>
        <p:grpSpPr>
          <a:xfrm>
            <a:off x="7297170" y="1755433"/>
            <a:ext cx="503731" cy="830548"/>
            <a:chOff x="7297170" y="1755433"/>
            <a:chExt cx="503731" cy="830548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1509E108-D854-9D4E-9864-8308D3349D7B}"/>
                </a:ext>
              </a:extLst>
            </p:cNvPr>
            <p:cNvGrpSpPr/>
            <p:nvPr/>
          </p:nvGrpSpPr>
          <p:grpSpPr>
            <a:xfrm>
              <a:off x="7297170" y="1755433"/>
              <a:ext cx="503731" cy="830548"/>
              <a:chOff x="3443288" y="596124"/>
              <a:chExt cx="695630" cy="1146951"/>
            </a:xfrm>
          </p:grpSpPr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B9C39F09-60E8-8941-B78A-2243C82B6DCD}"/>
                  </a:ext>
                </a:extLst>
              </p:cNvPr>
              <p:cNvSpPr/>
              <p:nvPr/>
            </p:nvSpPr>
            <p:spPr>
              <a:xfrm>
                <a:off x="3443288" y="596124"/>
                <a:ext cx="695628" cy="673555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F60D7C33-4470-EF46-91C5-4442FBED78A6}"/>
                  </a:ext>
                </a:extLst>
              </p:cNvPr>
              <p:cNvSpPr/>
              <p:nvPr/>
            </p:nvSpPr>
            <p:spPr>
              <a:xfrm>
                <a:off x="3443289" y="953006"/>
                <a:ext cx="695629" cy="790069"/>
              </a:xfrm>
              <a:prstGeom prst="rect">
                <a:avLst/>
              </a:prstGeom>
              <a:solidFill>
                <a:srgbClr val="D7E4D3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1996-99</a:t>
                </a: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4C095C14-ABAE-D74B-BDF8-9099F8FB05D3}"/>
                </a:ext>
              </a:extLst>
            </p:cNvPr>
            <p:cNvSpPr txBox="1"/>
            <p:nvPr/>
          </p:nvSpPr>
          <p:spPr>
            <a:xfrm>
              <a:off x="7414222" y="17628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5453A05-5362-3D40-B46F-3644C850AA2E}"/>
              </a:ext>
            </a:extLst>
          </p:cNvPr>
          <p:cNvGrpSpPr/>
          <p:nvPr/>
        </p:nvGrpSpPr>
        <p:grpSpPr>
          <a:xfrm>
            <a:off x="5859206" y="3319214"/>
            <a:ext cx="503731" cy="840896"/>
            <a:chOff x="5859206" y="3319214"/>
            <a:chExt cx="503731" cy="840896"/>
          </a:xfrm>
        </p:grpSpPr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7875DB76-5837-B148-890B-C9527F925781}"/>
                </a:ext>
              </a:extLst>
            </p:cNvPr>
            <p:cNvGrpSpPr/>
            <p:nvPr/>
          </p:nvGrpSpPr>
          <p:grpSpPr>
            <a:xfrm>
              <a:off x="5859206" y="3329562"/>
              <a:ext cx="503731" cy="830548"/>
              <a:chOff x="3443288" y="596124"/>
              <a:chExt cx="695630" cy="1146951"/>
            </a:xfrm>
          </p:grpSpPr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706DDE76-6E50-C343-9ACC-BE723CAE1292}"/>
                  </a:ext>
                </a:extLst>
              </p:cNvPr>
              <p:cNvSpPr/>
              <p:nvPr/>
            </p:nvSpPr>
            <p:spPr>
              <a:xfrm>
                <a:off x="3443288" y="596124"/>
                <a:ext cx="695628" cy="673555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4370B21-EC8A-7D4D-AAE6-6F1096102CBD}"/>
                  </a:ext>
                </a:extLst>
              </p:cNvPr>
              <p:cNvSpPr/>
              <p:nvPr/>
            </p:nvSpPr>
            <p:spPr>
              <a:xfrm>
                <a:off x="3443289" y="953006"/>
                <a:ext cx="695629" cy="790069"/>
              </a:xfrm>
              <a:prstGeom prst="rect">
                <a:avLst/>
              </a:prstGeom>
              <a:solidFill>
                <a:srgbClr val="D7E4D3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2010-20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AAA4A651-BB5A-0149-B404-B6C5D2AB40FF}"/>
                </a:ext>
              </a:extLst>
            </p:cNvPr>
            <p:cNvSpPr txBox="1"/>
            <p:nvPr/>
          </p:nvSpPr>
          <p:spPr>
            <a:xfrm>
              <a:off x="5975614" y="331921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1D3E04D-8DF3-EA40-9B43-5F6E166A9AE8}"/>
              </a:ext>
            </a:extLst>
          </p:cNvPr>
          <p:cNvGrpSpPr/>
          <p:nvPr/>
        </p:nvGrpSpPr>
        <p:grpSpPr>
          <a:xfrm>
            <a:off x="4096532" y="3946268"/>
            <a:ext cx="503731" cy="839640"/>
            <a:chOff x="4096532" y="3946268"/>
            <a:chExt cx="503731" cy="839640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142BDC5E-6F46-7E40-9C7F-5883FC863692}"/>
                </a:ext>
              </a:extLst>
            </p:cNvPr>
            <p:cNvGrpSpPr/>
            <p:nvPr/>
          </p:nvGrpSpPr>
          <p:grpSpPr>
            <a:xfrm>
              <a:off x="4096532" y="3955360"/>
              <a:ext cx="503731" cy="830548"/>
              <a:chOff x="3443288" y="596124"/>
              <a:chExt cx="695630" cy="1146951"/>
            </a:xfrm>
          </p:grpSpPr>
          <p:sp>
            <p:nvSpPr>
              <p:cNvPr id="103" name="Oval 102">
                <a:extLst>
                  <a:ext uri="{FF2B5EF4-FFF2-40B4-BE49-F238E27FC236}">
                    <a16:creationId xmlns="" xmlns:a16="http://schemas.microsoft.com/office/drawing/2014/main" id="{05D860EF-32AF-E74C-B8CC-3E9B6BCAAA34}"/>
                  </a:ext>
                </a:extLst>
              </p:cNvPr>
              <p:cNvSpPr/>
              <p:nvPr/>
            </p:nvSpPr>
            <p:spPr>
              <a:xfrm>
                <a:off x="3443288" y="596124"/>
                <a:ext cx="695628" cy="673555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D545D553-966D-B94A-9A4C-1583DA840C9D}"/>
                  </a:ext>
                </a:extLst>
              </p:cNvPr>
              <p:cNvSpPr/>
              <p:nvPr/>
            </p:nvSpPr>
            <p:spPr>
              <a:xfrm>
                <a:off x="3443289" y="953006"/>
                <a:ext cx="695629" cy="790069"/>
              </a:xfrm>
              <a:prstGeom prst="rect">
                <a:avLst/>
              </a:prstGeom>
              <a:solidFill>
                <a:srgbClr val="D7E4D3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</a:t>
                </a: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CA14F69D-E755-C941-8224-CD1BA3B24550}"/>
                </a:ext>
              </a:extLst>
            </p:cNvPr>
            <p:cNvSpPr txBox="1"/>
            <p:nvPr/>
          </p:nvSpPr>
          <p:spPr>
            <a:xfrm>
              <a:off x="4196209" y="39462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05A6E3BB-7635-7B42-AD85-9691EC64541B}"/>
              </a:ext>
            </a:extLst>
          </p:cNvPr>
          <p:cNvGrpSpPr/>
          <p:nvPr/>
        </p:nvGrpSpPr>
        <p:grpSpPr>
          <a:xfrm>
            <a:off x="6730946" y="4499849"/>
            <a:ext cx="503731" cy="839640"/>
            <a:chOff x="4096532" y="3946268"/>
            <a:chExt cx="503731" cy="839640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5AB2E192-0C3E-994B-A50A-097084E404D4}"/>
                </a:ext>
              </a:extLst>
            </p:cNvPr>
            <p:cNvGrpSpPr/>
            <p:nvPr/>
          </p:nvGrpSpPr>
          <p:grpSpPr>
            <a:xfrm>
              <a:off x="4096532" y="3955360"/>
              <a:ext cx="503731" cy="830548"/>
              <a:chOff x="3443288" y="596124"/>
              <a:chExt cx="695630" cy="1146951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4FB558A3-F410-A644-9885-BE5D90C7D818}"/>
                  </a:ext>
                </a:extLst>
              </p:cNvPr>
              <p:cNvSpPr/>
              <p:nvPr/>
            </p:nvSpPr>
            <p:spPr>
              <a:xfrm>
                <a:off x="3443288" y="596124"/>
                <a:ext cx="695628" cy="673555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BBA7A678-AD9C-A145-B81A-8AA5D192E5F9}"/>
                  </a:ext>
                </a:extLst>
              </p:cNvPr>
              <p:cNvSpPr/>
              <p:nvPr/>
            </p:nvSpPr>
            <p:spPr>
              <a:xfrm>
                <a:off x="3443289" y="953006"/>
                <a:ext cx="695629" cy="7900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E5CBFE56-3EE2-CD41-A91D-112AC64AB117}"/>
                </a:ext>
              </a:extLst>
            </p:cNvPr>
            <p:cNvSpPr txBox="1"/>
            <p:nvPr/>
          </p:nvSpPr>
          <p:spPr>
            <a:xfrm>
              <a:off x="4196209" y="39462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8114B53C-6665-3848-AC30-A7F6180D42F3}"/>
              </a:ext>
            </a:extLst>
          </p:cNvPr>
          <p:cNvGrpSpPr/>
          <p:nvPr/>
        </p:nvGrpSpPr>
        <p:grpSpPr>
          <a:xfrm>
            <a:off x="5033577" y="5453520"/>
            <a:ext cx="503731" cy="839640"/>
            <a:chOff x="4096532" y="3946268"/>
            <a:chExt cx="503731" cy="839640"/>
          </a:xfrm>
        </p:grpSpPr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BCAA5520-65A8-5844-AEB0-D13B50FA265B}"/>
                </a:ext>
              </a:extLst>
            </p:cNvPr>
            <p:cNvGrpSpPr/>
            <p:nvPr/>
          </p:nvGrpSpPr>
          <p:grpSpPr>
            <a:xfrm>
              <a:off x="4096532" y="3955360"/>
              <a:ext cx="503731" cy="830548"/>
              <a:chOff x="3443288" y="596124"/>
              <a:chExt cx="695630" cy="1146951"/>
            </a:xfrm>
          </p:grpSpPr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251887A8-6776-014E-B3D4-75947CAB69E3}"/>
                  </a:ext>
                </a:extLst>
              </p:cNvPr>
              <p:cNvSpPr/>
              <p:nvPr/>
            </p:nvSpPr>
            <p:spPr>
              <a:xfrm>
                <a:off x="3443288" y="596124"/>
                <a:ext cx="695628" cy="673555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1868C298-F14D-5443-BE92-D76167010262}"/>
                  </a:ext>
                </a:extLst>
              </p:cNvPr>
              <p:cNvSpPr/>
              <p:nvPr/>
            </p:nvSpPr>
            <p:spPr>
              <a:xfrm>
                <a:off x="3443289" y="953006"/>
                <a:ext cx="695629" cy="7900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9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</a:t>
                </a:r>
                <a:r>
                  <a:rPr lang="en-US" sz="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onwards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ED1101B6-91AE-0F41-877A-1D6D93CFEE0A}"/>
                </a:ext>
              </a:extLst>
            </p:cNvPr>
            <p:cNvSpPr txBox="1"/>
            <p:nvPr/>
          </p:nvSpPr>
          <p:spPr>
            <a:xfrm>
              <a:off x="4196209" y="39462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3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7E64D-1F9F-9C4B-AC24-0634E464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Leadership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CB1AB3-B31E-124B-A873-E1731E83B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601852"/>
            <a:ext cx="11411712" cy="4407653"/>
          </a:xfrm>
        </p:spPr>
        <p:txBody>
          <a:bodyPr>
            <a:normAutofit/>
          </a:bodyPr>
          <a:lstStyle/>
          <a:p>
            <a:r>
              <a:rPr lang="en-US" sz="1800" b="1" dirty="0"/>
              <a:t>The Executive Management team at MBL has an extensive global experience </a:t>
            </a:r>
            <a:r>
              <a:rPr lang="en-US" sz="1800" b="1" dirty="0">
                <a:solidFill>
                  <a:schemeClr val="tx1"/>
                </a:solidFill>
              </a:rPr>
              <a:t>&amp; subject matter expertise </a:t>
            </a:r>
            <a:r>
              <a:rPr lang="en-US" sz="1800" b="1" dirty="0"/>
              <a:t>and is passionate about fulfilling the vision of being the global leader in oncology generics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0A8700-8854-4B42-9DEE-C413A7227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232C6C-D832-D14B-B641-7A4E4E267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="" xmlns:a16="http://schemas.microsoft.com/office/drawing/2014/main" id="{DC50E249-FC20-D546-A2D9-EA9AA0B9C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40" y="3160156"/>
            <a:ext cx="1904945" cy="190494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218950-0BFC-B248-BA39-84745A95F62E}"/>
              </a:ext>
            </a:extLst>
          </p:cNvPr>
          <p:cNvSpPr txBox="1"/>
          <p:nvPr/>
        </p:nvSpPr>
        <p:spPr>
          <a:xfrm>
            <a:off x="1553813" y="5148851"/>
            <a:ext cx="1346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Rahul Bishnoi</a:t>
            </a:r>
          </a:p>
          <a:p>
            <a:pPr algn="ctr"/>
            <a:r>
              <a:rPr lang="en-US" sz="1400" b="1" dirty="0"/>
              <a:t>Chairman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B862058-AD89-514A-89A9-F5F328C9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98136" y="2371660"/>
            <a:ext cx="1576991" cy="1576991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777787-002A-2244-BD7C-209899AADBC7}"/>
              </a:ext>
            </a:extLst>
          </p:cNvPr>
          <p:cNvSpPr txBox="1"/>
          <p:nvPr/>
        </p:nvSpPr>
        <p:spPr>
          <a:xfrm>
            <a:off x="6234617" y="3948651"/>
            <a:ext cx="1904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Vimal Kumar Shrawat, PhD</a:t>
            </a:r>
          </a:p>
          <a:p>
            <a:pPr algn="ctr"/>
            <a:r>
              <a:rPr lang="en-US" sz="1100" b="1" dirty="0"/>
              <a:t>Managing Director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CC80755-7325-084A-942C-0C4A69B88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05"/>
          <a:stretch/>
        </p:blipFill>
        <p:spPr>
          <a:xfrm>
            <a:off x="3811586" y="4545902"/>
            <a:ext cx="1249035" cy="124903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7D6F2F-F771-374C-88D2-D05B53E361F0}"/>
              </a:ext>
            </a:extLst>
          </p:cNvPr>
          <p:cNvSpPr txBox="1"/>
          <p:nvPr/>
        </p:nvSpPr>
        <p:spPr>
          <a:xfrm>
            <a:off x="3888519" y="5794937"/>
            <a:ext cx="1095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Rajesh Madan</a:t>
            </a:r>
          </a:p>
          <a:p>
            <a:pPr algn="ctr"/>
            <a:r>
              <a:rPr lang="en-US" sz="1100" b="1" dirty="0"/>
              <a:t>CEO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8902EC6-770B-974C-9198-33F64433D3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16533" y="4545902"/>
            <a:ext cx="1249035" cy="124903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3065CA-3DAD-1349-80EF-49AC54BEDBDA}"/>
              </a:ext>
            </a:extLst>
          </p:cNvPr>
          <p:cNvSpPr txBox="1"/>
          <p:nvPr/>
        </p:nvSpPr>
        <p:spPr>
          <a:xfrm>
            <a:off x="5320194" y="5794937"/>
            <a:ext cx="20417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Akshay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Kant Chaturvedi, PhD</a:t>
            </a:r>
          </a:p>
          <a:p>
            <a:pPr algn="ctr"/>
            <a:r>
              <a:rPr lang="en-US" sz="1100" b="1" dirty="0"/>
              <a:t>Executive Director</a:t>
            </a:r>
          </a:p>
          <a:p>
            <a:pPr algn="ctr"/>
            <a:r>
              <a:rPr lang="en-US" sz="1100" b="1" dirty="0"/>
              <a:t>R&amp;D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D392141-BDA9-F04D-BC34-271EB908A1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21480" y="4524333"/>
            <a:ext cx="1249035" cy="124903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3E6503-B766-BF46-9CD5-A6AA2E38D97B}"/>
              </a:ext>
            </a:extLst>
          </p:cNvPr>
          <p:cNvSpPr txBox="1"/>
          <p:nvPr/>
        </p:nvSpPr>
        <p:spPr>
          <a:xfrm>
            <a:off x="7716079" y="5773368"/>
            <a:ext cx="10598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Anand Kumar</a:t>
            </a:r>
          </a:p>
          <a:p>
            <a:pPr algn="ctr"/>
            <a:r>
              <a:rPr lang="en-US" sz="1100" b="1" dirty="0"/>
              <a:t>Vice President</a:t>
            </a:r>
          </a:p>
          <a:p>
            <a:pPr algn="ctr"/>
            <a:r>
              <a:rPr lang="en-US" sz="1100" b="1" dirty="0"/>
              <a:t>Sales &amp; BD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2C9E937-3C58-6041-B419-2C37299954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18" r="3418"/>
          <a:stretch/>
        </p:blipFill>
        <p:spPr>
          <a:xfrm>
            <a:off x="9533629" y="4545902"/>
            <a:ext cx="1249035" cy="124903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FCA355C-A711-2445-B926-B41E60CF0E70}"/>
              </a:ext>
            </a:extLst>
          </p:cNvPr>
          <p:cNvSpPr txBox="1"/>
          <p:nvPr/>
        </p:nvSpPr>
        <p:spPr>
          <a:xfrm>
            <a:off x="9530415" y="5794937"/>
            <a:ext cx="12554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Subir Chopra</a:t>
            </a:r>
          </a:p>
          <a:p>
            <a:pPr algn="ctr"/>
            <a:r>
              <a:rPr lang="en-US" sz="1100" b="1" dirty="0"/>
              <a:t>Vice President</a:t>
            </a:r>
          </a:p>
          <a:p>
            <a:pPr algn="ctr"/>
            <a:r>
              <a:rPr lang="en-US" sz="1100" b="1" dirty="0"/>
              <a:t>India &amp; South Asia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871EE92-2E33-3B41-BABC-CE5EDFC9ABE9}"/>
              </a:ext>
            </a:extLst>
          </p:cNvPr>
          <p:cNvCxnSpPr/>
          <p:nvPr/>
        </p:nvCxnSpPr>
        <p:spPr>
          <a:xfrm>
            <a:off x="3811586" y="4410316"/>
            <a:ext cx="6918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7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B6E87F9-D5C1-E948-9B17-5B58085EB736}"/>
              </a:ext>
            </a:extLst>
          </p:cNvPr>
          <p:cNvSpPr/>
          <p:nvPr/>
        </p:nvSpPr>
        <p:spPr>
          <a:xfrm>
            <a:off x="3694176" y="2578608"/>
            <a:ext cx="2103120" cy="25968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961B9-0C58-8742-BC3B-4754D028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CF3B7D8E-4D3F-481B-B25A-9718789D14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8912" y="1687580"/>
          <a:ext cx="11411712" cy="440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75BC37-0234-874F-B18E-A8F099796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5F814F-367E-4B4E-9B9E-DA336EBD7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3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CBE5D-3F5F-6F4B-A6EC-BAD29DE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7" y="259009"/>
            <a:ext cx="7036854" cy="9691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spc="-50" dirty="0">
                <a:solidFill>
                  <a:srgbClr val="FFFFFF"/>
                </a:solidFill>
                <a:ea typeface="+mj-ea"/>
              </a:rPr>
              <a:t>Oncology APIs &amp; Dosage Forms</a:t>
            </a:r>
            <a:endParaRPr lang="en-US" sz="4000" b="0" spc="-50" dirty="0">
              <a:solidFill>
                <a:srgbClr val="FFFFFF"/>
              </a:solidFill>
              <a:ea typeface="+mj-ea"/>
            </a:endParaRPr>
          </a:p>
        </p:txBody>
      </p:sp>
      <p:pic>
        <p:nvPicPr>
          <p:cNvPr id="7" name="Picture 6" descr="Hour Glass with red sand">
            <a:extLst>
              <a:ext uri="{FF2B5EF4-FFF2-40B4-BE49-F238E27FC236}">
                <a16:creationId xmlns="" xmlns:a16="http://schemas.microsoft.com/office/drawing/2014/main" id="{79E6F237-5578-A34B-A020-87B247A3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7"/>
          <a:stretch/>
        </p:blipFill>
        <p:spPr>
          <a:xfrm>
            <a:off x="8544390" y="-10230"/>
            <a:ext cx="3647608" cy="3383279"/>
          </a:xfrm>
          <a:prstGeom prst="rect">
            <a:avLst/>
          </a:prstGeom>
        </p:spPr>
      </p:pic>
      <p:pic>
        <p:nvPicPr>
          <p:cNvPr id="12" name="Picture 11" descr="Bottles in a production line">
            <a:extLst>
              <a:ext uri="{FF2B5EF4-FFF2-40B4-BE49-F238E27FC236}">
                <a16:creationId xmlns="" xmlns:a16="http://schemas.microsoft.com/office/drawing/2014/main" id="{6B7278D0-C854-F646-9C8E-A0BC25DBE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" t="-4" r="28350"/>
          <a:stretch/>
        </p:blipFill>
        <p:spPr>
          <a:xfrm>
            <a:off x="8544393" y="3474718"/>
            <a:ext cx="3647608" cy="33832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97A8370-8E9E-B04D-A568-462440463220}"/>
              </a:ext>
            </a:extLst>
          </p:cNvPr>
          <p:cNvCxnSpPr>
            <a:cxnSpLocks/>
          </p:cNvCxnSpPr>
          <p:nvPr/>
        </p:nvCxnSpPr>
        <p:spPr>
          <a:xfrm flipV="1">
            <a:off x="472976" y="1273112"/>
            <a:ext cx="7442565" cy="12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4">
            <a:extLst>
              <a:ext uri="{FF2B5EF4-FFF2-40B4-BE49-F238E27FC236}">
                <a16:creationId xmlns="" xmlns:a16="http://schemas.microsoft.com/office/drawing/2014/main" id="{88F583E8-EB86-0349-92F6-52B542A99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3363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="" xmlns:a16="http://schemas.microsoft.com/office/drawing/2014/main" id="{15A14E4D-5006-3D42-AF25-321C0EA0A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02880" y="6421027"/>
            <a:ext cx="3352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Confidential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6BB7A53-3E86-454D-958B-E091C5C43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39708"/>
            <a:ext cx="1139483" cy="3182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78604DA-F762-2444-82D5-60E68BE80C1B}"/>
              </a:ext>
            </a:extLst>
          </p:cNvPr>
          <p:cNvSpPr txBox="1"/>
          <p:nvPr/>
        </p:nvSpPr>
        <p:spPr>
          <a:xfrm>
            <a:off x="984742" y="6159123"/>
            <a:ext cx="6775274" cy="285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52425" algn="l"/>
              </a:tabLst>
            </a:pPr>
            <a:r>
              <a:rPr lang="en-US" sz="600" dirty="0">
                <a:latin typeface="+mj-lt"/>
              </a:rPr>
              <a:t>*	IQVIA, MAT Q1-2020</a:t>
            </a:r>
          </a:p>
          <a:p>
            <a:pPr>
              <a:tabLst>
                <a:tab pos="352425" algn="l"/>
              </a:tabLst>
            </a:pPr>
            <a:r>
              <a:rPr lang="en-US" sz="600" dirty="0">
                <a:latin typeface="+mj-lt"/>
              </a:rPr>
              <a:t>Note	</a:t>
            </a:r>
            <a:r>
              <a:rPr lang="en-US" sz="600" dirty="0"/>
              <a:t>Products protected by valid patents (of innovators / third parties) are not offered for commercialization / sale in countries where the sale of such products constitutes a patent infringement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42BFD602-AAE9-4C48-99CC-AF411198F9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0861" y="1978320"/>
          <a:ext cx="3463243" cy="4041350"/>
        </p:xfrm>
        <a:graphic>
          <a:graphicData uri="http://schemas.openxmlformats.org/drawingml/2006/table">
            <a:tbl>
              <a:tblPr/>
              <a:tblGrid>
                <a:gridCol w="244579">
                  <a:extLst>
                    <a:ext uri="{9D8B030D-6E8A-4147-A177-3AD203B41FA5}">
                      <a16:colId xmlns="" xmlns:a16="http://schemas.microsoft.com/office/drawing/2014/main" val="3097011235"/>
                    </a:ext>
                  </a:extLst>
                </a:gridCol>
                <a:gridCol w="1003989">
                  <a:extLst>
                    <a:ext uri="{9D8B030D-6E8A-4147-A177-3AD203B41FA5}">
                      <a16:colId xmlns="" xmlns:a16="http://schemas.microsoft.com/office/drawing/2014/main" val="2990110436"/>
                    </a:ext>
                  </a:extLst>
                </a:gridCol>
                <a:gridCol w="763681">
                  <a:extLst>
                    <a:ext uri="{9D8B030D-6E8A-4147-A177-3AD203B41FA5}">
                      <a16:colId xmlns="" xmlns:a16="http://schemas.microsoft.com/office/drawing/2014/main" val="2038818393"/>
                    </a:ext>
                  </a:extLst>
                </a:gridCol>
                <a:gridCol w="837779">
                  <a:extLst>
                    <a:ext uri="{9D8B030D-6E8A-4147-A177-3AD203B41FA5}">
                      <a16:colId xmlns="" xmlns:a16="http://schemas.microsoft.com/office/drawing/2014/main" val="674754785"/>
                    </a:ext>
                  </a:extLst>
                </a:gridCol>
                <a:gridCol w="613215">
                  <a:extLst>
                    <a:ext uri="{9D8B030D-6E8A-4147-A177-3AD203B41FA5}">
                      <a16:colId xmlns="" xmlns:a16="http://schemas.microsoft.com/office/drawing/2014/main" val="1424688345"/>
                    </a:ext>
                  </a:extLst>
                </a:gridCol>
              </a:tblGrid>
              <a:tr h="43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 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API by SRL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Dosage Forms Planned by MBL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Global Revenues*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5736356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Abiraterone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$ 3.2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3293204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Acalabrutinib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$ 0.2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4857913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Axitinib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$ 0.6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5009834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Azacitidine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$ 0.7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143245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Bendamustine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$ 0.7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7023838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Bortezomib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$ 1.5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473328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Bosutinib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$ 0.4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003956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Busulfan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$ 0.05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380643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Cabozanitinib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$ 1.0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0649468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Capecitabine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$ 0.7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0421955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Carfilzomib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$ 1.1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166284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Dasatinib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$ 2.3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0586973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Enzalutamide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Caps, 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$ 3.2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173446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Erlotinib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$ 0.3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1506425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833B55D3-E98D-0143-BC55-1A3848720E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00955" y="1978320"/>
          <a:ext cx="3463243" cy="4041350"/>
        </p:xfrm>
        <a:graphic>
          <a:graphicData uri="http://schemas.openxmlformats.org/drawingml/2006/table">
            <a:tbl>
              <a:tblPr/>
              <a:tblGrid>
                <a:gridCol w="244579">
                  <a:extLst>
                    <a:ext uri="{9D8B030D-6E8A-4147-A177-3AD203B41FA5}">
                      <a16:colId xmlns="" xmlns:a16="http://schemas.microsoft.com/office/drawing/2014/main" val="3097011235"/>
                    </a:ext>
                  </a:extLst>
                </a:gridCol>
                <a:gridCol w="1003989">
                  <a:extLst>
                    <a:ext uri="{9D8B030D-6E8A-4147-A177-3AD203B41FA5}">
                      <a16:colId xmlns="" xmlns:a16="http://schemas.microsoft.com/office/drawing/2014/main" val="2990110436"/>
                    </a:ext>
                  </a:extLst>
                </a:gridCol>
                <a:gridCol w="763681">
                  <a:extLst>
                    <a:ext uri="{9D8B030D-6E8A-4147-A177-3AD203B41FA5}">
                      <a16:colId xmlns="" xmlns:a16="http://schemas.microsoft.com/office/drawing/2014/main" val="2038818393"/>
                    </a:ext>
                  </a:extLst>
                </a:gridCol>
                <a:gridCol w="837779">
                  <a:extLst>
                    <a:ext uri="{9D8B030D-6E8A-4147-A177-3AD203B41FA5}">
                      <a16:colId xmlns="" xmlns:a16="http://schemas.microsoft.com/office/drawing/2014/main" val="674754785"/>
                    </a:ext>
                  </a:extLst>
                </a:gridCol>
                <a:gridCol w="613215">
                  <a:extLst>
                    <a:ext uri="{9D8B030D-6E8A-4147-A177-3AD203B41FA5}">
                      <a16:colId xmlns="" xmlns:a16="http://schemas.microsoft.com/office/drawing/2014/main" val="1424688345"/>
                    </a:ext>
                  </a:extLst>
                </a:gridCol>
              </a:tblGrid>
              <a:tr h="43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 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API by SRL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Dosage Forms Planned by MBL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Global Revenues*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5736356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Fulvestrant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 (PFS)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$ 1.1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3293204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Gefitinib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$ 0.4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4857913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Ibrutinib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$ 5.8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5009834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$ 1.7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143245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Ixazomib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$ 0.5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7023838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Lenalidomide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$ 5.7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473328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Lenvatinib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$ 0.6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003956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Nilotinib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$ 1.6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380643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Palbociclib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$ 5.7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0649468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Pazopanib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$ 0.6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0421955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Pemetrexed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 (Lyo)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$ 2.5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166284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Pomalidomide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$ 1.6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0586973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Regorafenib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$ 0.4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1734469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aa-E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Temozolomide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$ 0.5 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150642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FD2BF71-183F-E14E-A9A1-4C86325B98F5}"/>
              </a:ext>
            </a:extLst>
          </p:cNvPr>
          <p:cNvSpPr txBox="1"/>
          <p:nvPr/>
        </p:nvSpPr>
        <p:spPr>
          <a:xfrm>
            <a:off x="472975" y="1365220"/>
            <a:ext cx="7778975" cy="54427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selection criteria: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9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attractive market size </a:t>
            </a:r>
            <a:r>
              <a:rPr 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patent expiry launches </a:t>
            </a:r>
            <a:r>
              <a:rPr 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competition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5F8C8C1-A39D-8542-9FEA-7D620DCF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7" y="6568453"/>
            <a:ext cx="1536373" cy="2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{E32C7C98-9B88-5B44-8CE9-8FE5F4A93E52}tf16401378</Template>
  <TotalTime>5114</TotalTime>
  <Words>2843</Words>
  <Application>Microsoft Office PowerPoint</Application>
  <PresentationFormat>Widescreen</PresentationFormat>
  <Paragraphs>744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宋体</vt:lpstr>
      <vt:lpstr>Arial</vt:lpstr>
      <vt:lpstr>Brush Script MT</vt:lpstr>
      <vt:lpstr>Calibri</vt:lpstr>
      <vt:lpstr>Castellar</vt:lpstr>
      <vt:lpstr>Georgia Pro Cond Light</vt:lpstr>
      <vt:lpstr>Helvetica Light</vt:lpstr>
      <vt:lpstr>Speak Pro</vt:lpstr>
      <vt:lpstr>Times New Roman</vt:lpstr>
      <vt:lpstr>RetrospectVTI</vt:lpstr>
      <vt:lpstr>think-cell Slide</vt:lpstr>
      <vt:lpstr>Medicamen Biotech Ltd Oncology Portfolio</vt:lpstr>
      <vt:lpstr>Vision</vt:lpstr>
      <vt:lpstr>Contents</vt:lpstr>
      <vt:lpstr>Who are we??</vt:lpstr>
      <vt:lpstr>Business Overview</vt:lpstr>
      <vt:lpstr>Milestones</vt:lpstr>
      <vt:lpstr>Our Leadership Team</vt:lpstr>
      <vt:lpstr>Contents</vt:lpstr>
      <vt:lpstr>Oncology APIs &amp; Dosage Forms</vt:lpstr>
      <vt:lpstr>            API Product List (Oncology)</vt:lpstr>
      <vt:lpstr>           API Product List (Non-Oncology) </vt:lpstr>
      <vt:lpstr>Non-Oncology APIs</vt:lpstr>
      <vt:lpstr>Contents</vt:lpstr>
      <vt:lpstr>R&amp;D and Manufacturing At A Glance</vt:lpstr>
      <vt:lpstr>R&amp;D Center Bhiwadi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Oncology FDF Plant, Unit-2: Haridwar</vt:lpstr>
      <vt:lpstr>CDMO Services</vt:lpstr>
      <vt:lpstr>Contents</vt:lpstr>
      <vt:lpstr>MBL Global Presence</vt:lpstr>
      <vt:lpstr>Oncology Roll Out Plan</vt:lpstr>
      <vt:lpstr>Contact Details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Medicamen Biotech Ltd</dc:title>
  <dc:creator>Sameer Agarwal</dc:creator>
  <cp:lastModifiedBy>Anand Kumar</cp:lastModifiedBy>
  <cp:revision>231</cp:revision>
  <cp:lastPrinted>2021-07-30T07:42:03Z</cp:lastPrinted>
  <dcterms:created xsi:type="dcterms:W3CDTF">2021-07-17T17:19:46Z</dcterms:created>
  <dcterms:modified xsi:type="dcterms:W3CDTF">2021-12-01T05:52:32Z</dcterms:modified>
</cp:coreProperties>
</file>