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9" r:id="rId4"/>
    <p:sldId id="258" r:id="rId5"/>
    <p:sldId id="268" r:id="rId7"/>
    <p:sldId id="308" r:id="rId8"/>
    <p:sldId id="309" r:id="rId9"/>
    <p:sldId id="613" r:id="rId10"/>
    <p:sldId id="3121" r:id="rId11"/>
    <p:sldId id="3093" r:id="rId12"/>
    <p:sldId id="3094" r:id="rId13"/>
    <p:sldId id="526" r:id="rId14"/>
    <p:sldId id="579" r:id="rId15"/>
    <p:sldId id="577" r:id="rId16"/>
    <p:sldId id="580" r:id="rId17"/>
    <p:sldId id="581" r:id="rId18"/>
    <p:sldId id="583" r:id="rId19"/>
    <p:sldId id="584" r:id="rId20"/>
    <p:sldId id="392" r:id="rId21"/>
    <p:sldId id="594" r:id="rId22"/>
    <p:sldId id="582" r:id="rId23"/>
    <p:sldId id="559" r:id="rId24"/>
    <p:sldId id="609" r:id="rId25"/>
    <p:sldId id="587" r:id="rId26"/>
    <p:sldId id="592" r:id="rId27"/>
    <p:sldId id="591" r:id="rId28"/>
    <p:sldId id="612" r:id="rId29"/>
    <p:sldId id="593" r:id="rId30"/>
    <p:sldId id="589" r:id="rId31"/>
    <p:sldId id="586" r:id="rId32"/>
    <p:sldId id="525" r:id="rId33"/>
    <p:sldId id="607" r:id="rId34"/>
    <p:sldId id="608" r:id="rId35"/>
    <p:sldId id="524" r:id="rId36"/>
    <p:sldId id="610" r:id="rId37"/>
    <p:sldId id="519" r:id="rId38"/>
    <p:sldId id="434" r:id="rId39"/>
  </p:sldIdLst>
  <p:sldSz cx="9144000" cy="5143500" type="screen16x9"/>
  <p:notesSz cx="6858000" cy="9144000"/>
  <p:custDataLst>
    <p:tags r:id="rId43"/>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9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F2F2"/>
    <a:srgbClr val="558ED5"/>
    <a:srgbClr val="8199FF"/>
    <a:srgbClr val="71B4E4"/>
    <a:srgbClr val="006CFF"/>
    <a:srgbClr val="0060FE"/>
    <a:srgbClr val="1125DB"/>
    <a:srgbClr val="AFB5C2"/>
    <a:srgbClr val="A3A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387" autoAdjust="0"/>
  </p:normalViewPr>
  <p:slideViewPr>
    <p:cSldViewPr showGuides="1">
      <p:cViewPr varScale="1">
        <p:scale>
          <a:sx n="112" d="100"/>
          <a:sy n="112" d="100"/>
        </p:scale>
        <p:origin x="547" y="86"/>
      </p:cViewPr>
      <p:guideLst>
        <p:guide orient="horz" pos="1620"/>
        <p:guide pos="2984"/>
      </p:guideLst>
    </p:cSldViewPr>
  </p:slideViewPr>
  <p:notesTextViewPr>
    <p:cViewPr>
      <p:scale>
        <a:sx n="1" d="1"/>
        <a:sy n="1" d="1"/>
      </p:scale>
      <p:origin x="0" y="0"/>
    </p:cViewPr>
  </p:notesTextViewPr>
  <p:sorterViewPr>
    <p:cViewPr>
      <p:scale>
        <a:sx n="100" d="100"/>
        <a:sy n="100" d="100"/>
      </p:scale>
      <p:origin x="0" y="-3474"/>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3" Type="http://schemas.openxmlformats.org/officeDocument/2006/relationships/tags" Target="tags/tag108.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338F822-AD91-44D8-B15F-0843273EEA92}" type="datetimeFigureOut">
              <a:rPr lang="zh-CN" altLang="en-US"/>
            </a:fld>
            <a:endParaRPr lang="zh-CN" altLang="en-US"/>
          </a:p>
        </p:txBody>
      </p:sp>
      <p:sp>
        <p:nvSpPr>
          <p:cNvPr id="4" name="幻灯片图像占位符 3"/>
          <p:cNvSpPr>
            <a:spLocks noGrp="1" noRot="1" noChangeAspect="1"/>
          </p:cNvSpPr>
          <p:nvPr>
            <p:ph type="sldImg" idx="2"/>
          </p:nvPr>
        </p:nvSpPr>
        <p:spPr>
          <a:xfrm>
            <a:off x="381533" y="685800"/>
            <a:ext cx="6094933"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C1148EC-1A24-4EEA-8095-C5CFBEB929D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C1148EC-1A24-4EEA-8095-C5CFBEB929D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CB230F2-F360-4185-B454-6CC2CECC15CB}" type="slidenum">
              <a:rPr lang="id-ID" smtClean="0"/>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972"/>
            <a:ext cx="6858000" cy="1791124"/>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169"/>
            <a:ext cx="6858000" cy="1242115"/>
          </a:xfrm>
        </p:spPr>
        <p:txBody>
          <a:bodyPr/>
          <a:lstStyle>
            <a:lvl1pPr marL="0" indent="0" algn="ctr">
              <a:buNone/>
              <a:defRPr sz="1800"/>
            </a:lvl1pPr>
            <a:lvl2pPr marL="342900" indent="0" algn="ctr">
              <a:buNone/>
              <a:defRPr sz="1500"/>
            </a:lvl2pPr>
            <a:lvl3pPr marL="686435" indent="0" algn="ctr">
              <a:buNone/>
              <a:defRPr sz="1350"/>
            </a:lvl3pPr>
            <a:lvl4pPr marL="1029335"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C6272435-8A96-4E65-A963-4B1B6438390F}"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27603D-0B5D-4E13-8D3F-A7144D940C70}"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13D70FCD-3193-4E8A-9F35-D912A2E473C1}"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55455B-34E5-4116-8DA0-6A528A0E98A1}"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08"/>
            <a:ext cx="1971675" cy="435991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08"/>
            <a:ext cx="5800725" cy="43599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89CF0207-3C05-4764-AB3B-95CA574D38F3}"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A4A92E-AADF-46D8-9EA0-B52BAD979949}"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2" name="Rectangle 20"/>
          <p:cNvSpPr>
            <a:spLocks noChangeArrowheads="1"/>
          </p:cNvSpPr>
          <p:nvPr userDrawn="1"/>
        </p:nvSpPr>
        <p:spPr bwMode="auto">
          <a:xfrm>
            <a:off x="6804025" y="4863577"/>
            <a:ext cx="1874838" cy="122555"/>
          </a:xfrm>
          <a:prstGeom prst="rect">
            <a:avLst/>
          </a:prstGeom>
          <a:noFill/>
          <a:ln>
            <a:noFill/>
          </a:ln>
        </p:spPr>
        <p:txBody>
          <a:bodyPr lIns="0" tIns="0" rIns="0" bIns="0">
            <a:spAutoFit/>
          </a:bodyPr>
          <a:lstStyle/>
          <a:p>
            <a:pPr algn="r">
              <a:buFont typeface="Arial" panose="020B0604020202020204" pitchFamily="34" charset="0"/>
              <a:buNone/>
              <a:defRPr/>
            </a:pPr>
            <a:r>
              <a:rPr lang="en-US" altLang="zh-CN" sz="800" dirty="0">
                <a:solidFill>
                  <a:srgbClr val="53585E"/>
                </a:solidFill>
                <a:latin typeface="Arial" panose="020B0604020202020204" pitchFamily="34" charset="0"/>
                <a:ea typeface="+mn-ea"/>
                <a:cs typeface="Arial" panose="020B0604020202020204" pitchFamily="34" charset="0"/>
              </a:rPr>
              <a:t>www.yourwebsite.com</a:t>
            </a:r>
            <a:endParaRPr lang="zh-CN" altLang="en-US" sz="800" dirty="0">
              <a:solidFill>
                <a:srgbClr val="53585E"/>
              </a:solidFill>
              <a:latin typeface="Arial" panose="020B0604020202020204" pitchFamily="34" charset="0"/>
              <a:ea typeface="+mn-ea"/>
              <a:cs typeface="Arial" panose="020B0604020202020204" pitchFamily="34" charset="0"/>
            </a:endParaRPr>
          </a:p>
        </p:txBody>
      </p:sp>
      <p:sp>
        <p:nvSpPr>
          <p:cNvPr id="3" name="菱形 7"/>
          <p:cNvSpPr/>
          <p:nvPr userDrawn="1"/>
        </p:nvSpPr>
        <p:spPr>
          <a:xfrm>
            <a:off x="8709025" y="4803219"/>
            <a:ext cx="238125" cy="238255"/>
          </a:xfrm>
          <a:prstGeom prst="diamond">
            <a:avLst/>
          </a:prstGeom>
          <a:noFill/>
          <a:ln w="6350" cap="flat">
            <a:solidFill>
              <a:schemeClr val="accent1"/>
            </a:solidFill>
            <a:prstDash val="solid"/>
            <a:miter lim="800000"/>
          </a:ln>
        </p:spPr>
        <p:txBody>
          <a:bodyPr/>
          <a:lstStyle/>
          <a:p>
            <a:pPr fontAlgn="auto">
              <a:spcBef>
                <a:spcPts val="0"/>
              </a:spcBef>
              <a:spcAft>
                <a:spcPts val="0"/>
              </a:spcAft>
              <a:defRPr/>
            </a:pPr>
            <a:endParaRPr lang="zh-CN" altLang="en-US" sz="100" dirty="0">
              <a:latin typeface="+mn-lt"/>
              <a:ea typeface="+mn-ea"/>
            </a:endParaRPr>
          </a:p>
        </p:txBody>
      </p:sp>
      <p:sp>
        <p:nvSpPr>
          <p:cNvPr id="4" name="Rectangle 20"/>
          <p:cNvSpPr>
            <a:spLocks noChangeArrowheads="1"/>
          </p:cNvSpPr>
          <p:nvPr userDrawn="1"/>
        </p:nvSpPr>
        <p:spPr bwMode="auto">
          <a:xfrm>
            <a:off x="250825" y="4863577"/>
            <a:ext cx="1755775" cy="122555"/>
          </a:xfrm>
          <a:prstGeom prst="rect">
            <a:avLst/>
          </a:prstGeom>
          <a:noFill/>
          <a:ln>
            <a:noFill/>
          </a:ln>
        </p:spPr>
        <p:txBody>
          <a:bodyPr lIns="0" tIns="0" rIns="0" bIns="0">
            <a:spAutoFit/>
          </a:bodyPr>
          <a:lstStyle/>
          <a:p>
            <a:pPr>
              <a:buFont typeface="Arial" panose="020B0604020202020204" pitchFamily="34" charset="0"/>
              <a:buNone/>
              <a:defRPr/>
            </a:pPr>
            <a:r>
              <a:rPr lang="en-US" altLang="zh-CN" sz="800" dirty="0">
                <a:solidFill>
                  <a:srgbClr val="53585E"/>
                </a:solidFill>
                <a:latin typeface="Arial" panose="020B0604020202020204" pitchFamily="34" charset="0"/>
                <a:ea typeface="+mn-ea"/>
                <a:cs typeface="Arial" panose="020B0604020202020204" pitchFamily="34" charset="0"/>
              </a:rPr>
              <a:t>yourmail@business.com</a:t>
            </a:r>
            <a:endParaRPr lang="zh-CN" altLang="en-US" sz="800" dirty="0">
              <a:solidFill>
                <a:srgbClr val="53585E"/>
              </a:solidFill>
              <a:latin typeface="Arial" panose="020B0604020202020204" pitchFamily="34" charset="0"/>
              <a:ea typeface="+mn-ea"/>
              <a:cs typeface="Arial" panose="020B0604020202020204" pitchFamily="34" charset="0"/>
            </a:endParaRPr>
          </a:p>
        </p:txBody>
      </p:sp>
      <p:sp>
        <p:nvSpPr>
          <p:cNvPr id="5" name="灯片编号占位符 5"/>
          <p:cNvSpPr txBox="1"/>
          <p:nvPr userDrawn="1"/>
        </p:nvSpPr>
        <p:spPr>
          <a:xfrm>
            <a:off x="8650288" y="4857224"/>
            <a:ext cx="360362" cy="144542"/>
          </a:xfrm>
          <a:prstGeom prst="rect">
            <a:avLst/>
          </a:prstGeom>
        </p:spPr>
        <p:txBody>
          <a:bodyPr t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9EEA5102-BDEF-4FFC-AB7B-AEB70687B7B1}" type="slidenum">
              <a:rPr lang="zh-CN" altLang="en-US" sz="800">
                <a:solidFill>
                  <a:srgbClr val="53585E"/>
                </a:solidFill>
                <a:cs typeface="Arial" panose="020B0604020202020204" pitchFamily="34" charset="0"/>
              </a:rPr>
            </a:fld>
            <a:endParaRPr lang="zh-CN" altLang="en-US" sz="800" dirty="0">
              <a:solidFill>
                <a:srgbClr val="53585E"/>
              </a:solidFill>
              <a:cs typeface="Arial" panose="020B0604020202020204" pitchFamily="34" charset="0"/>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C6B8A655-D403-4B02-9847-FBF879CA7FCD}"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6D14E4-1A58-4FE4-A501-6965E92A4371}"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ture with Caption">
    <p:bg>
      <p:bgPr>
        <a:solidFill>
          <a:srgbClr val="496356"/>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Picture Placeholder 32"/>
          <p:cNvSpPr>
            <a:spLocks noGrp="1"/>
          </p:cNvSpPr>
          <p:nvPr>
            <p:ph type="pic" sz="quarter" idx="10"/>
          </p:nvPr>
        </p:nvSpPr>
        <p:spPr>
          <a:xfrm>
            <a:off x="5796000" y="0"/>
            <a:ext cx="3348000" cy="5136028"/>
          </a:xfrm>
          <a:ln>
            <a:noFill/>
          </a:ln>
        </p:spPr>
        <p:style>
          <a:lnRef idx="2">
            <a:schemeClr val="accent2"/>
          </a:lnRef>
          <a:fillRef idx="1">
            <a:schemeClr val="lt1"/>
          </a:fillRef>
          <a:effectRef idx="0">
            <a:schemeClr val="accent2"/>
          </a:effectRef>
          <a:fontRef idx="none"/>
        </p:style>
        <p:txBody>
          <a:bodyPr>
            <a:normAutofit/>
          </a:bodyPr>
          <a:lstStyle>
            <a:lvl1pPr marL="0" indent="0">
              <a:buNone/>
              <a:defRPr sz="750">
                <a:latin typeface="Noto Serif" panose="02020600060500020200" pitchFamily="18" charset="0"/>
                <a:ea typeface="Noto Serif" panose="02020600060500020200" pitchFamily="18" charset="0"/>
                <a:cs typeface="Noto Serif" panose="02020600060500020200" pitchFamily="18" charset="0"/>
              </a:defRPr>
            </a:lvl1pPr>
          </a:lstStyle>
          <a:p>
            <a:endParaRPr lang="id-ID"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144000" cy="5143500"/>
          </a:xfrm>
        </p:spPr>
        <p:txBody>
          <a:bodyPr>
            <a:normAutofit/>
          </a:bodyPr>
          <a:lstStyle>
            <a:lvl1pPr marL="0" indent="0">
              <a:buNone/>
              <a:defRPr sz="750"/>
            </a:lvl1pPr>
          </a:lstStyle>
          <a:p>
            <a:endParaRPr lang="id-ID" dirty="0"/>
          </a:p>
        </p:txBody>
      </p:sp>
      <p:sp>
        <p:nvSpPr>
          <p:cNvPr id="13" name="Picture Placeholder 12"/>
          <p:cNvSpPr>
            <a:spLocks noGrp="1"/>
          </p:cNvSpPr>
          <p:nvPr userDrawn="1">
            <p:ph type="pic" sz="quarter" idx="11"/>
          </p:nvPr>
        </p:nvSpPr>
        <p:spPr>
          <a:xfrm>
            <a:off x="683621" y="1260686"/>
            <a:ext cx="2311200" cy="2060100"/>
          </a:xfrm>
        </p:spPr>
        <p:txBody>
          <a:bodyPr>
            <a:normAutofit/>
          </a:bodyPr>
          <a:lstStyle>
            <a:lvl1pPr marL="0" indent="0">
              <a:buNone/>
              <a:defRPr sz="750"/>
            </a:lvl1pPr>
          </a:lstStyle>
          <a:p>
            <a:endParaRPr lang="id-ID" dirty="0"/>
          </a:p>
        </p:txBody>
      </p:sp>
      <p:sp>
        <p:nvSpPr>
          <p:cNvPr id="20" name="Picture Placeholder 12"/>
          <p:cNvSpPr>
            <a:spLocks noGrp="1"/>
          </p:cNvSpPr>
          <p:nvPr>
            <p:ph type="pic" sz="quarter" idx="12"/>
          </p:nvPr>
        </p:nvSpPr>
        <p:spPr>
          <a:xfrm>
            <a:off x="6206996" y="2594549"/>
            <a:ext cx="2311200" cy="2060100"/>
          </a:xfrm>
        </p:spPr>
        <p:txBody>
          <a:bodyPr>
            <a:normAutofit/>
          </a:bodyPr>
          <a:lstStyle>
            <a:lvl1pPr marL="0" indent="0">
              <a:buNone/>
              <a:defRPr sz="750"/>
            </a:lvl1pPr>
          </a:lstStyle>
          <a:p>
            <a:endParaRPr lang="id-ID"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3900" y="0"/>
            <a:ext cx="4610100" cy="5143500"/>
          </a:xfrm>
        </p:spPr>
        <p:txBody>
          <a:bodyPr>
            <a:normAutofit/>
          </a:bodyPr>
          <a:lstStyle>
            <a:lvl1pPr>
              <a:defRPr sz="750"/>
            </a:lvl1pPr>
          </a:lstStyle>
          <a:p>
            <a:endParaRPr lang="id-ID"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711428" y="0"/>
            <a:ext cx="3432572" cy="5143500"/>
          </a:xfrm>
        </p:spPr>
        <p:txBody>
          <a:bodyPr>
            <a:normAutofit/>
          </a:bodyPr>
          <a:lstStyle>
            <a:lvl1pPr marL="0" indent="0">
              <a:buNone/>
              <a:defRPr sz="750"/>
            </a:lvl1pPr>
          </a:lstStyle>
          <a:p>
            <a:endParaRPr lang="id-ID"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939653" y="0"/>
            <a:ext cx="6204347" cy="3115866"/>
          </a:xfrm>
        </p:spPr>
        <p:txBody>
          <a:bodyPr>
            <a:normAutofit/>
          </a:bodyPr>
          <a:lstStyle>
            <a:lvl1pPr marL="0" indent="0">
              <a:buNone/>
              <a:defRPr sz="750"/>
            </a:lvl1pPr>
          </a:lstStyle>
          <a:p>
            <a:endParaRPr lang="id-ID"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144000" cy="5143500"/>
          </a:xfrm>
        </p:spPr>
        <p:txBody>
          <a:bodyPr>
            <a:normAutofit/>
          </a:bodyPr>
          <a:lstStyle>
            <a:lvl1pPr marL="0" indent="0">
              <a:buNone/>
              <a:defRPr sz="750"/>
            </a:lvl1pPr>
          </a:lstStyle>
          <a:p>
            <a:endParaRPr lang="id-ID" dirty="0"/>
          </a:p>
        </p:txBody>
      </p:sp>
      <p:sp>
        <p:nvSpPr>
          <p:cNvPr id="13" name="Picture Placeholder 12"/>
          <p:cNvSpPr>
            <a:spLocks noGrp="1"/>
          </p:cNvSpPr>
          <p:nvPr userDrawn="1">
            <p:ph type="pic" sz="quarter" idx="11"/>
          </p:nvPr>
        </p:nvSpPr>
        <p:spPr>
          <a:xfrm>
            <a:off x="637683" y="2591686"/>
            <a:ext cx="2311200" cy="2060100"/>
          </a:xfrm>
        </p:spPr>
        <p:txBody>
          <a:bodyPr>
            <a:normAutofit/>
          </a:bodyPr>
          <a:lstStyle>
            <a:lvl1pPr marL="0" indent="0">
              <a:buNone/>
              <a:defRPr sz="750"/>
            </a:lvl1pPr>
          </a:lstStyle>
          <a:p>
            <a:endParaRPr lang="id-ID"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2571750"/>
            <a:ext cx="2781300" cy="2571750"/>
          </a:xfrm>
        </p:spPr>
        <p:txBody>
          <a:bodyPr>
            <a:normAutofit/>
          </a:bodyPr>
          <a:lstStyle>
            <a:lvl1pPr marL="0" indent="0">
              <a:buNone/>
              <a:defRPr sz="750"/>
            </a:lvl1pPr>
          </a:lstStyle>
          <a:p>
            <a:endParaRPr lang="id-ID"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607"/>
            <a:ext cx="7886700" cy="214006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914"/>
            <a:ext cx="7886700" cy="112540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6435" indent="0">
              <a:buNone/>
              <a:defRPr sz="1350">
                <a:solidFill>
                  <a:schemeClr val="tx1">
                    <a:tint val="75000"/>
                  </a:schemeClr>
                </a:solidFill>
              </a:defRPr>
            </a:lvl3pPr>
            <a:lvl4pPr marL="1029335"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lvl1pPr>
              <a:defRPr/>
            </a:lvl1pPr>
          </a:lstStyle>
          <a:p>
            <a:pPr>
              <a:defRPr/>
            </a:pPr>
            <a:fld id="{32DD068E-D105-4DEB-A9D9-0CC714B41D2C}"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933345-37F3-424B-8F8F-3BE2E8D5AEC8}"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543"/>
            <a:ext cx="3886200" cy="326427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543"/>
            <a:ext cx="3886200" cy="326427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42BDDFA4-B759-49F6-9930-13FA4E183542}"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889E28-7E9B-43FD-B651-3876B078FE95}"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08"/>
            <a:ext cx="7886700" cy="99440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171"/>
            <a:ext cx="3868340" cy="618080"/>
          </a:xfrm>
        </p:spPr>
        <p:txBody>
          <a:bodyPr anchor="b"/>
          <a:lstStyle>
            <a:lvl1pPr marL="0" indent="0">
              <a:buNone/>
              <a:defRPr sz="1800" b="1"/>
            </a:lvl1pPr>
            <a:lvl2pPr marL="342900" indent="0">
              <a:buNone/>
              <a:defRPr sz="1500" b="1"/>
            </a:lvl2pPr>
            <a:lvl3pPr marL="686435" indent="0">
              <a:buNone/>
              <a:defRPr sz="1350" b="1"/>
            </a:lvl3pPr>
            <a:lvl4pPr marL="1029335"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9252"/>
            <a:ext cx="3868340" cy="276409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1171"/>
            <a:ext cx="3887391" cy="618080"/>
          </a:xfrm>
        </p:spPr>
        <p:txBody>
          <a:bodyPr anchor="b"/>
          <a:lstStyle>
            <a:lvl1pPr marL="0" indent="0">
              <a:buNone/>
              <a:defRPr sz="1800" b="1"/>
            </a:lvl1pPr>
            <a:lvl2pPr marL="342900" indent="0">
              <a:buNone/>
              <a:defRPr sz="1500" b="1"/>
            </a:lvl2pPr>
            <a:lvl3pPr marL="686435" indent="0">
              <a:buNone/>
              <a:defRPr sz="1350" b="1"/>
            </a:lvl3pPr>
            <a:lvl4pPr marL="1029335"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9252"/>
            <a:ext cx="3887391" cy="276409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3CD7D883-877D-4708-8C9D-7AEEF4B0598B}"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5486AB-3A2E-4093-A401-ED8EF4FEB25E}"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830958A2-BCBF-4F07-8E0B-C3A360D4E027}"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050F1-407E-4A37-99A6-BA86886D139F}"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975BF0-C69C-490A-8AE0-15C6072C0F4F}"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99B4E1-012B-4712-A32B-51243CAF6167}"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81"/>
            <a:ext cx="2949178" cy="1200435"/>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45"/>
            <a:ext cx="4629150" cy="365608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416"/>
            <a:ext cx="2949178" cy="2859368"/>
          </a:xfrm>
        </p:spPr>
        <p:txBody>
          <a:bodyPr/>
          <a:lstStyle>
            <a:lvl1pPr marL="0" indent="0">
              <a:buNone/>
              <a:defRPr sz="1200"/>
            </a:lvl1pPr>
            <a:lvl2pPr marL="342900" indent="0">
              <a:buNone/>
              <a:defRPr sz="1050"/>
            </a:lvl2pPr>
            <a:lvl3pPr marL="686435" indent="0">
              <a:buNone/>
              <a:defRPr sz="900"/>
            </a:lvl3pPr>
            <a:lvl4pPr marL="1029335"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05D72DBA-83C0-4DF2-8B70-BD1DB50A10B4}"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9160F9-949B-4344-9F11-AFACB2533EC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81"/>
            <a:ext cx="2949178" cy="1200435"/>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45"/>
            <a:ext cx="4629150" cy="3656085"/>
          </a:xfrm>
        </p:spPr>
        <p:txBody>
          <a:bodyPr rtlCol="0">
            <a:normAutofit/>
          </a:bodyPr>
          <a:lstStyle>
            <a:lvl1pPr marL="0" indent="0">
              <a:buNone/>
              <a:defRPr sz="2400"/>
            </a:lvl1pPr>
            <a:lvl2pPr marL="342900" indent="0">
              <a:buNone/>
              <a:defRPr sz="2100"/>
            </a:lvl2pPr>
            <a:lvl3pPr marL="686435" indent="0">
              <a:buNone/>
              <a:defRPr sz="1800"/>
            </a:lvl3pPr>
            <a:lvl4pPr marL="1029335"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1543416"/>
            <a:ext cx="2949178" cy="2859368"/>
          </a:xfrm>
        </p:spPr>
        <p:txBody>
          <a:bodyPr/>
          <a:lstStyle>
            <a:lvl1pPr marL="0" indent="0">
              <a:buNone/>
              <a:defRPr sz="1200"/>
            </a:lvl1pPr>
            <a:lvl2pPr marL="342900" indent="0">
              <a:buNone/>
              <a:defRPr sz="1050"/>
            </a:lvl2pPr>
            <a:lvl3pPr marL="686435" indent="0">
              <a:buNone/>
              <a:defRPr sz="900"/>
            </a:lvl3pPr>
            <a:lvl4pPr marL="1029335"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A508D46B-7D7B-4D01-AC6D-070848834F6C}"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B13BFC-6EA9-4AD8-A1B8-05336F7C3D56}"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199"/>
            <a:ext cx="7886700" cy="995906"/>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1027" name="Text Placeholder 2"/>
          <p:cNvSpPr>
            <a:spLocks noGrp="1"/>
          </p:cNvSpPr>
          <p:nvPr>
            <p:ph type="body" idx="1"/>
          </p:nvPr>
        </p:nvSpPr>
        <p:spPr bwMode="auto">
          <a:xfrm>
            <a:off x="628650" y="1369172"/>
            <a:ext cx="7886700" cy="326409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8275"/>
            <a:ext cx="2057400" cy="274788"/>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defRPr>
            </a:lvl1pPr>
          </a:lstStyle>
          <a:p>
            <a:pPr>
              <a:defRPr/>
            </a:pPr>
            <a:fld id="{4944C52B-F0A2-4C01-981B-0DFDA81E67B1}" type="datetimeFigureOut">
              <a:rPr lang="en-US"/>
            </a:fld>
            <a:endParaRPr lang="en-US"/>
          </a:p>
        </p:txBody>
      </p:sp>
      <p:sp>
        <p:nvSpPr>
          <p:cNvPr id="5" name="Footer Placeholder 4"/>
          <p:cNvSpPr>
            <a:spLocks noGrp="1"/>
          </p:cNvSpPr>
          <p:nvPr>
            <p:ph type="ftr" sz="quarter" idx="3"/>
          </p:nvPr>
        </p:nvSpPr>
        <p:spPr>
          <a:xfrm>
            <a:off x="3028950" y="4768275"/>
            <a:ext cx="3086100" cy="274788"/>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457950" y="4768275"/>
            <a:ext cx="2057400" cy="274788"/>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ea typeface="+mn-ea"/>
              </a:defRPr>
            </a:lvl1pPr>
          </a:lstStyle>
          <a:p>
            <a:pPr>
              <a:defRPr/>
            </a:pPr>
            <a:fld id="{9C78BEE1-3B59-4902-8F82-D2AEB5DFA8E3}"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l" defTabSz="68326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82625" rtl="0" eaLnBrk="0" fontAlgn="base" hangingPunct="0">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2pPr>
      <a:lvl3pPr algn="l" defTabSz="682625" rtl="0" eaLnBrk="0" fontAlgn="base" hangingPunct="0">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3pPr>
      <a:lvl4pPr algn="l" defTabSz="682625" rtl="0" eaLnBrk="0" fontAlgn="base" hangingPunct="0">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4pPr>
      <a:lvl5pPr algn="l" defTabSz="682625" rtl="0" eaLnBrk="0" fontAlgn="base" hangingPunct="0">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5pPr>
      <a:lvl6pPr marL="457200" algn="l" defTabSz="683895" rtl="0" fontAlgn="base">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6pPr>
      <a:lvl7pPr marL="914400" algn="l" defTabSz="683895" rtl="0" fontAlgn="base">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7pPr>
      <a:lvl8pPr marL="1371600" algn="l" defTabSz="683895" rtl="0" fontAlgn="base">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8pPr>
      <a:lvl9pPr marL="1828800" algn="l" defTabSz="683895" rtl="0" fontAlgn="base">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9pPr>
    </p:titleStyle>
    <p:bodyStyle>
      <a:lvl1pPr marL="170180" indent="-170180" algn="l" defTabSz="683260"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mn-lt"/>
          <a:ea typeface="+mn-ea"/>
          <a:cs typeface="+mn-cs"/>
        </a:defRPr>
      </a:lvl1pPr>
      <a:lvl2pPr marL="513080" indent="-170180" algn="l" defTabSz="68326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6615" indent="-170180" algn="l" defTabSz="68326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9515" indent="-170180" algn="l" defTabSz="68326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2415" indent="-170180" algn="l" defTabSz="68326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92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6435" algn="l" defTabSz="685800" rtl="0" eaLnBrk="1" latinLnBrk="0" hangingPunct="1">
        <a:defRPr sz="1350" kern="1200">
          <a:solidFill>
            <a:schemeClr val="tx1"/>
          </a:solidFill>
          <a:latin typeface="+mn-lt"/>
          <a:ea typeface="+mn-ea"/>
          <a:cs typeface="+mn-cs"/>
        </a:defRPr>
      </a:lvl3pPr>
      <a:lvl4pPr marL="1029335"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image" Target="../media/image30.jpeg"/><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image" Target="../media/image29.jpeg"/><Relationship Id="rId3" Type="http://schemas.openxmlformats.org/officeDocument/2006/relationships/tags" Target="../tags/tag95.xml"/><Relationship Id="rId2" Type="http://schemas.openxmlformats.org/officeDocument/2006/relationships/tags" Target="../tags/tag94.xml"/><Relationship Id="rId17" Type="http://schemas.openxmlformats.org/officeDocument/2006/relationships/slideLayout" Target="../slideLayouts/slideLayout12.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image" Target="../media/image32.jpeg"/><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image" Target="../media/image31.jpeg"/><Relationship Id="rId1" Type="http://schemas.openxmlformats.org/officeDocument/2006/relationships/tags" Target="../tags/tag9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image" Target="../media/image34.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6.png"/><Relationship Id="rId1" Type="http://schemas.openxmlformats.org/officeDocument/2006/relationships/image" Target="../media/image39.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image" Target="../media/image6.pn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microsoft.com/office/2007/relationships/hdphoto" Target="../media/image46.wdp"/><Relationship Id="rId4" Type="http://schemas.openxmlformats.org/officeDocument/2006/relationships/image" Target="../media/image45.png"/><Relationship Id="rId3" Type="http://schemas.openxmlformats.org/officeDocument/2006/relationships/image" Target="../media/image6.png"/><Relationship Id="rId2" Type="http://schemas.openxmlformats.org/officeDocument/2006/relationships/image" Target="../media/image44.jpeg"/><Relationship Id="rId1"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3" Type="http://schemas.openxmlformats.org/officeDocument/2006/relationships/tags" Target="../tags/tag105.xml"/><Relationship Id="rId2" Type="http://schemas.openxmlformats.org/officeDocument/2006/relationships/image" Target="../media/image6.png"/><Relationship Id="rId1"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6.png"/><Relationship Id="rId3" Type="http://schemas.openxmlformats.org/officeDocument/2006/relationships/image" Target="../media/image54.jpeg"/><Relationship Id="rId2" Type="http://schemas.microsoft.com/office/2007/relationships/hdphoto" Target="../media/image53.wdp"/><Relationship Id="rId1" Type="http://schemas.openxmlformats.org/officeDocument/2006/relationships/image" Target="../media/image5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tags" Target="../tags/tag106.xml"/><Relationship Id="rId1" Type="http://schemas.openxmlformats.org/officeDocument/2006/relationships/image" Target="../media/image55.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8.png"/><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image" Target="../media/image56.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3.xml"/><Relationship Id="rId2" Type="http://schemas.openxmlformats.org/officeDocument/2006/relationships/image" Target="../media/image6.png"/><Relationship Id="rId1" Type="http://schemas.openxmlformats.org/officeDocument/2006/relationships/image" Target="../media/image59.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2.xml"/><Relationship Id="rId2" Type="http://schemas.openxmlformats.org/officeDocument/2006/relationships/image" Target="../media/image6.png"/><Relationship Id="rId1" Type="http://schemas.openxmlformats.org/officeDocument/2006/relationships/image" Target="../media/image60.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2.xml"/><Relationship Id="rId2" Type="http://schemas.openxmlformats.org/officeDocument/2006/relationships/image" Target="../media/image6.png"/><Relationship Id="rId1" Type="http://schemas.openxmlformats.org/officeDocument/2006/relationships/image" Target="../media/image61.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64.png"/><Relationship Id="rId3" Type="http://schemas.openxmlformats.org/officeDocument/2006/relationships/image" Target="../media/image6.png"/><Relationship Id="rId2" Type="http://schemas.microsoft.com/office/2007/relationships/hdphoto" Target="../media/image63.wdp"/><Relationship Id="rId1" Type="http://schemas.openxmlformats.org/officeDocument/2006/relationships/image" Target="../media/image62.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6.png"/><Relationship Id="rId1" Type="http://schemas.openxmlformats.org/officeDocument/2006/relationships/image" Target="../media/image69.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6.png"/><Relationship Id="rId2" Type="http://schemas.openxmlformats.org/officeDocument/2006/relationships/image" Target="../media/image71.jpeg"/><Relationship Id="rId1" Type="http://schemas.openxmlformats.org/officeDocument/2006/relationships/image" Target="../media/image70.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4.jpeg"/><Relationship Id="rId4" Type="http://schemas.openxmlformats.org/officeDocument/2006/relationships/image" Target="../media/image73.jpeg"/><Relationship Id="rId3" Type="http://schemas.openxmlformats.org/officeDocument/2006/relationships/tags" Target="../tags/tag107.xml"/><Relationship Id="rId2" Type="http://schemas.openxmlformats.org/officeDocument/2006/relationships/image" Target="../media/image72.jpeg"/><Relationship Id="rId1"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9" Type="http://schemas.openxmlformats.org/officeDocument/2006/relationships/image" Target="../media/image6.png"/><Relationship Id="rId8" Type="http://schemas.microsoft.com/office/2007/relationships/hdphoto" Target="../media/image82.wdp"/><Relationship Id="rId7" Type="http://schemas.openxmlformats.org/officeDocument/2006/relationships/image" Target="../media/image81.png"/><Relationship Id="rId6" Type="http://schemas.microsoft.com/office/2007/relationships/hdphoto" Target="../media/image80.wdp"/><Relationship Id="rId5" Type="http://schemas.openxmlformats.org/officeDocument/2006/relationships/image" Target="../media/image79.png"/><Relationship Id="rId4" Type="http://schemas.openxmlformats.org/officeDocument/2006/relationships/image" Target="../media/image78.jpeg"/><Relationship Id="rId3" Type="http://schemas.microsoft.com/office/2007/relationships/hdphoto" Target="../media/image77.wdp"/><Relationship Id="rId2" Type="http://schemas.openxmlformats.org/officeDocument/2006/relationships/image" Target="../media/image76.png"/><Relationship Id="rId10" Type="http://schemas.openxmlformats.org/officeDocument/2006/relationships/slideLayout" Target="../slideLayouts/slideLayout25.xml"/><Relationship Id="rId1" Type="http://schemas.openxmlformats.org/officeDocument/2006/relationships/image" Target="../media/image75.jpeg"/></Relationships>
</file>

<file path=ppt/slides/_rels/slide33.xml.rels><?xml version="1.0" encoding="UTF-8" standalone="yes"?>
<Relationships xmlns="http://schemas.openxmlformats.org/package/2006/relationships"><Relationship Id="rId9" Type="http://schemas.openxmlformats.org/officeDocument/2006/relationships/image" Target="../media/image91.png"/><Relationship Id="rId8" Type="http://schemas.openxmlformats.org/officeDocument/2006/relationships/image" Target="../media/image90.png"/><Relationship Id="rId7" Type="http://schemas.openxmlformats.org/officeDocument/2006/relationships/image" Target="../media/image89.png"/><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3" Type="http://schemas.openxmlformats.org/officeDocument/2006/relationships/image" Target="../media/image85.jpeg"/><Relationship Id="rId2" Type="http://schemas.openxmlformats.org/officeDocument/2006/relationships/image" Target="../media/image84.png"/><Relationship Id="rId14" Type="http://schemas.openxmlformats.org/officeDocument/2006/relationships/notesSlide" Target="../notesSlides/notesSlide11.xml"/><Relationship Id="rId13" Type="http://schemas.openxmlformats.org/officeDocument/2006/relationships/slideLayout" Target="../slideLayouts/slideLayout12.xml"/><Relationship Id="rId12" Type="http://schemas.openxmlformats.org/officeDocument/2006/relationships/image" Target="../media/image94.png"/><Relationship Id="rId11" Type="http://schemas.openxmlformats.org/officeDocument/2006/relationships/image" Target="../media/image93.png"/><Relationship Id="rId10" Type="http://schemas.openxmlformats.org/officeDocument/2006/relationships/image" Target="../media/image92.png"/><Relationship Id="rId1" Type="http://schemas.openxmlformats.org/officeDocument/2006/relationships/image" Target="../media/image8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9" Type="http://schemas.openxmlformats.org/officeDocument/2006/relationships/image" Target="../media/image103.jpeg"/><Relationship Id="rId8" Type="http://schemas.openxmlformats.org/officeDocument/2006/relationships/image" Target="../media/image102.jpeg"/><Relationship Id="rId7" Type="http://schemas.openxmlformats.org/officeDocument/2006/relationships/image" Target="../media/image101.jpeg"/><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 Id="rId3" Type="http://schemas.microsoft.com/office/2007/relationships/hdphoto" Target="../media/image97.wdp"/><Relationship Id="rId2" Type="http://schemas.openxmlformats.org/officeDocument/2006/relationships/image" Target="../media/image96.png"/><Relationship Id="rId12" Type="http://schemas.openxmlformats.org/officeDocument/2006/relationships/slideLayout" Target="../slideLayouts/slideLayout18.xml"/><Relationship Id="rId11" Type="http://schemas.openxmlformats.org/officeDocument/2006/relationships/image" Target="../media/image105.jpeg"/><Relationship Id="rId10" Type="http://schemas.openxmlformats.org/officeDocument/2006/relationships/image" Target="../media/image104.jpeg"/><Relationship Id="rId1" Type="http://schemas.openxmlformats.org/officeDocument/2006/relationships/image" Target="../media/image95.png"/></Relationships>
</file>

<file path=ppt/slides/_rels/slide4.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6.png"/><Relationship Id="rId18" Type="http://schemas.openxmlformats.org/officeDocument/2006/relationships/slideLayout" Target="../slideLayouts/slideLayout12.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6.pn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image15.wdp"/><Relationship Id="rId3" Type="http://schemas.openxmlformats.org/officeDocument/2006/relationships/image" Target="../media/image14.png"/><Relationship Id="rId2" Type="http://schemas.openxmlformats.org/officeDocument/2006/relationships/image" Target="../media/image13.png"/><Relationship Id="rId10" Type="http://schemas.openxmlformats.org/officeDocument/2006/relationships/notesSlide" Target="../notesSlides/notesSlide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7.xml"/><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9" Type="http://schemas.openxmlformats.org/officeDocument/2006/relationships/notesSlide" Target="../notesSlides/notesSlide3.xml"/><Relationship Id="rId78" Type="http://schemas.openxmlformats.org/officeDocument/2006/relationships/slideLayout" Target="../slideLayouts/slideLayout12.xml"/><Relationship Id="rId77" Type="http://schemas.openxmlformats.org/officeDocument/2006/relationships/tags" Target="../tags/tag92.xml"/><Relationship Id="rId76" Type="http://schemas.openxmlformats.org/officeDocument/2006/relationships/tags" Target="../tags/tag91.xml"/><Relationship Id="rId75" Type="http://schemas.openxmlformats.org/officeDocument/2006/relationships/tags" Target="../tags/tag90.xml"/><Relationship Id="rId74" Type="http://schemas.openxmlformats.org/officeDocument/2006/relationships/tags" Target="../tags/tag89.xml"/><Relationship Id="rId73" Type="http://schemas.openxmlformats.org/officeDocument/2006/relationships/tags" Target="../tags/tag88.xml"/><Relationship Id="rId72" Type="http://schemas.openxmlformats.org/officeDocument/2006/relationships/tags" Target="../tags/tag87.xml"/><Relationship Id="rId71" Type="http://schemas.openxmlformats.org/officeDocument/2006/relationships/tags" Target="../tags/tag86.xml"/><Relationship Id="rId70" Type="http://schemas.openxmlformats.org/officeDocument/2006/relationships/tags" Target="../tags/tag85.xml"/><Relationship Id="rId7" Type="http://schemas.openxmlformats.org/officeDocument/2006/relationships/tags" Target="../tags/tag22.xml"/><Relationship Id="rId69" Type="http://schemas.openxmlformats.org/officeDocument/2006/relationships/tags" Target="../tags/tag84.xml"/><Relationship Id="rId68" Type="http://schemas.openxmlformats.org/officeDocument/2006/relationships/tags" Target="../tags/tag83.xml"/><Relationship Id="rId67" Type="http://schemas.openxmlformats.org/officeDocument/2006/relationships/tags" Target="../tags/tag82.xml"/><Relationship Id="rId66" Type="http://schemas.openxmlformats.org/officeDocument/2006/relationships/tags" Target="../tags/tag81.xml"/><Relationship Id="rId65" Type="http://schemas.openxmlformats.org/officeDocument/2006/relationships/tags" Target="../tags/tag80.xml"/><Relationship Id="rId64" Type="http://schemas.openxmlformats.org/officeDocument/2006/relationships/tags" Target="../tags/tag79.xml"/><Relationship Id="rId63" Type="http://schemas.openxmlformats.org/officeDocument/2006/relationships/tags" Target="../tags/tag78.xml"/><Relationship Id="rId62" Type="http://schemas.openxmlformats.org/officeDocument/2006/relationships/tags" Target="../tags/tag77.xml"/><Relationship Id="rId61" Type="http://schemas.openxmlformats.org/officeDocument/2006/relationships/tags" Target="../tags/tag76.xml"/><Relationship Id="rId60" Type="http://schemas.openxmlformats.org/officeDocument/2006/relationships/tags" Target="../tags/tag75.xml"/><Relationship Id="rId6" Type="http://schemas.openxmlformats.org/officeDocument/2006/relationships/tags" Target="../tags/tag21.xml"/><Relationship Id="rId59" Type="http://schemas.openxmlformats.org/officeDocument/2006/relationships/tags" Target="../tags/tag74.xml"/><Relationship Id="rId58" Type="http://schemas.openxmlformats.org/officeDocument/2006/relationships/tags" Target="../tags/tag73.xml"/><Relationship Id="rId57" Type="http://schemas.openxmlformats.org/officeDocument/2006/relationships/tags" Target="../tags/tag72.xml"/><Relationship Id="rId56" Type="http://schemas.openxmlformats.org/officeDocument/2006/relationships/tags" Target="../tags/tag71.xml"/><Relationship Id="rId55" Type="http://schemas.openxmlformats.org/officeDocument/2006/relationships/tags" Target="../tags/tag70.xml"/><Relationship Id="rId54" Type="http://schemas.openxmlformats.org/officeDocument/2006/relationships/tags" Target="../tags/tag69.xml"/><Relationship Id="rId53" Type="http://schemas.openxmlformats.org/officeDocument/2006/relationships/tags" Target="../tags/tag68.xml"/><Relationship Id="rId52" Type="http://schemas.openxmlformats.org/officeDocument/2006/relationships/tags" Target="../tags/tag67.xml"/><Relationship Id="rId51" Type="http://schemas.openxmlformats.org/officeDocument/2006/relationships/tags" Target="../tags/tag66.xml"/><Relationship Id="rId50" Type="http://schemas.openxmlformats.org/officeDocument/2006/relationships/tags" Target="../tags/tag65.xml"/><Relationship Id="rId5" Type="http://schemas.openxmlformats.org/officeDocument/2006/relationships/tags" Target="../tags/tag20.xml"/><Relationship Id="rId49" Type="http://schemas.openxmlformats.org/officeDocument/2006/relationships/tags" Target="../tags/tag64.xml"/><Relationship Id="rId48" Type="http://schemas.openxmlformats.org/officeDocument/2006/relationships/tags" Target="../tags/tag63.xml"/><Relationship Id="rId47" Type="http://schemas.openxmlformats.org/officeDocument/2006/relationships/tags" Target="../tags/tag62.xml"/><Relationship Id="rId46" Type="http://schemas.openxmlformats.org/officeDocument/2006/relationships/tags" Target="../tags/tag61.xml"/><Relationship Id="rId45" Type="http://schemas.openxmlformats.org/officeDocument/2006/relationships/tags" Target="../tags/tag60.xml"/><Relationship Id="rId44" Type="http://schemas.openxmlformats.org/officeDocument/2006/relationships/tags" Target="../tags/tag59.xml"/><Relationship Id="rId43" Type="http://schemas.openxmlformats.org/officeDocument/2006/relationships/tags" Target="../tags/tag58.xml"/><Relationship Id="rId42" Type="http://schemas.openxmlformats.org/officeDocument/2006/relationships/tags" Target="../tags/tag57.xml"/><Relationship Id="rId41" Type="http://schemas.openxmlformats.org/officeDocument/2006/relationships/tags" Target="../tags/tag56.xml"/><Relationship Id="rId40" Type="http://schemas.openxmlformats.org/officeDocument/2006/relationships/tags" Target="../tags/tag55.xml"/><Relationship Id="rId4" Type="http://schemas.openxmlformats.org/officeDocument/2006/relationships/tags" Target="../tags/tag19.xml"/><Relationship Id="rId39" Type="http://schemas.openxmlformats.org/officeDocument/2006/relationships/tags" Target="../tags/tag54.xml"/><Relationship Id="rId38" Type="http://schemas.openxmlformats.org/officeDocument/2006/relationships/tags" Target="../tags/tag53.xml"/><Relationship Id="rId37" Type="http://schemas.openxmlformats.org/officeDocument/2006/relationships/tags" Target="../tags/tag52.xml"/><Relationship Id="rId36" Type="http://schemas.openxmlformats.org/officeDocument/2006/relationships/tags" Target="../tags/tag51.xml"/><Relationship Id="rId35" Type="http://schemas.openxmlformats.org/officeDocument/2006/relationships/tags" Target="../tags/tag50.xml"/><Relationship Id="rId34" Type="http://schemas.openxmlformats.org/officeDocument/2006/relationships/tags" Target="../tags/tag49.xml"/><Relationship Id="rId33" Type="http://schemas.openxmlformats.org/officeDocument/2006/relationships/tags" Target="../tags/tag48.xml"/><Relationship Id="rId32" Type="http://schemas.openxmlformats.org/officeDocument/2006/relationships/tags" Target="../tags/tag47.xml"/><Relationship Id="rId31" Type="http://schemas.openxmlformats.org/officeDocument/2006/relationships/tags" Target="../tags/tag46.xml"/><Relationship Id="rId30" Type="http://schemas.openxmlformats.org/officeDocument/2006/relationships/tags" Target="../tags/tag45.xml"/><Relationship Id="rId3" Type="http://schemas.openxmlformats.org/officeDocument/2006/relationships/tags" Target="../tags/tag18.xml"/><Relationship Id="rId29" Type="http://schemas.openxmlformats.org/officeDocument/2006/relationships/tags" Target="../tags/tag44.xml"/><Relationship Id="rId28" Type="http://schemas.openxmlformats.org/officeDocument/2006/relationships/tags" Target="../tags/tag43.xml"/><Relationship Id="rId27" Type="http://schemas.openxmlformats.org/officeDocument/2006/relationships/tags" Target="../tags/tag42.xml"/><Relationship Id="rId26" Type="http://schemas.openxmlformats.org/officeDocument/2006/relationships/tags" Target="../tags/tag41.xml"/><Relationship Id="rId25" Type="http://schemas.openxmlformats.org/officeDocument/2006/relationships/tags" Target="../tags/tag40.xml"/><Relationship Id="rId24" Type="http://schemas.openxmlformats.org/officeDocument/2006/relationships/tags" Target="../tags/tag39.xml"/><Relationship Id="rId23" Type="http://schemas.openxmlformats.org/officeDocument/2006/relationships/tags" Target="../tags/tag38.xml"/><Relationship Id="rId22" Type="http://schemas.openxmlformats.org/officeDocument/2006/relationships/tags" Target="../tags/tag37.xml"/><Relationship Id="rId21" Type="http://schemas.openxmlformats.org/officeDocument/2006/relationships/tags" Target="../tags/tag36.xml"/><Relationship Id="rId20" Type="http://schemas.openxmlformats.org/officeDocument/2006/relationships/tags" Target="../tags/tag35.xml"/><Relationship Id="rId2" Type="http://schemas.openxmlformats.org/officeDocument/2006/relationships/tags" Target="../tags/tag17.xml"/><Relationship Id="rId19" Type="http://schemas.openxmlformats.org/officeDocument/2006/relationships/tags" Target="../tags/tag34.xml"/><Relationship Id="rId18" Type="http://schemas.openxmlformats.org/officeDocument/2006/relationships/tags" Target="../tags/tag33.xml"/><Relationship Id="rId17" Type="http://schemas.openxmlformats.org/officeDocument/2006/relationships/tags" Target="../tags/tag32.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28.jpeg"/><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2025" y="-15884"/>
            <a:ext cx="2557270" cy="5162190"/>
          </a:xfrm>
          <a:custGeom>
            <a:avLst/>
            <a:gdLst>
              <a:gd name="T0" fmla="*/ 0 w 1624"/>
              <a:gd name="T1" fmla="*/ 0 h 3250"/>
              <a:gd name="T2" fmla="*/ 2147483647 w 1624"/>
              <a:gd name="T3" fmla="*/ 2147483647 h 3250"/>
              <a:gd name="T4" fmla="*/ 0 w 1624"/>
              <a:gd name="T5" fmla="*/ 2147483647 h 3250"/>
              <a:gd name="T6" fmla="*/ 0 w 1624"/>
              <a:gd name="T7" fmla="*/ 0 h 3250"/>
              <a:gd name="T8" fmla="*/ 0 60000 65536"/>
              <a:gd name="T9" fmla="*/ 0 60000 65536"/>
              <a:gd name="T10" fmla="*/ 0 60000 65536"/>
              <a:gd name="T11" fmla="*/ 0 60000 65536"/>
              <a:gd name="T12" fmla="*/ 0 w 1624"/>
              <a:gd name="T13" fmla="*/ 0 h 3250"/>
              <a:gd name="T14" fmla="*/ 1624 w 1624"/>
              <a:gd name="T15" fmla="*/ 3250 h 3250"/>
            </a:gdLst>
            <a:ahLst/>
            <a:cxnLst>
              <a:cxn ang="T8">
                <a:pos x="T0" y="T1"/>
              </a:cxn>
              <a:cxn ang="T9">
                <a:pos x="T2" y="T3"/>
              </a:cxn>
              <a:cxn ang="T10">
                <a:pos x="T4" y="T5"/>
              </a:cxn>
              <a:cxn ang="T11">
                <a:pos x="T6" y="T7"/>
              </a:cxn>
            </a:cxnLst>
            <a:rect l="T12" t="T13" r="T14" b="T15"/>
            <a:pathLst>
              <a:path w="1624" h="3250">
                <a:moveTo>
                  <a:pt x="0" y="0"/>
                </a:moveTo>
                <a:lnTo>
                  <a:pt x="1624" y="1625"/>
                </a:lnTo>
                <a:lnTo>
                  <a:pt x="0" y="3250"/>
                </a:lnTo>
                <a:lnTo>
                  <a:pt x="0" y="0"/>
                </a:lnTo>
                <a:close/>
              </a:path>
            </a:pathLst>
          </a:custGeom>
          <a:blipFill dpi="0" rotWithShape="1">
            <a:blip r:embed="rId1"/>
            <a:srcRect/>
            <a:stretch>
              <a:fillRect/>
            </a:stretch>
          </a:blipFill>
          <a:ln w="12700" cap="flat">
            <a:noFill/>
            <a:prstDash val="solid"/>
            <a:miter lim="800000"/>
          </a:ln>
        </p:spPr>
        <p:txBody>
          <a:bodyPr/>
          <a:lstStyle/>
          <a:p>
            <a:endParaRPr lang="zh-CN" altLang="en-US" sz="100"/>
          </a:p>
        </p:txBody>
      </p:sp>
      <p:pic>
        <p:nvPicPr>
          <p:cNvPr id="5" name="图片 4"/>
          <p:cNvPicPr>
            <a:picLocks noChangeAspect="1"/>
          </p:cNvPicPr>
          <p:nvPr/>
        </p:nvPicPr>
        <p:blipFill>
          <a:blip r:embed="rId2" cstate="print"/>
          <a:stretch>
            <a:fillRect/>
          </a:stretch>
        </p:blipFill>
        <p:spPr>
          <a:xfrm>
            <a:off x="-5404" y="-7334"/>
            <a:ext cx="5225403" cy="5225403"/>
          </a:xfrm>
          <a:prstGeom prst="rect">
            <a:avLst/>
          </a:prstGeom>
        </p:spPr>
      </p:pic>
      <p:sp>
        <p:nvSpPr>
          <p:cNvPr id="7" name="Freeform 7"/>
          <p:cNvSpPr/>
          <p:nvPr/>
        </p:nvSpPr>
        <p:spPr bwMode="auto">
          <a:xfrm>
            <a:off x="-19967" y="2133281"/>
            <a:ext cx="438389" cy="87677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4">
              <a:lumMod val="20000"/>
              <a:lumOff val="80000"/>
            </a:schemeClr>
          </a:solidFill>
          <a:ln>
            <a:noFill/>
          </a:ln>
        </p:spPr>
        <p:txBody>
          <a:bodyPr/>
          <a:lstStyle/>
          <a:p>
            <a:pPr fontAlgn="auto">
              <a:spcBef>
                <a:spcPts val="0"/>
              </a:spcBef>
              <a:spcAft>
                <a:spcPts val="0"/>
              </a:spcAft>
              <a:defRPr/>
            </a:pPr>
            <a:endParaRPr lang="zh-CN" altLang="en-US" sz="100">
              <a:latin typeface="+mn-lt"/>
              <a:ea typeface="+mn-ea"/>
            </a:endParaRPr>
          </a:p>
        </p:txBody>
      </p:sp>
      <p:sp>
        <p:nvSpPr>
          <p:cNvPr id="11" name="菱形 10"/>
          <p:cNvSpPr>
            <a:spLocks noChangeArrowheads="1"/>
          </p:cNvSpPr>
          <p:nvPr/>
        </p:nvSpPr>
        <p:spPr bwMode="auto">
          <a:xfrm>
            <a:off x="1033120" y="3167202"/>
            <a:ext cx="2036285" cy="2036285"/>
          </a:xfrm>
          <a:prstGeom prst="diamond">
            <a:avLst/>
          </a:prstGeom>
          <a:blipFill dpi="0" rotWithShape="1">
            <a:blip r:embed="rId3" cstate="screen">
              <a:duotone>
                <a:schemeClr val="accent4">
                  <a:shade val="45000"/>
                  <a:satMod val="135000"/>
                </a:schemeClr>
                <a:prstClr val="white"/>
              </a:duotone>
            </a:blip>
            <a:srcRect/>
            <a:stretch>
              <a:fillRect/>
            </a:stretch>
          </a:blipFill>
          <a:ln w="6350">
            <a:noFill/>
            <a:miter lim="800000"/>
          </a:ln>
        </p:spPr>
        <p:txBody>
          <a:bodyPr/>
          <a:lstStyle/>
          <a:p>
            <a:endParaRPr lang="zh-CN" altLang="en-US" sz="100">
              <a:latin typeface="Calibri" panose="020F0502020204030204" pitchFamily="34" charset="0"/>
            </a:endParaRPr>
          </a:p>
        </p:txBody>
      </p:sp>
      <p:sp>
        <p:nvSpPr>
          <p:cNvPr id="12" name="菱形 11"/>
          <p:cNvSpPr>
            <a:spLocks noChangeArrowheads="1"/>
          </p:cNvSpPr>
          <p:nvPr/>
        </p:nvSpPr>
        <p:spPr bwMode="auto">
          <a:xfrm>
            <a:off x="-19967" y="4229820"/>
            <a:ext cx="2034698" cy="2034697"/>
          </a:xfrm>
          <a:prstGeom prst="diamond">
            <a:avLst/>
          </a:prstGeom>
          <a:solidFill>
            <a:schemeClr val="tx2">
              <a:lumMod val="20000"/>
              <a:lumOff val="80000"/>
            </a:schemeClr>
          </a:solidFill>
          <a:ln w="6350">
            <a:noFill/>
            <a:miter lim="800000"/>
          </a:ln>
        </p:spPr>
        <p:txBody>
          <a:bodyPr/>
          <a:lstStyle/>
          <a:p>
            <a:endParaRPr lang="zh-CN" altLang="en-US" sz="100">
              <a:latin typeface="Calibri" panose="020F0502020204030204" pitchFamily="34" charset="0"/>
            </a:endParaRPr>
          </a:p>
        </p:txBody>
      </p:sp>
      <p:sp>
        <p:nvSpPr>
          <p:cNvPr id="15" name="菱形 14"/>
          <p:cNvSpPr/>
          <p:nvPr/>
        </p:nvSpPr>
        <p:spPr>
          <a:xfrm>
            <a:off x="2089384" y="4229820"/>
            <a:ext cx="2034697" cy="2034697"/>
          </a:xfrm>
          <a:prstGeom prst="diamond">
            <a:avLst/>
          </a:prstGeom>
          <a:solidFill>
            <a:schemeClr val="accent4">
              <a:lumMod val="40000"/>
              <a:lumOff val="60000"/>
            </a:schemeClr>
          </a:solidFill>
          <a:ln w="6350" cap="flat">
            <a:noFill/>
            <a:prstDash val="solid"/>
            <a:miter lim="800000"/>
          </a:ln>
        </p:spPr>
        <p:txBody>
          <a:bodyPr/>
          <a:lstStyle/>
          <a:p>
            <a:pPr fontAlgn="auto">
              <a:spcBef>
                <a:spcPts val="0"/>
              </a:spcBef>
              <a:spcAft>
                <a:spcPts val="0"/>
              </a:spcAft>
              <a:defRPr/>
            </a:pPr>
            <a:endParaRPr lang="zh-CN" altLang="en-US" sz="100">
              <a:latin typeface="+mn-lt"/>
              <a:ea typeface="+mn-ea"/>
            </a:endParaRPr>
          </a:p>
        </p:txBody>
      </p:sp>
      <p:pic>
        <p:nvPicPr>
          <p:cNvPr id="24586" name="Picture 14"/>
          <p:cNvPicPr>
            <a:picLocks noChangeAspect="1" noChangeArrowheads="1"/>
          </p:cNvPicPr>
          <p:nvPr/>
        </p:nvPicPr>
        <p:blipFill>
          <a:blip r:embed="rId4" cstate="screen">
            <a:extLst>
              <a:ext uri="{BEBA8EAE-BF5A-486C-A8C5-ECC9F3942E4B}">
                <a14:imgProps xmlns:a14="http://schemas.microsoft.com/office/drawing/2010/main">
                  <a14:imgLayer r:embed="rId5">
                    <a14:imgEffect>
                      <a14:saturation sat="66000"/>
                    </a14:imgEffect>
                  </a14:imgLayer>
                </a14:imgProps>
              </a:ext>
            </a:extLst>
          </a:blip>
          <a:srcRect/>
          <a:stretch>
            <a:fillRect/>
          </a:stretch>
        </p:blipFill>
        <p:spPr bwMode="auto">
          <a:xfrm>
            <a:off x="5327524" y="1956117"/>
            <a:ext cx="2399157" cy="752168"/>
          </a:xfrm>
          <a:prstGeom prst="rect">
            <a:avLst/>
          </a:prstGeom>
          <a:noFill/>
          <a:ln w="9525" algn="ctr">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7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1100"/>
                                  </p:stCondLst>
                                  <p:childTnLst>
                                    <p:anim calcmode="discrete" valueType="str">
                                      <p:cBhvr>
                                        <p:cTn id="20" dur="100" fill="hold"/>
                                        <p:tgtEl>
                                          <p:spTgt spid="15"/>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11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4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6" presetClass="emph" presetSubtype="0" fill="hold" nodeType="afterEffect">
                                  <p:stCondLst>
                                    <p:cond delay="0"/>
                                  </p:stCondLst>
                                  <p:childTnLst>
                                    <p:animScale>
                                      <p:cBhvr>
                                        <p:cTn id="31" dur="500" fill="hold"/>
                                        <p:tgtEl>
                                          <p:spTgt spid="24586"/>
                                        </p:tgtEl>
                                      </p:cBhvr>
                                      <p:by x="150000" y="150000"/>
                                      <p:from x="100000" y="100000"/>
                                      <p:to x="150000" y="150000"/>
                                    </p:animScale>
                                  </p:childTnLst>
                                </p:cTn>
                              </p:par>
                            </p:childTnLst>
                          </p:cTn>
                        </p:par>
                        <p:par>
                          <p:cTn id="32" fill="hold">
                            <p:stCondLst>
                              <p:cond delay="1000"/>
                            </p:stCondLst>
                            <p:childTnLst>
                              <p:par>
                                <p:cTn id="33" presetID="6" presetClass="emph" presetSubtype="0" fill="hold" nodeType="afterEffect">
                                  <p:stCondLst>
                                    <p:cond delay="0"/>
                                  </p:stCondLst>
                                  <p:childTnLst>
                                    <p:animScale>
                                      <p:cBhvr>
                                        <p:cTn id="34" dur="500" fill="hold"/>
                                        <p:tgtEl>
                                          <p:spTgt spid="24586"/>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P spid="12" grpId="0" bldLvl="0" animBg="1"/>
      <p:bldP spid="15" grpId="0" bldLvl="0" animBg="1"/>
      <p:bldP spid="15"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484251" y="1068538"/>
            <a:ext cx="8015355" cy="1123384"/>
          </a:xfrm>
          <a:prstGeom prst="rect">
            <a:avLst/>
          </a:prstGeom>
          <a:noFill/>
          <a:effectLst/>
        </p:spPr>
        <p:txBody>
          <a:bodyPr wrap="square" rtlCol="0">
            <a:spAutoFit/>
          </a:bodyPr>
          <a:lstStyle/>
          <a:p>
            <a:pPr marL="171450" indent="-171450" algn="just" fontAlgn="auto">
              <a:spcBef>
                <a:spcPts val="0"/>
              </a:spcBef>
              <a:spcAft>
                <a:spcPts val="900"/>
              </a:spcAft>
              <a:buFont typeface="Arial" panose="020B0604020202020204" pitchFamily="34" charset="0"/>
              <a:buChar char="•"/>
            </a:pPr>
            <a:r>
              <a:rPr lang="en-US" altLang="zh-CN" sz="16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rPr>
              <a:t>Product Advantages</a:t>
            </a:r>
            <a:endParaRPr lang="en-US" altLang="zh-CN" sz="16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endParaRPr>
          </a:p>
          <a:p>
            <a:pPr marL="171450" indent="-171450" algn="just" fontAlgn="auto">
              <a:spcBef>
                <a:spcPts val="0"/>
              </a:spcBef>
              <a:spcAft>
                <a:spcPts val="900"/>
              </a:spcAft>
              <a:buFontTx/>
              <a:buChar char="-"/>
            </a:pPr>
            <a:r>
              <a:rPr lang="en-US" altLang="zh-CN" sz="900" dirty="0">
                <a:effectLst>
                  <a:outerShdw blurRad="38100" dist="38100" dir="2700000" algn="tl">
                    <a:srgbClr val="000000">
                      <a:alpha val="43137"/>
                    </a:srgbClr>
                  </a:outerShdw>
                </a:effectLst>
                <a:latin typeface="+mn-lt"/>
                <a:ea typeface="微软雅黑 Light" panose="020B0502040204020203" pitchFamily="34" charset="-122"/>
              </a:rPr>
              <a:t>Since Sodium Hyaluronate will degrade under high-temperature conditions, for customers who need sterile raw materials, using STERILEHYA will no longer need to consider the risk of viscosity degradation during material sterilization, avoiding the cost of experiments and time.</a:t>
            </a:r>
            <a:endParaRPr lang="en-US" altLang="zh-CN" sz="9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endParaRPr>
          </a:p>
          <a:p>
            <a:pPr marL="171450" indent="-171450" algn="just" fontAlgn="auto">
              <a:spcBef>
                <a:spcPts val="0"/>
              </a:spcBef>
              <a:spcAft>
                <a:spcPts val="900"/>
              </a:spcAft>
              <a:buFontTx/>
              <a:buChar char="-"/>
            </a:pPr>
            <a:r>
              <a:rPr lang="en-US" altLang="zh-CN" sz="9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STERILEHYA is sterile raw material, which can be used directly without sterilizing products, such as sterile preparations, or sterile medical devices, that cannot be sterilized ultimately.</a:t>
            </a:r>
            <a:endParaRPr lang="en-US" altLang="zh-CN" sz="9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p:txBody>
      </p:sp>
      <p:grpSp>
        <p:nvGrpSpPr>
          <p:cNvPr id="8" name="组合 7"/>
          <p:cNvGrpSpPr/>
          <p:nvPr/>
        </p:nvGrpSpPr>
        <p:grpSpPr>
          <a:xfrm>
            <a:off x="510036" y="2931749"/>
            <a:ext cx="1877378" cy="1604010"/>
            <a:chOff x="1188" y="6633"/>
            <a:chExt cx="3942" cy="3368"/>
          </a:xfrm>
        </p:grpSpPr>
        <p:sp>
          <p:nvSpPr>
            <p:cNvPr id="14" name="圆角矩形 11"/>
            <p:cNvSpPr/>
            <p:nvPr>
              <p:custDataLst>
                <p:tags r:id="rId1"/>
              </p:custDataLst>
            </p:nvPr>
          </p:nvSpPr>
          <p:spPr>
            <a:xfrm flipH="1">
              <a:off x="1188" y="6633"/>
              <a:ext cx="3942" cy="1867"/>
            </a:xfrm>
            <a:prstGeom prst="roundRect">
              <a:avLst/>
            </a:prstGeom>
            <a:solidFill>
              <a:srgbClr val="81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custDataLst>
                <p:tags r:id="rId2"/>
              </p:custDataLst>
            </p:nvPr>
          </p:nvSpPr>
          <p:spPr>
            <a:xfrm>
              <a:off x="1977" y="6757"/>
              <a:ext cx="3097" cy="504"/>
            </a:xfrm>
            <a:prstGeom prst="rect">
              <a:avLst/>
            </a:prstGeom>
            <a:noFill/>
          </p:spPr>
          <p:txBody>
            <a:bodyPr wrap="square">
              <a:noAutofit/>
            </a:bodyPr>
            <a:lstStyle/>
            <a:p>
              <a:pPr fontAlgn="auto">
                <a:lnSpc>
                  <a:spcPct val="130000"/>
                </a:lnSpc>
                <a:spcBef>
                  <a:spcPts val="225"/>
                </a:spcBef>
                <a:spcAft>
                  <a:spcPts val="0"/>
                </a:spcAft>
                <a:defRPr/>
              </a:pPr>
              <a:r>
                <a:rPr lang="en-US" altLang="zh-CN" sz="825" dirty="0">
                  <a:solidFill>
                    <a:schemeClr val="bg1"/>
                  </a:solidFill>
                  <a:latin typeface="微软雅黑" panose="020B0503020204020204" pitchFamily="34" charset="-122"/>
                  <a:ea typeface="微软雅黑" panose="020B0503020204020204" pitchFamily="34" charset="-122"/>
                  <a:sym typeface="+mn-ea"/>
                </a:rPr>
                <a:t>Completed closed production process </a:t>
              </a:r>
              <a:endParaRPr sz="825" dirty="0">
                <a:solidFill>
                  <a:schemeClr val="bg1"/>
                </a:solidFill>
                <a:latin typeface="微软雅黑" panose="020B0503020204020204" pitchFamily="34" charset="-122"/>
                <a:ea typeface="微软雅黑" panose="020B0503020204020204" pitchFamily="34" charset="-122"/>
                <a:sym typeface="+mn-ea"/>
              </a:endParaRPr>
            </a:p>
          </p:txBody>
        </p:sp>
        <p:sp>
          <p:nvSpPr>
            <p:cNvPr id="16" name="圆角矩形 25"/>
            <p:cNvSpPr/>
            <p:nvPr>
              <p:custDataLst>
                <p:tags r:id="rId3"/>
              </p:custDataLst>
            </p:nvPr>
          </p:nvSpPr>
          <p:spPr>
            <a:xfrm flipH="1">
              <a:off x="1188" y="7726"/>
              <a:ext cx="3942" cy="2275"/>
            </a:xfrm>
            <a:prstGeom prst="roundRect">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28"/>
          <p:cNvSpPr/>
          <p:nvPr>
            <p:custDataLst>
              <p:tags r:id="rId5"/>
            </p:custDataLst>
          </p:nvPr>
        </p:nvSpPr>
        <p:spPr>
          <a:xfrm flipH="1">
            <a:off x="2541718" y="2931749"/>
            <a:ext cx="1877378" cy="889159"/>
          </a:xfrm>
          <a:prstGeom prst="roundRect">
            <a:avLst/>
          </a:prstGeom>
          <a:solidFill>
            <a:srgbClr val="81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29"/>
          <p:cNvSpPr/>
          <p:nvPr>
            <p:custDataLst>
              <p:tags r:id="rId6"/>
            </p:custDataLst>
          </p:nvPr>
        </p:nvSpPr>
        <p:spPr>
          <a:xfrm flipH="1">
            <a:off x="2541718" y="3452291"/>
            <a:ext cx="1877378" cy="1083469"/>
          </a:xfrm>
          <a:prstGeom prst="roundRect">
            <a:avLst/>
          </a:prstGeom>
          <a:blipFill rotWithShape="1">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30"/>
          <p:cNvSpPr/>
          <p:nvPr>
            <p:custDataLst>
              <p:tags r:id="rId8"/>
            </p:custDataLst>
          </p:nvPr>
        </p:nvSpPr>
        <p:spPr>
          <a:xfrm flipH="1">
            <a:off x="4570067" y="2931750"/>
            <a:ext cx="1877378" cy="889159"/>
          </a:xfrm>
          <a:prstGeom prst="roundRect">
            <a:avLst/>
          </a:prstGeom>
          <a:solidFill>
            <a:srgbClr val="81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32"/>
          <p:cNvSpPr/>
          <p:nvPr>
            <p:custDataLst>
              <p:tags r:id="rId9"/>
            </p:custDataLst>
          </p:nvPr>
        </p:nvSpPr>
        <p:spPr>
          <a:xfrm flipH="1">
            <a:off x="4581973" y="3449671"/>
            <a:ext cx="1877378" cy="1083469"/>
          </a:xfrm>
          <a:prstGeom prst="roundRect">
            <a:avLst/>
          </a:prstGeom>
          <a:blipFill rotWithShape="1">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34"/>
          <p:cNvSpPr/>
          <p:nvPr>
            <p:custDataLst>
              <p:tags r:id="rId11"/>
            </p:custDataLst>
          </p:nvPr>
        </p:nvSpPr>
        <p:spPr>
          <a:xfrm flipH="1">
            <a:off x="6622228" y="2931750"/>
            <a:ext cx="1877378" cy="889159"/>
          </a:xfrm>
          <a:prstGeom prst="roundRect">
            <a:avLst/>
          </a:prstGeom>
          <a:solidFill>
            <a:srgbClr val="81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45"/>
          <p:cNvSpPr/>
          <p:nvPr>
            <p:custDataLst>
              <p:tags r:id="rId12"/>
            </p:custDataLst>
          </p:nvPr>
        </p:nvSpPr>
        <p:spPr>
          <a:xfrm flipH="1">
            <a:off x="6622228" y="3452291"/>
            <a:ext cx="1877378" cy="1083469"/>
          </a:xfrm>
          <a:prstGeom prst="roundRect">
            <a:avLst/>
          </a:prstGeom>
          <a:blipFill rotWithShape="1">
            <a:blip r:embed="rId1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custDataLst>
              <p:tags r:id="rId14"/>
            </p:custDataLst>
          </p:nvPr>
        </p:nvSpPr>
        <p:spPr>
          <a:xfrm>
            <a:off x="2736505" y="3000455"/>
            <a:ext cx="1738789" cy="240030"/>
          </a:xfrm>
          <a:prstGeom prst="rect">
            <a:avLst/>
          </a:prstGeom>
          <a:noFill/>
        </p:spPr>
        <p:txBody>
          <a:bodyPr wrap="square">
            <a:noAutofit/>
          </a:bodyPr>
          <a:lstStyle>
            <a:defPPr>
              <a:defRPr lang="zh-CN"/>
            </a:defPPr>
            <a:lvl1pPr fontAlgn="auto">
              <a:lnSpc>
                <a:spcPct val="130000"/>
              </a:lnSpc>
              <a:spcBef>
                <a:spcPts val="300"/>
              </a:spcBef>
              <a:spcAft>
                <a:spcPts val="0"/>
              </a:spcAft>
              <a:defRPr sz="1100">
                <a:solidFill>
                  <a:schemeClr val="bg1"/>
                </a:solidFill>
                <a:latin typeface="微软雅黑" panose="020B0503020204020204" pitchFamily="34" charset="-122"/>
                <a:ea typeface="微软雅黑" panose="020B0503020204020204" pitchFamily="34" charset="-122"/>
              </a:defRPr>
            </a:lvl1pPr>
          </a:lstStyle>
          <a:p>
            <a:r>
              <a:rPr lang="en-US" altLang="zh-CN" sz="825" dirty="0">
                <a:sym typeface="+mn-ea"/>
              </a:rPr>
              <a:t>Advanced and complete production equipment.</a:t>
            </a:r>
            <a:endParaRPr sz="825" dirty="0">
              <a:sym typeface="+mn-ea"/>
            </a:endParaRPr>
          </a:p>
        </p:txBody>
      </p:sp>
      <p:sp>
        <p:nvSpPr>
          <p:cNvPr id="25" name="文本框 24"/>
          <p:cNvSpPr txBox="1"/>
          <p:nvPr>
            <p:custDataLst>
              <p:tags r:id="rId15"/>
            </p:custDataLst>
          </p:nvPr>
        </p:nvSpPr>
        <p:spPr>
          <a:xfrm>
            <a:off x="6743468" y="3013885"/>
            <a:ext cx="1902619" cy="256916"/>
          </a:xfrm>
          <a:prstGeom prst="rect">
            <a:avLst/>
          </a:prstGeom>
          <a:noFill/>
        </p:spPr>
        <p:txBody>
          <a:bodyPr wrap="square">
            <a:noAutofit/>
          </a:bodyPr>
          <a:lstStyle>
            <a:defPPr>
              <a:defRPr lang="zh-CN"/>
            </a:defPPr>
            <a:lvl1pPr fontAlgn="auto">
              <a:lnSpc>
                <a:spcPct val="130000"/>
              </a:lnSpc>
              <a:spcBef>
                <a:spcPts val="300"/>
              </a:spcBef>
              <a:spcAft>
                <a:spcPts val="0"/>
              </a:spcAft>
              <a:defRPr sz="1100">
                <a:solidFill>
                  <a:schemeClr val="bg1"/>
                </a:solidFill>
                <a:latin typeface="微软雅黑" panose="020B0503020204020204" pitchFamily="34" charset="-122"/>
                <a:ea typeface="微软雅黑" panose="020B0503020204020204" pitchFamily="34" charset="-122"/>
              </a:defRPr>
            </a:lvl1pPr>
          </a:lstStyle>
          <a:p>
            <a:r>
              <a:rPr lang="en-US" altLang="zh-CN" sz="825" dirty="0">
                <a:sym typeface="+mn-ea"/>
              </a:rPr>
              <a:t>Excellent production process standards.</a:t>
            </a:r>
            <a:endParaRPr lang="en-US" altLang="zh-CN" sz="825" dirty="0">
              <a:sym typeface="+mn-ea"/>
            </a:endParaRPr>
          </a:p>
        </p:txBody>
      </p:sp>
      <p:sp>
        <p:nvSpPr>
          <p:cNvPr id="27" name="文本框 26"/>
          <p:cNvSpPr txBox="1"/>
          <p:nvPr>
            <p:custDataLst>
              <p:tags r:id="rId16"/>
            </p:custDataLst>
          </p:nvPr>
        </p:nvSpPr>
        <p:spPr>
          <a:xfrm>
            <a:off x="4694993" y="3014844"/>
            <a:ext cx="2168843" cy="240030"/>
          </a:xfrm>
          <a:prstGeom prst="rect">
            <a:avLst/>
          </a:prstGeom>
          <a:noFill/>
        </p:spPr>
        <p:txBody>
          <a:bodyPr wrap="square">
            <a:noAutofit/>
          </a:bodyPr>
          <a:lstStyle>
            <a:defPPr>
              <a:defRPr lang="zh-CN"/>
            </a:defPPr>
            <a:lvl1pPr fontAlgn="auto">
              <a:lnSpc>
                <a:spcPct val="130000"/>
              </a:lnSpc>
              <a:spcBef>
                <a:spcPts val="300"/>
              </a:spcBef>
              <a:spcAft>
                <a:spcPts val="0"/>
              </a:spcAft>
              <a:defRPr sz="1100">
                <a:solidFill>
                  <a:schemeClr val="bg1"/>
                </a:solidFill>
                <a:latin typeface="微软雅黑" panose="020B0503020204020204" pitchFamily="34" charset="-122"/>
                <a:ea typeface="微软雅黑" panose="020B0503020204020204" pitchFamily="34" charset="-122"/>
              </a:defRPr>
            </a:lvl1pPr>
          </a:lstStyle>
          <a:p>
            <a:r>
              <a:rPr lang="en-US" altLang="zh-CN" sz="825" dirty="0">
                <a:sym typeface="+mn-ea"/>
              </a:rPr>
              <a:t>Tightly controlled production environment.</a:t>
            </a:r>
            <a:endParaRPr sz="825" dirty="0">
              <a:sym typeface="+mn-ea"/>
            </a:endParaRPr>
          </a:p>
        </p:txBody>
      </p:sp>
      <p:sp>
        <p:nvSpPr>
          <p:cNvPr id="31"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33"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a:effectLst>
            <a:outerShdw blurRad="50800" dist="38100" dir="2700000" algn="tl" rotWithShape="0">
              <a:prstClr val="black">
                <a:alpha val="40000"/>
              </a:prstClr>
            </a:outerShdw>
          </a:effectLst>
        </p:spPr>
        <p:txBody>
          <a:bodyPr/>
          <a:lstStyle/>
          <a:p>
            <a:endParaRPr lang="zh-CN" altLang="en-US" sz="100">
              <a:effectLst>
                <a:outerShdw blurRad="38100" dist="38100" dir="2700000" algn="tl">
                  <a:srgbClr val="000000">
                    <a:alpha val="43137"/>
                  </a:srgbClr>
                </a:outerShdw>
              </a:effectLst>
            </a:endParaRPr>
          </a:p>
        </p:txBody>
      </p:sp>
      <p:sp>
        <p:nvSpPr>
          <p:cNvPr id="34" name="Rectangle 18"/>
          <p:cNvSpPr>
            <a:spLocks noChangeArrowheads="1"/>
          </p:cNvSpPr>
          <p:nvPr/>
        </p:nvSpPr>
        <p:spPr bwMode="auto">
          <a:xfrm>
            <a:off x="540000" y="225548"/>
            <a:ext cx="3240000" cy="307777"/>
          </a:xfrm>
          <a:prstGeom prst="rect">
            <a:avLst/>
          </a:prstGeom>
          <a:noFill/>
          <a:ln w="9525">
            <a:noFill/>
            <a:miter lim="800000"/>
          </a:ln>
          <a:effectLst>
            <a:outerShdw blurRad="50800" dist="38100" dir="2700000" algn="tl" rotWithShape="0">
              <a:prstClr val="black">
                <a:alpha val="25000"/>
              </a:prstClr>
            </a:outerShdw>
          </a:effectLst>
        </p:spPr>
        <p:txBody>
          <a:bodyPr wrap="squar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Sterile </a:t>
            </a:r>
            <a:r>
              <a:rPr lang="en-US" altLang="zh-CN" sz="2000" b="1" dirty="0">
                <a:solidFill>
                  <a:schemeClr val="accent3">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chemeClr val="accent3">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3"/>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31"/>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300"/>
                                        <p:tgtEl>
                                          <p:spTgt spid="34"/>
                                        </p:tgtEl>
                                      </p:cBhvr>
                                    </p:animEffect>
                                    <p:anim calcmode="lin" valueType="num">
                                      <p:cBhvr>
                                        <p:cTn id="20" dur="300" fill="hold"/>
                                        <p:tgtEl>
                                          <p:spTgt spid="34"/>
                                        </p:tgtEl>
                                        <p:attrNameLst>
                                          <p:attrName>ppt_x</p:attrName>
                                        </p:attrNameLst>
                                      </p:cBhvr>
                                      <p:tavLst>
                                        <p:tav tm="0">
                                          <p:val>
                                            <p:strVal val="#ppt_x"/>
                                          </p:val>
                                        </p:tav>
                                        <p:tav tm="100000">
                                          <p:val>
                                            <p:strVal val="#ppt_x"/>
                                          </p:val>
                                        </p:tav>
                                      </p:tavLst>
                                    </p:anim>
                                    <p:anim calcmode="lin" valueType="num">
                                      <p:cBhvr>
                                        <p:cTn id="21" dur="3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3" grpId="1" bldLvl="0" animBg="1"/>
      <p:bldP spid="34"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14"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a:effectLst>
            <a:outerShdw blurRad="50800" dist="38100" dir="2700000" algn="tl" rotWithShape="0">
              <a:prstClr val="black">
                <a:alpha val="40000"/>
              </a:prstClr>
            </a:outerShdw>
          </a:effectLst>
        </p:spPr>
        <p:txBody>
          <a:bodyPr/>
          <a:lstStyle/>
          <a:p>
            <a:endParaRPr lang="zh-CN" altLang="en-US" sz="100">
              <a:effectLst>
                <a:outerShdw blurRad="38100" dist="38100" dir="2700000" algn="tl">
                  <a:srgbClr val="000000">
                    <a:alpha val="43137"/>
                  </a:srgbClr>
                </a:outerShdw>
              </a:effectLst>
            </a:endParaRPr>
          </a:p>
        </p:txBody>
      </p:sp>
      <p:sp>
        <p:nvSpPr>
          <p:cNvPr id="15" name="Rectangle 18"/>
          <p:cNvSpPr>
            <a:spLocks noChangeArrowheads="1"/>
          </p:cNvSpPr>
          <p:nvPr/>
        </p:nvSpPr>
        <p:spPr bwMode="auto">
          <a:xfrm>
            <a:off x="540000" y="225548"/>
            <a:ext cx="3240000" cy="307777"/>
          </a:xfrm>
          <a:prstGeom prst="rect">
            <a:avLst/>
          </a:prstGeom>
          <a:noFill/>
          <a:ln w="9525">
            <a:noFill/>
            <a:miter lim="800000"/>
          </a:ln>
          <a:effectLst>
            <a:outerShdw blurRad="50800" dist="38100" dir="2700000" algn="tl" rotWithShape="0">
              <a:prstClr val="black">
                <a:alpha val="25000"/>
              </a:prstClr>
            </a:outerShdw>
          </a:effectLst>
        </p:spPr>
        <p:txBody>
          <a:bodyPr wrap="squar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Sterile </a:t>
            </a:r>
            <a:r>
              <a:rPr lang="en-US" altLang="zh-CN" sz="2000" b="1" dirty="0">
                <a:solidFill>
                  <a:schemeClr val="accent3">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chemeClr val="accent3">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6" name="表格 15"/>
          <p:cNvGraphicFramePr>
            <a:graphicFrameLocks noGrp="1"/>
          </p:cNvGraphicFramePr>
          <p:nvPr/>
        </p:nvGraphicFramePr>
        <p:xfrm>
          <a:off x="165924" y="1563750"/>
          <a:ext cx="7070076" cy="3436610"/>
        </p:xfrm>
        <a:graphic>
          <a:graphicData uri="http://schemas.openxmlformats.org/drawingml/2006/table">
            <a:tbl>
              <a:tblPr>
                <a:tableStyleId>{5C22544A-7EE6-4342-B048-85BDC9FD1C3A}</a:tableStyleId>
              </a:tblPr>
              <a:tblGrid>
                <a:gridCol w="1376885"/>
                <a:gridCol w="4320108"/>
                <a:gridCol w="1373083"/>
              </a:tblGrid>
              <a:tr h="190148">
                <a:tc>
                  <a:txBody>
                    <a:bodyPr/>
                    <a:lstStyle/>
                    <a:p>
                      <a:pPr marL="0" marR="0" algn="ctr" fontAlgn="ctr">
                        <a:spcBef>
                          <a:spcPts val="0"/>
                        </a:spcBef>
                        <a:spcAft>
                          <a:spcPts val="0"/>
                        </a:spcAft>
                      </a:pPr>
                      <a:r>
                        <a:rPr lang="en-US" sz="1050" b="1" kern="0" dirty="0">
                          <a:solidFill>
                            <a:schemeClr val="bg1"/>
                          </a:solidFill>
                          <a:effectLst/>
                        </a:rPr>
                        <a:t>Items</a:t>
                      </a:r>
                      <a:endParaRPr lang="en-US" sz="1200" b="1"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558ED5"/>
                    </a:solidFill>
                  </a:tcPr>
                </a:tc>
                <a:tc>
                  <a:txBody>
                    <a:bodyPr/>
                    <a:lstStyle/>
                    <a:p>
                      <a:pPr marL="0" marR="0" algn="ctr" fontAlgn="ctr">
                        <a:spcBef>
                          <a:spcPts val="0"/>
                        </a:spcBef>
                        <a:spcAft>
                          <a:spcPts val="0"/>
                        </a:spcAft>
                      </a:pPr>
                      <a:r>
                        <a:rPr lang="en-US" sz="1050" b="1" kern="0" dirty="0">
                          <a:solidFill>
                            <a:schemeClr val="bg1"/>
                          </a:solidFill>
                          <a:effectLst/>
                        </a:rPr>
                        <a:t>Specifications</a:t>
                      </a:r>
                      <a:endParaRPr lang="en-US" sz="1200" b="1"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558ED5"/>
                    </a:solidFill>
                  </a:tcPr>
                </a:tc>
                <a:tc>
                  <a:txBody>
                    <a:bodyPr/>
                    <a:lstStyle/>
                    <a:p>
                      <a:pPr marL="0" marR="0" algn="ctr" fontAlgn="ctr">
                        <a:spcBef>
                          <a:spcPts val="0"/>
                        </a:spcBef>
                        <a:spcAft>
                          <a:spcPts val="0"/>
                        </a:spcAft>
                      </a:pPr>
                      <a:r>
                        <a:rPr lang="en-US" sz="1050" b="1" kern="0" dirty="0">
                          <a:solidFill>
                            <a:schemeClr val="bg1"/>
                          </a:solidFill>
                          <a:effectLst/>
                        </a:rPr>
                        <a:t>Methods</a:t>
                      </a:r>
                      <a:endParaRPr lang="en-US" sz="1200" b="1"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558ED5"/>
                    </a:solidFill>
                  </a:tcPr>
                </a:tc>
              </a:tr>
              <a:tr h="190148">
                <a:tc>
                  <a:txBody>
                    <a:bodyPr/>
                    <a:lstStyle/>
                    <a:p>
                      <a:pPr marL="0" marR="0" algn="l" fontAlgn="ctr">
                        <a:spcBef>
                          <a:spcPts val="0"/>
                        </a:spcBef>
                        <a:spcAft>
                          <a:spcPts val="0"/>
                        </a:spcAft>
                      </a:pPr>
                      <a:r>
                        <a:rPr lang="en-US" sz="900" kern="0" dirty="0">
                          <a:effectLst/>
                        </a:rPr>
                        <a:t>Appearance</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en-US" sz="900" kern="0" dirty="0">
                          <a:effectLst/>
                        </a:rPr>
                        <a:t>White or almost white powder or fibrous aggregate.</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en-US" sz="900" kern="0" dirty="0" err="1">
                          <a:effectLst/>
                        </a:rPr>
                        <a:t>Ph.Eur</a:t>
                      </a:r>
                      <a:r>
                        <a:rPr lang="en-US" sz="900" kern="0" dirty="0">
                          <a:effectLst/>
                        </a:rPr>
                        <a:t>.</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r>
              <a:tr h="508266">
                <a:tc>
                  <a:txBody>
                    <a:bodyPr/>
                    <a:lstStyle/>
                    <a:p>
                      <a:pPr marL="0" marR="0" algn="l" fontAlgn="ctr">
                        <a:spcBef>
                          <a:spcPts val="0"/>
                        </a:spcBef>
                        <a:spcAft>
                          <a:spcPts val="0"/>
                        </a:spcAft>
                      </a:pPr>
                      <a:r>
                        <a:rPr lang="en-US" sz="900" kern="0" dirty="0">
                          <a:effectLst/>
                        </a:rPr>
                        <a:t>Identification</a:t>
                      </a:r>
                      <a:br>
                        <a:rPr lang="en-US" sz="900" kern="0" dirty="0">
                          <a:effectLst/>
                        </a:rPr>
                      </a:br>
                      <a:r>
                        <a:rPr lang="en-US" sz="900" kern="0" dirty="0">
                          <a:effectLst/>
                        </a:rPr>
                        <a:t>A. Infrared absorption</a:t>
                      </a:r>
                      <a:endParaRPr lang="en-US" sz="900" kern="0" dirty="0">
                        <a:effectLst/>
                      </a:endParaRPr>
                    </a:p>
                    <a:p>
                      <a:pPr marL="0" marR="0" algn="l" fontAlgn="ctr">
                        <a:spcBef>
                          <a:spcPts val="0"/>
                        </a:spcBef>
                        <a:spcAft>
                          <a:spcPts val="0"/>
                        </a:spcAft>
                      </a:pPr>
                      <a:br>
                        <a:rPr lang="en-US" sz="900" kern="0" dirty="0">
                          <a:effectLst/>
                        </a:rPr>
                      </a:br>
                      <a:r>
                        <a:rPr lang="en-US" sz="900" kern="0" dirty="0">
                          <a:effectLst/>
                        </a:rPr>
                        <a:t>B. Reaction (a) of sodium</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c>
                  <a:txBody>
                    <a:bodyPr/>
                    <a:lstStyle/>
                    <a:p>
                      <a:pPr marL="0" marR="0" algn="l" fontAlgn="ctr">
                        <a:spcBef>
                          <a:spcPts val="0"/>
                        </a:spcBef>
                        <a:spcAft>
                          <a:spcPts val="0"/>
                        </a:spcAft>
                      </a:pPr>
                      <a:br>
                        <a:rPr lang="en-US" sz="900" kern="0" dirty="0">
                          <a:effectLst/>
                        </a:rPr>
                      </a:br>
                      <a:r>
                        <a:rPr lang="en-US" sz="900" kern="0" dirty="0">
                          <a:effectLst/>
                        </a:rPr>
                        <a:t>The IR spectrum of the sample exhibits maxima at the same wavelength as that of </a:t>
                      </a:r>
                      <a:r>
                        <a:rPr lang="en-US" sz="900" kern="0" dirty="0" err="1">
                          <a:effectLst/>
                        </a:rPr>
                        <a:t>Ph.Eur</a:t>
                      </a:r>
                      <a:r>
                        <a:rPr lang="en-US" sz="900" kern="0" dirty="0">
                          <a:effectLst/>
                        </a:rPr>
                        <a:t>. reference spectrum of Sodium Hyaluronate.</a:t>
                      </a:r>
                      <a:br>
                        <a:rPr lang="en-US" sz="900" kern="0" dirty="0">
                          <a:effectLst/>
                        </a:rPr>
                      </a:br>
                      <a:r>
                        <a:rPr lang="en-US" sz="900" kern="0" dirty="0">
                          <a:effectLst/>
                        </a:rPr>
                        <a:t>Positive</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c>
                  <a:txBody>
                    <a:bodyPr/>
                    <a:lstStyle/>
                    <a:p>
                      <a:pPr marL="0" marR="0" algn="l" fontAlgn="ctr">
                        <a:spcBef>
                          <a:spcPts val="0"/>
                        </a:spcBef>
                        <a:spcAft>
                          <a:spcPts val="0"/>
                        </a:spcAft>
                      </a:pPr>
                      <a:br>
                        <a:rPr lang="fr-FR" sz="900" kern="0" dirty="0">
                          <a:effectLst/>
                        </a:rPr>
                      </a:br>
                      <a:r>
                        <a:rPr lang="fr-FR" sz="900" kern="0" dirty="0">
                          <a:effectLst/>
                        </a:rPr>
                        <a:t>Ph.Eur.(2.2.24)</a:t>
                      </a:r>
                      <a:endParaRPr lang="fr-FR" sz="900" kern="0" dirty="0">
                        <a:effectLst/>
                      </a:endParaRPr>
                    </a:p>
                    <a:p>
                      <a:pPr marL="0" marR="0" algn="l" fontAlgn="ctr">
                        <a:spcBef>
                          <a:spcPts val="0"/>
                        </a:spcBef>
                        <a:spcAft>
                          <a:spcPts val="0"/>
                        </a:spcAft>
                      </a:pPr>
                      <a:br>
                        <a:rPr lang="fr-FR" sz="900" kern="0" dirty="0">
                          <a:effectLst/>
                        </a:rPr>
                      </a:br>
                      <a:r>
                        <a:rPr lang="fr-FR" sz="900" kern="0" dirty="0">
                          <a:effectLst/>
                        </a:rPr>
                        <a:t>Ph.Eur.(2.3.1)</a:t>
                      </a:r>
                      <a:endParaRPr lang="fr-FR"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r>
              <a:tr h="362185">
                <a:tc>
                  <a:txBody>
                    <a:bodyPr/>
                    <a:lstStyle/>
                    <a:p>
                      <a:pPr marL="0" marR="0" algn="l" fontAlgn="ctr">
                        <a:spcBef>
                          <a:spcPts val="0"/>
                        </a:spcBef>
                        <a:spcAft>
                          <a:spcPts val="0"/>
                        </a:spcAft>
                      </a:pPr>
                      <a:r>
                        <a:rPr lang="en-US" sz="900" kern="0" dirty="0">
                          <a:effectLst/>
                        </a:rPr>
                        <a:t>Appearance of solution</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en-US" sz="900" kern="0" dirty="0">
                          <a:effectLst/>
                        </a:rPr>
                        <a:t>Clear and the absorbance is NMT 0.01 at 600 nm.</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fr-FR" sz="900" kern="0" dirty="0">
                          <a:effectLst/>
                        </a:rPr>
                        <a:t>Ph.Eur.(2.2.1)</a:t>
                      </a:r>
                      <a:br>
                        <a:rPr lang="fr-FR" sz="900" kern="0" dirty="0">
                          <a:effectLst/>
                        </a:rPr>
                      </a:br>
                      <a:r>
                        <a:rPr lang="fr-FR" sz="900" kern="0" dirty="0">
                          <a:effectLst/>
                        </a:rPr>
                        <a:t>Ph.Eur.(2.2.25)</a:t>
                      </a:r>
                      <a:endParaRPr lang="fr-FR"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r>
              <a:tr h="190148">
                <a:tc>
                  <a:txBody>
                    <a:bodyPr/>
                    <a:lstStyle/>
                    <a:p>
                      <a:pPr marL="0" marR="0" algn="l" fontAlgn="ctr">
                        <a:spcBef>
                          <a:spcPts val="0"/>
                        </a:spcBef>
                        <a:spcAft>
                          <a:spcPts val="0"/>
                        </a:spcAft>
                      </a:pPr>
                      <a:r>
                        <a:rPr lang="en-US" sz="900" kern="0" dirty="0">
                          <a:effectLst/>
                        </a:rPr>
                        <a:t>pH</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c>
                  <a:txBody>
                    <a:bodyPr/>
                    <a:lstStyle/>
                    <a:p>
                      <a:pPr marL="0" marR="0" algn="l" fontAlgn="ctr">
                        <a:spcBef>
                          <a:spcPts val="0"/>
                        </a:spcBef>
                        <a:spcAft>
                          <a:spcPts val="0"/>
                        </a:spcAft>
                      </a:pPr>
                      <a:r>
                        <a:rPr lang="en-US" sz="900" kern="0" dirty="0">
                          <a:effectLst/>
                        </a:rPr>
                        <a:t>5.0 ~ 8.5 (0.5% solution)</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c>
                  <a:txBody>
                    <a:bodyPr/>
                    <a:lstStyle/>
                    <a:p>
                      <a:pPr marL="0" marR="0" algn="l" fontAlgn="ctr">
                        <a:spcBef>
                          <a:spcPts val="0"/>
                        </a:spcBef>
                        <a:spcAft>
                          <a:spcPts val="0"/>
                        </a:spcAft>
                      </a:pPr>
                      <a:r>
                        <a:rPr lang="en-US" sz="900" kern="0" dirty="0" err="1">
                          <a:effectLst/>
                        </a:rPr>
                        <a:t>Ph.Eur</a:t>
                      </a:r>
                      <a:r>
                        <a:rPr lang="en-US" sz="900" kern="0" dirty="0">
                          <a:effectLst/>
                        </a:rPr>
                        <a:t>.(2.2.3)</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r>
              <a:tr h="190148">
                <a:tc>
                  <a:txBody>
                    <a:bodyPr/>
                    <a:lstStyle/>
                    <a:p>
                      <a:pPr marL="0" marR="0" algn="l" fontAlgn="ctr">
                        <a:spcBef>
                          <a:spcPts val="0"/>
                        </a:spcBef>
                        <a:spcAft>
                          <a:spcPts val="0"/>
                        </a:spcAft>
                      </a:pPr>
                      <a:r>
                        <a:rPr lang="en-US" sz="900" kern="0" dirty="0">
                          <a:effectLst/>
                        </a:rPr>
                        <a:t>Intrinsic viscosity</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en-US" sz="900" kern="0" dirty="0">
                          <a:effectLst/>
                        </a:rPr>
                        <a:t>Report the test value (on the dried substance)</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en-US" sz="900" kern="0" dirty="0" err="1">
                          <a:effectLst/>
                        </a:rPr>
                        <a:t>Ph.Eur</a:t>
                      </a:r>
                      <a:r>
                        <a:rPr lang="en-US" sz="900" kern="0" dirty="0">
                          <a:effectLst/>
                        </a:rPr>
                        <a:t>.</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r>
              <a:tr h="190148">
                <a:tc>
                  <a:txBody>
                    <a:bodyPr/>
                    <a:lstStyle/>
                    <a:p>
                      <a:pPr marL="0" marR="0" algn="l" fontAlgn="ctr">
                        <a:spcBef>
                          <a:spcPts val="0"/>
                        </a:spcBef>
                        <a:spcAft>
                          <a:spcPts val="0"/>
                        </a:spcAft>
                      </a:pPr>
                      <a:r>
                        <a:rPr lang="en-US" sz="900" kern="0" dirty="0">
                          <a:effectLst/>
                        </a:rPr>
                        <a:t>Protein</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c>
                  <a:txBody>
                    <a:bodyPr/>
                    <a:lstStyle/>
                    <a:p>
                      <a:pPr marL="0" marR="0" algn="l" fontAlgn="ctr">
                        <a:spcBef>
                          <a:spcPts val="0"/>
                        </a:spcBef>
                        <a:spcAft>
                          <a:spcPts val="0"/>
                        </a:spcAft>
                      </a:pPr>
                      <a:r>
                        <a:rPr lang="en-US" sz="900" kern="0" dirty="0">
                          <a:effectLst/>
                        </a:rPr>
                        <a:t>≤0.1% (on the dried substance)</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c>
                  <a:txBody>
                    <a:bodyPr/>
                    <a:lstStyle/>
                    <a:p>
                      <a:pPr marL="0" marR="0" algn="l" fontAlgn="ctr">
                        <a:spcBef>
                          <a:spcPts val="0"/>
                        </a:spcBef>
                        <a:spcAft>
                          <a:spcPts val="0"/>
                        </a:spcAft>
                      </a:pPr>
                      <a:r>
                        <a:rPr lang="en-US" sz="900" kern="0" dirty="0" err="1">
                          <a:effectLst/>
                        </a:rPr>
                        <a:t>Ph.Eur</a:t>
                      </a:r>
                      <a:r>
                        <a:rPr lang="en-US" sz="900" kern="0" dirty="0">
                          <a:effectLst/>
                        </a:rPr>
                        <a:t>.</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r>
              <a:tr h="190148">
                <a:tc>
                  <a:txBody>
                    <a:bodyPr/>
                    <a:lstStyle/>
                    <a:p>
                      <a:pPr marL="0" marR="0" algn="l" fontAlgn="ctr">
                        <a:spcBef>
                          <a:spcPts val="0"/>
                        </a:spcBef>
                        <a:spcAft>
                          <a:spcPts val="0"/>
                        </a:spcAft>
                      </a:pPr>
                      <a:r>
                        <a:rPr lang="en-US" sz="900" kern="0" dirty="0">
                          <a:effectLst/>
                        </a:rPr>
                        <a:t>Chlorides</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zh-CN" altLang="en-US" sz="900" kern="0" dirty="0">
                          <a:effectLst/>
                        </a:rPr>
                        <a:t>≤ </a:t>
                      </a:r>
                      <a:r>
                        <a:rPr lang="en-US" altLang="zh-CN" sz="900" kern="0" dirty="0">
                          <a:effectLst/>
                        </a:rPr>
                        <a:t>0.5%</a:t>
                      </a:r>
                      <a:endPar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en-US" sz="900" kern="0" dirty="0" err="1">
                          <a:effectLst/>
                        </a:rPr>
                        <a:t>Ph.Eur</a:t>
                      </a:r>
                      <a:r>
                        <a:rPr lang="en-US" sz="900" kern="0" dirty="0">
                          <a:effectLst/>
                        </a:rPr>
                        <a:t>.(2.4.4)</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r>
              <a:tr h="298803">
                <a:tc>
                  <a:txBody>
                    <a:bodyPr/>
                    <a:lstStyle/>
                    <a:p>
                      <a:pPr marL="0" marR="0" algn="l" fontAlgn="ctr">
                        <a:spcBef>
                          <a:spcPts val="0"/>
                        </a:spcBef>
                        <a:spcAft>
                          <a:spcPts val="0"/>
                        </a:spcAft>
                      </a:pPr>
                      <a:r>
                        <a:rPr lang="en-US" sz="900" kern="0" dirty="0">
                          <a:effectLst/>
                        </a:rPr>
                        <a:t>Iron</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c>
                  <a:txBody>
                    <a:bodyPr/>
                    <a:lstStyle/>
                    <a:p>
                      <a:pPr marL="0" marR="0" algn="l" fontAlgn="ctr">
                        <a:spcBef>
                          <a:spcPts val="0"/>
                        </a:spcBef>
                        <a:spcAft>
                          <a:spcPts val="0"/>
                        </a:spcAft>
                      </a:pPr>
                      <a:r>
                        <a:rPr lang="en-US" sz="900" kern="0" dirty="0">
                          <a:effectLst/>
                        </a:rPr>
                        <a:t>≤ 80 ppm (on the dried substance)</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c>
                  <a:txBody>
                    <a:bodyPr/>
                    <a:lstStyle/>
                    <a:p>
                      <a:pPr marL="0" marR="0" algn="l" fontAlgn="ctr">
                        <a:spcBef>
                          <a:spcPts val="0"/>
                        </a:spcBef>
                        <a:spcAft>
                          <a:spcPts val="0"/>
                        </a:spcAft>
                      </a:pPr>
                      <a:r>
                        <a:rPr lang="nl-NL" sz="900" kern="0" dirty="0">
                          <a:effectLst/>
                        </a:rPr>
                        <a:t>Ph.Eur.(2.2.23, Method II )</a:t>
                      </a:r>
                      <a:endParaRPr lang="nl-NL"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r>
              <a:tr h="190148">
                <a:tc>
                  <a:txBody>
                    <a:bodyPr/>
                    <a:lstStyle/>
                    <a:p>
                      <a:pPr marL="0" marR="0" algn="l" fontAlgn="ctr">
                        <a:spcBef>
                          <a:spcPts val="0"/>
                        </a:spcBef>
                        <a:spcAft>
                          <a:spcPts val="0"/>
                        </a:spcAft>
                      </a:pPr>
                      <a:r>
                        <a:rPr lang="en-US" sz="900" kern="0" dirty="0">
                          <a:effectLst/>
                        </a:rPr>
                        <a:t>Sterility</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en-US" sz="900" kern="0" dirty="0">
                          <a:effectLst/>
                        </a:rPr>
                        <a:t>No growth of microorganisms occurs.</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en-US" sz="900" kern="0" dirty="0" err="1">
                          <a:effectLst/>
                        </a:rPr>
                        <a:t>Ph.Eur</a:t>
                      </a:r>
                      <a:r>
                        <a:rPr lang="en-US" sz="900" kern="0" dirty="0">
                          <a:effectLst/>
                        </a:rPr>
                        <a:t>.(2.6.1)</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r>
              <a:tr h="190148">
                <a:tc>
                  <a:txBody>
                    <a:bodyPr/>
                    <a:lstStyle/>
                    <a:p>
                      <a:pPr marL="0" marR="0" algn="l" fontAlgn="ctr">
                        <a:spcBef>
                          <a:spcPts val="0"/>
                        </a:spcBef>
                        <a:spcAft>
                          <a:spcPts val="0"/>
                        </a:spcAft>
                      </a:pPr>
                      <a:r>
                        <a:rPr lang="en-US" sz="900" kern="0" dirty="0">
                          <a:effectLst/>
                        </a:rPr>
                        <a:t>Bacterial endotoxins</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c>
                  <a:txBody>
                    <a:bodyPr/>
                    <a:lstStyle/>
                    <a:p>
                      <a:pPr marL="0" marR="0" algn="l" fontAlgn="ctr">
                        <a:spcBef>
                          <a:spcPts val="0"/>
                        </a:spcBef>
                        <a:spcAft>
                          <a:spcPts val="0"/>
                        </a:spcAft>
                      </a:pPr>
                      <a:r>
                        <a:rPr lang="en-US" sz="900" kern="0" dirty="0">
                          <a:effectLst/>
                        </a:rPr>
                        <a:t>&lt;0.05IU/mg</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c>
                  <a:txBody>
                    <a:bodyPr/>
                    <a:lstStyle/>
                    <a:p>
                      <a:pPr marL="0" marR="0" algn="l" fontAlgn="ctr">
                        <a:spcBef>
                          <a:spcPts val="0"/>
                        </a:spcBef>
                        <a:spcAft>
                          <a:spcPts val="0"/>
                        </a:spcAft>
                      </a:pPr>
                      <a:r>
                        <a:rPr lang="en-US" sz="900" kern="0" dirty="0" err="1">
                          <a:effectLst/>
                        </a:rPr>
                        <a:t>Ph.Eur</a:t>
                      </a:r>
                      <a:r>
                        <a:rPr lang="en-US" sz="900" kern="0" dirty="0">
                          <a:effectLst/>
                        </a:rPr>
                        <a:t>.(2.6.14)</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2F2F2"/>
                    </a:solidFill>
                  </a:tcPr>
                </a:tc>
              </a:tr>
              <a:tr h="373504">
                <a:tc>
                  <a:txBody>
                    <a:bodyPr/>
                    <a:lstStyle/>
                    <a:p>
                      <a:pPr marL="0" marR="0" algn="l" fontAlgn="ctr">
                        <a:spcBef>
                          <a:spcPts val="0"/>
                        </a:spcBef>
                        <a:spcAft>
                          <a:spcPts val="0"/>
                        </a:spcAft>
                      </a:pPr>
                      <a:r>
                        <a:rPr lang="en-US" sz="900" kern="0" dirty="0">
                          <a:effectLst/>
                        </a:rPr>
                        <a:t>Residual solvents:</a:t>
                      </a:r>
                      <a:br>
                        <a:rPr lang="en-US" sz="900" kern="0" dirty="0">
                          <a:effectLst/>
                        </a:rPr>
                      </a:br>
                      <a:r>
                        <a:rPr lang="en-US" sz="900" kern="0" dirty="0">
                          <a:effectLst/>
                        </a:rPr>
                        <a:t>Ethanol</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zh-CN" altLang="en-US" sz="900" kern="0" dirty="0">
                          <a:effectLst/>
                        </a:rPr>
                        <a:t>≤ </a:t>
                      </a:r>
                      <a:r>
                        <a:rPr lang="en-US" altLang="zh-CN" sz="900" kern="0" dirty="0">
                          <a:effectLst/>
                        </a:rPr>
                        <a:t>0.5%</a:t>
                      </a:r>
                      <a:endPar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c>
                  <a:txBody>
                    <a:bodyPr/>
                    <a:lstStyle/>
                    <a:p>
                      <a:pPr marL="0" marR="0" algn="l" fontAlgn="ctr">
                        <a:spcBef>
                          <a:spcPts val="0"/>
                        </a:spcBef>
                        <a:spcAft>
                          <a:spcPts val="0"/>
                        </a:spcAft>
                      </a:pPr>
                      <a:r>
                        <a:rPr lang="en-US" sz="900" kern="0" dirty="0">
                          <a:effectLst/>
                        </a:rPr>
                        <a:t>In-house method</a:t>
                      </a:r>
                      <a:endParaRPr lang="en-US"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111" marR="61111" marT="40741" marB="40741" anchor="ctr">
                    <a:solidFill>
                      <a:srgbClr val="FFFFFF"/>
                    </a:solidFill>
                  </a:tcPr>
                </a:tc>
              </a:tr>
            </a:tbl>
          </a:graphicData>
        </a:graphic>
      </p:graphicFrame>
      <p:sp>
        <p:nvSpPr>
          <p:cNvPr id="19" name="TextBox 4"/>
          <p:cNvSpPr txBox="1"/>
          <p:nvPr/>
        </p:nvSpPr>
        <p:spPr>
          <a:xfrm>
            <a:off x="464234" y="772907"/>
            <a:ext cx="3007749" cy="338554"/>
          </a:xfrm>
          <a:prstGeom prst="rect">
            <a:avLst/>
          </a:prstGeom>
          <a:noFill/>
          <a:effectLst/>
        </p:spPr>
        <p:txBody>
          <a:bodyPr wrap="square" rtlCol="0">
            <a:spAutoFit/>
          </a:bodyPr>
          <a:lstStyle/>
          <a:p>
            <a:pPr algn="just" fontAlgn="auto">
              <a:spcBef>
                <a:spcPts val="0"/>
              </a:spcBef>
              <a:spcAft>
                <a:spcPts val="900"/>
              </a:spcAft>
            </a:pPr>
            <a:r>
              <a:rPr lang="en-US" altLang="zh-CN" sz="16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rPr>
              <a:t>Product Specifications:</a:t>
            </a:r>
            <a:endParaRPr lang="en-US" altLang="zh-CN" sz="16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98514" y="-1408302"/>
            <a:ext cx="3536746" cy="380564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4"/>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8"/>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300"/>
                                        <p:tgtEl>
                                          <p:spTgt spid="15"/>
                                        </p:tgtEl>
                                      </p:cBhvr>
                                    </p:animEffect>
                                    <p:anim calcmode="lin" valueType="num">
                                      <p:cBhvr>
                                        <p:cTn id="20" dur="300" fill="hold"/>
                                        <p:tgtEl>
                                          <p:spTgt spid="15"/>
                                        </p:tgtEl>
                                        <p:attrNameLst>
                                          <p:attrName>ppt_x</p:attrName>
                                        </p:attrNameLst>
                                      </p:cBhvr>
                                      <p:tavLst>
                                        <p:tav tm="0">
                                          <p:val>
                                            <p:strVal val="#ppt_x"/>
                                          </p:val>
                                        </p:tav>
                                        <p:tav tm="100000">
                                          <p:val>
                                            <p:strVal val="#ppt_x"/>
                                          </p:val>
                                        </p:tav>
                                      </p:tavLst>
                                    </p:anim>
                                    <p:anim calcmode="lin" valueType="num">
                                      <p:cBhvr>
                                        <p:cTn id="21" dur="3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screen">
            <a:biLevel thresh="25000"/>
          </a:blip>
          <a:srcRect/>
          <a:stretch>
            <a:fillRect/>
          </a:stretch>
        </p:blipFill>
        <p:spPr>
          <a:xfrm rot="20053783">
            <a:off x="226423" y="-17917"/>
            <a:ext cx="3212557" cy="1991678"/>
          </a:xfrm>
          <a:prstGeom prst="rect">
            <a:avLst/>
          </a:prstGeom>
        </p:spPr>
      </p:pic>
      <p:sp>
        <p:nvSpPr>
          <p:cNvPr id="5" name="矩形 4"/>
          <p:cNvSpPr/>
          <p:nvPr/>
        </p:nvSpPr>
        <p:spPr>
          <a:xfrm>
            <a:off x="4212000" y="1912805"/>
            <a:ext cx="3888000" cy="1366528"/>
          </a:xfrm>
          <a:prstGeom prst="rect">
            <a:avLst/>
          </a:prstGeom>
        </p:spPr>
        <p:txBody>
          <a:bodyPr wrap="square">
            <a:spAutoFit/>
          </a:bodyPr>
          <a:lstStyle/>
          <a:p>
            <a:pPr fontAlgn="auto">
              <a:lnSpc>
                <a:spcPct val="120000"/>
              </a:lnSpc>
              <a:spcBef>
                <a:spcPts val="0"/>
              </a:spcBef>
            </a:pPr>
            <a:r>
              <a:rPr lang="en-US" altLang="zh-CN" sz="2400" b="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sym typeface="+mn-ea"/>
              </a:rPr>
              <a:t>Pharmaceutical Grade</a:t>
            </a:r>
            <a:endParaRPr lang="en-US" altLang="zh-CN" sz="2400" b="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sym typeface="+mn-ea"/>
            </a:endParaRPr>
          </a:p>
          <a:p>
            <a:endParaRPr lang="en-US" altLang="zh-CN" b="1" i="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sym typeface="+mn-ea"/>
            </a:endParaRPr>
          </a:p>
          <a:p>
            <a:pPr marL="171450" indent="-171450">
              <a:buFont typeface="Arial" panose="020B0604020202020204" pitchFamily="34" charset="0"/>
              <a:buChar char="•"/>
            </a:pP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PHARMAHYA</a:t>
            </a:r>
            <a:r>
              <a:rPr lang="en-US" altLang="zh-CN" sz="1200" baseline="30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a:t>
            </a: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INJ</a:t>
            </a:r>
            <a:endPar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endParaRPr>
          </a:p>
          <a:p>
            <a:pPr marL="171450" indent="-171450">
              <a:buFont typeface="Arial" panose="020B0604020202020204" pitchFamily="34" charset="0"/>
              <a:buChar char="•"/>
            </a:pP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PHARMAHYA</a:t>
            </a:r>
            <a:r>
              <a:rPr lang="en-US" altLang="zh-CN" sz="1200" baseline="30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a:t>
            </a: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OPH</a:t>
            </a:r>
            <a:endPar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endParaRPr>
          </a:p>
          <a:p>
            <a:pPr marL="171450" indent="-171450">
              <a:buFont typeface="Arial" panose="020B0604020202020204" pitchFamily="34" charset="0"/>
              <a:buChar char="•"/>
            </a:pP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PHARMAHYA</a:t>
            </a:r>
            <a:r>
              <a:rPr lang="en-US" altLang="zh-CN" sz="1200" baseline="30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a:t>
            </a: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EXC</a:t>
            </a:r>
            <a:endPar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endParaRPr>
          </a:p>
        </p:txBody>
      </p:sp>
      <p:pic>
        <p:nvPicPr>
          <p:cNvPr id="7" name="图片占位符 6"/>
          <p:cNvPicPr>
            <a:picLocks noChangeAspect="1"/>
          </p:cNvPicPr>
          <p:nvPr/>
        </p:nvPicPr>
        <p:blipFill>
          <a:blip r:embed="rId2" cstate="screen"/>
          <a:stretch>
            <a:fillRect/>
          </a:stretch>
        </p:blipFill>
        <p:spPr>
          <a:xfrm>
            <a:off x="1980000" y="1813059"/>
            <a:ext cx="1566021" cy="1566021"/>
          </a:xfrm>
          <a:prstGeom prst="rect">
            <a:avLst/>
          </a:prstGeom>
          <a:solidFill>
            <a:schemeClr val="accent4">
              <a:lumMod val="40000"/>
              <a:lumOff val="60000"/>
            </a:schemeClr>
          </a:solidFill>
        </p:spPr>
      </p:pic>
      <p:sp>
        <p:nvSpPr>
          <p:cNvPr id="8" name="矩形 7"/>
          <p:cNvSpPr/>
          <p:nvPr/>
        </p:nvSpPr>
        <p:spPr>
          <a:xfrm>
            <a:off x="1908000" y="1275750"/>
            <a:ext cx="1944000" cy="407547"/>
          </a:xfrm>
          <a:prstGeom prst="rect">
            <a:avLst/>
          </a:prstGeom>
        </p:spPr>
        <p:txBody>
          <a:bodyPr wrap="square">
            <a:spAutoFit/>
          </a:bodyPr>
          <a:lstStyle/>
          <a:p>
            <a:pPr fontAlgn="auto">
              <a:lnSpc>
                <a:spcPct val="120000"/>
              </a:lnSpc>
              <a:spcBef>
                <a:spcPts val="0"/>
              </a:spcBef>
            </a:pPr>
            <a:r>
              <a:rPr lang="en-US" altLang="zh-CN" b="1" dirty="0">
                <a:solidFill>
                  <a:schemeClr val="bg1"/>
                </a:solidFill>
                <a:effectLst>
                  <a:outerShdw blurRad="38100" dist="38100" dir="2700000" algn="tl">
                    <a:srgbClr val="000000">
                      <a:alpha val="43137"/>
                    </a:srgbClr>
                  </a:outerShdw>
                </a:effectLst>
                <a:latin typeface="+mn-lt"/>
                <a:ea typeface=".苹方-港" panose="02000000000000000000" pitchFamily="2" charset="-120"/>
                <a:sym typeface="+mn-ea"/>
              </a:rPr>
              <a:t>Part 2.</a:t>
            </a:r>
            <a:endParaRPr lang="zh-CN" altLang="zh-CN" dirty="0">
              <a:solidFill>
                <a:schemeClr val="bg1"/>
              </a:solidFill>
              <a:effectLst>
                <a:outerShdw blurRad="38100" dist="38100" dir="2700000" algn="tl">
                  <a:srgbClr val="000000">
                    <a:alpha val="43137"/>
                  </a:srgbClr>
                </a:outerShdw>
              </a:effectLst>
              <a:latin typeface="+mn-lt"/>
              <a:ea typeface="等线 Light" panose="02010600030101010101" pitchFamily="2" charset="-122"/>
            </a:endParaRPr>
          </a:p>
        </p:txBody>
      </p:sp>
      <p:pic>
        <p:nvPicPr>
          <p:cNvPr id="10" name="图片 9" descr="未标题-2_画板 1"/>
          <p:cNvPicPr>
            <a:picLocks noChangeAspect="1"/>
          </p:cNvPicPr>
          <p:nvPr/>
        </p:nvPicPr>
        <p:blipFill>
          <a:blip r:embed="rId3"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hq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94211"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a:effectLst>
            <a:outerShdw blurRad="50800" dist="38100" dir="2700000" algn="tl" rotWithShape="0">
              <a:prstClr val="black">
                <a:alpha val="40000"/>
              </a:prstClr>
            </a:outerShdw>
          </a:effectLst>
        </p:spPr>
        <p:txBody>
          <a:bodyPr/>
          <a:lstStyle/>
          <a:p>
            <a:endParaRPr lang="zh-CN" altLang="en-US" sz="100">
              <a:effectLst>
                <a:outerShdw blurRad="38100" dist="38100" dir="2700000" algn="tl">
                  <a:srgbClr val="000000">
                    <a:alpha val="43137"/>
                  </a:srgbClr>
                </a:outerShdw>
              </a:effectLst>
            </a:endParaRPr>
          </a:p>
        </p:txBody>
      </p:sp>
      <p:sp>
        <p:nvSpPr>
          <p:cNvPr id="3" name="Rectangle 18"/>
          <p:cNvSpPr>
            <a:spLocks noChangeArrowheads="1"/>
          </p:cNvSpPr>
          <p:nvPr/>
        </p:nvSpPr>
        <p:spPr bwMode="auto">
          <a:xfrm>
            <a:off x="540000" y="225548"/>
            <a:ext cx="3240000" cy="307777"/>
          </a:xfrm>
          <a:prstGeom prst="rect">
            <a:avLst/>
          </a:prstGeom>
          <a:noFill/>
          <a:ln w="9525">
            <a:noFill/>
            <a:miter lim="800000"/>
          </a:ln>
          <a:effectLst>
            <a:outerShdw blurRad="50800" dist="38100" dir="2700000" algn="tl" rotWithShape="0">
              <a:prstClr val="black">
                <a:alpha val="25000"/>
              </a:prstClr>
            </a:outerShdw>
          </a:effectLst>
        </p:spPr>
        <p:txBody>
          <a:bodyPr wrap="squar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Pharmaceutical </a:t>
            </a:r>
            <a:r>
              <a:rPr lang="en-US" altLang="zh-CN" sz="2000" b="1" dirty="0">
                <a:solidFill>
                  <a:schemeClr val="accent3">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chemeClr val="accent3">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9" name="表格 8"/>
          <p:cNvGraphicFramePr>
            <a:graphicFrameLocks noGrp="1"/>
          </p:cNvGraphicFramePr>
          <p:nvPr/>
        </p:nvGraphicFramePr>
        <p:xfrm>
          <a:off x="756000" y="1779750"/>
          <a:ext cx="6480001" cy="2788676"/>
        </p:xfrm>
        <a:graphic>
          <a:graphicData uri="http://schemas.openxmlformats.org/drawingml/2006/table">
            <a:tbl>
              <a:tblPr firstRow="1" bandRow="1">
                <a:tableStyleId>{5C22544A-7EE6-4342-B048-85BDC9FD1C3A}</a:tableStyleId>
              </a:tblPr>
              <a:tblGrid>
                <a:gridCol w="1080000"/>
                <a:gridCol w="1656000"/>
                <a:gridCol w="1368000"/>
                <a:gridCol w="2376001"/>
              </a:tblGrid>
              <a:tr h="457037">
                <a:tc>
                  <a:txBody>
                    <a:bodyPr/>
                    <a:lstStyle/>
                    <a:p>
                      <a:endParaRPr lang="zh-CN" altLang="en-US" sz="800" dirty="0">
                        <a:solidFill>
                          <a:schemeClr val="bg1"/>
                        </a:solidFill>
                        <a:latin typeface="+mn-lt"/>
                      </a:endParaRPr>
                    </a:p>
                  </a:txBody>
                  <a:tcPr>
                    <a:solidFill>
                      <a:srgbClr val="558ED5"/>
                    </a:solidFill>
                  </a:tcPr>
                </a:tc>
                <a:tc>
                  <a:txBody>
                    <a:bodyPr/>
                    <a:lstStyle/>
                    <a:p>
                      <a:pPr algn="ctr"/>
                      <a:endParaRPr lang="en-US" altLang="zh-CN" sz="800" b="1" kern="1200" dirty="0">
                        <a:solidFill>
                          <a:schemeClr val="lt1"/>
                        </a:solidFill>
                        <a:effectLst>
                          <a:outerShdw blurRad="38100" dist="38100" dir="2700000" algn="tl">
                            <a:srgbClr val="000000">
                              <a:alpha val="43137"/>
                            </a:srgbClr>
                          </a:outerShdw>
                        </a:effectLst>
                        <a:latin typeface="+mn-lt"/>
                        <a:ea typeface="微软雅黑 Light" panose="020B0502040204020203" pitchFamily="34" charset="-122"/>
                        <a:cs typeface="+mn-cs"/>
                      </a:endParaRPr>
                    </a:p>
                    <a:p>
                      <a:pPr algn="ctr"/>
                      <a:r>
                        <a:rPr lang="en-US" altLang="zh-CN" sz="800" b="1" kern="1200" dirty="0">
                          <a:solidFill>
                            <a:schemeClr val="lt1"/>
                          </a:solidFill>
                          <a:effectLst>
                            <a:outerShdw blurRad="38100" dist="38100" dir="2700000" algn="tl">
                              <a:srgbClr val="000000">
                                <a:alpha val="43137"/>
                              </a:srgbClr>
                            </a:outerShdw>
                          </a:effectLst>
                          <a:latin typeface="+mn-lt"/>
                          <a:ea typeface="微软雅黑 Light" panose="020B0502040204020203" pitchFamily="34" charset="-122"/>
                          <a:cs typeface="+mn-cs"/>
                        </a:rPr>
                        <a:t>PHARMAHYA-INJ</a:t>
                      </a:r>
                      <a:endParaRPr lang="en-US" altLang="zh-CN" sz="800" b="1" kern="1200" dirty="0">
                        <a:solidFill>
                          <a:schemeClr val="lt1"/>
                        </a:solidFill>
                        <a:effectLst>
                          <a:outerShdw blurRad="38100" dist="38100" dir="2700000" algn="tl">
                            <a:srgbClr val="000000">
                              <a:alpha val="43137"/>
                            </a:srgbClr>
                          </a:outerShdw>
                        </a:effectLst>
                        <a:latin typeface="+mn-lt"/>
                        <a:ea typeface="微软雅黑 Light" panose="020B0502040204020203" pitchFamily="34" charset="-122"/>
                        <a:cs typeface="+mn-cs"/>
                      </a:endParaRPr>
                    </a:p>
                  </a:txBody>
                  <a:tcPr>
                    <a:solidFill>
                      <a:srgbClr val="558ED5"/>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endParaRPr lang="en-US" altLang="zh-CN" sz="800" b="1" kern="1200" dirty="0">
                        <a:solidFill>
                          <a:schemeClr val="lt1"/>
                        </a:solidFill>
                        <a:effectLst>
                          <a:outerShdw blurRad="38100" dist="38100" dir="2700000" algn="tl">
                            <a:srgbClr val="000000">
                              <a:alpha val="43137"/>
                            </a:srgbClr>
                          </a:outerShdw>
                        </a:effectLst>
                        <a:latin typeface="+mn-lt"/>
                        <a:ea typeface="微软雅黑 Light" panose="020B0502040204020203"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en-US" altLang="zh-CN" sz="800" b="1" kern="1200" dirty="0">
                          <a:solidFill>
                            <a:schemeClr val="lt1"/>
                          </a:solidFill>
                          <a:effectLst>
                            <a:outerShdw blurRad="38100" dist="38100" dir="2700000" algn="tl">
                              <a:srgbClr val="000000">
                                <a:alpha val="43137"/>
                              </a:srgbClr>
                            </a:outerShdw>
                          </a:effectLst>
                          <a:latin typeface="+mn-lt"/>
                          <a:ea typeface="微软雅黑 Light" panose="020B0502040204020203" pitchFamily="34" charset="-122"/>
                          <a:cs typeface="+mn-cs"/>
                        </a:rPr>
                        <a:t>PHARMAHYA-OPH</a:t>
                      </a:r>
                      <a:endParaRPr lang="en-US" altLang="zh-CN" sz="800" b="1" kern="1200" dirty="0">
                        <a:solidFill>
                          <a:schemeClr val="lt1"/>
                        </a:solidFill>
                        <a:effectLst>
                          <a:outerShdw blurRad="38100" dist="38100" dir="2700000" algn="tl">
                            <a:srgbClr val="000000">
                              <a:alpha val="43137"/>
                            </a:srgbClr>
                          </a:outerShdw>
                        </a:effectLst>
                        <a:latin typeface="+mn-lt"/>
                        <a:ea typeface="微软雅黑 Light" panose="020B0502040204020203" pitchFamily="34" charset="-122"/>
                        <a:cs typeface="+mn-cs"/>
                      </a:endParaRPr>
                    </a:p>
                  </a:txBody>
                  <a:tcPr>
                    <a:solidFill>
                      <a:srgbClr val="558ED5"/>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endParaRPr lang="en-US" altLang="zh-CN" sz="800" b="1" kern="1200" dirty="0">
                        <a:solidFill>
                          <a:schemeClr val="lt1"/>
                        </a:solidFill>
                        <a:effectLst>
                          <a:outerShdw blurRad="38100" dist="38100" dir="2700000" algn="tl">
                            <a:srgbClr val="000000">
                              <a:alpha val="43137"/>
                            </a:srgbClr>
                          </a:outerShdw>
                        </a:effectLst>
                        <a:latin typeface="+mn-lt"/>
                        <a:ea typeface="微软雅黑 Light" panose="020B0502040204020203"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en-US" altLang="zh-CN" sz="800" b="1" kern="1200" dirty="0">
                          <a:solidFill>
                            <a:schemeClr val="lt1"/>
                          </a:solidFill>
                          <a:effectLst>
                            <a:outerShdw blurRad="38100" dist="38100" dir="2700000" algn="tl">
                              <a:srgbClr val="000000">
                                <a:alpha val="43137"/>
                              </a:srgbClr>
                            </a:outerShdw>
                          </a:effectLst>
                          <a:latin typeface="+mn-lt"/>
                          <a:ea typeface="微软雅黑 Light" panose="020B0502040204020203" pitchFamily="34" charset="-122"/>
                          <a:cs typeface="+mn-cs"/>
                        </a:rPr>
                        <a:t>PHARMAHYA-EXC</a:t>
                      </a:r>
                      <a:endParaRPr lang="en-US" altLang="zh-CN" sz="800" b="1" kern="1200" dirty="0">
                        <a:solidFill>
                          <a:schemeClr val="lt1"/>
                        </a:solidFill>
                        <a:effectLst>
                          <a:outerShdw blurRad="38100" dist="38100" dir="2700000" algn="tl">
                            <a:srgbClr val="000000">
                              <a:alpha val="43137"/>
                            </a:srgbClr>
                          </a:outerShdw>
                        </a:effectLst>
                        <a:latin typeface="+mn-lt"/>
                        <a:ea typeface="微软雅黑 Light" panose="020B0502040204020203" pitchFamily="34" charset="-122"/>
                        <a:cs typeface="+mn-cs"/>
                      </a:endParaRPr>
                    </a:p>
                  </a:txBody>
                  <a:tcPr>
                    <a:solidFill>
                      <a:srgbClr val="558ED5"/>
                    </a:solidFill>
                  </a:tcPr>
                </a:tc>
              </a:tr>
              <a:tr h="228519">
                <a:tc>
                  <a:txBody>
                    <a:bodyPr/>
                    <a:lstStyle/>
                    <a:p>
                      <a:pPr algn="ctr"/>
                      <a:r>
                        <a:rPr lang="en-US" altLang="zh-CN" sz="800" dirty="0">
                          <a:effectLst>
                            <a:outerShdw blurRad="38100" dist="38100" dir="2700000" algn="tl">
                              <a:srgbClr val="000000">
                                <a:alpha val="43137"/>
                              </a:srgbClr>
                            </a:outerShdw>
                          </a:effectLst>
                          <a:latin typeface="+mn-lt"/>
                          <a:ea typeface="微软雅黑 Light" panose="020B0502040204020203" pitchFamily="34" charset="-122"/>
                        </a:rPr>
                        <a:t>Molecular Weight</a:t>
                      </a:r>
                      <a:endParaRPr lang="zh-CN" altLang="en-US" sz="800" dirty="0">
                        <a:effectLst>
                          <a:outerShdw blurRad="38100" dist="38100" dir="2700000" algn="tl">
                            <a:srgbClr val="000000">
                              <a:alpha val="43137"/>
                            </a:srgbClr>
                          </a:outerShdw>
                        </a:effectLst>
                        <a:latin typeface="+mn-lt"/>
                        <a:ea typeface="微软雅黑 Light" panose="020B0502040204020203" pitchFamily="34" charset="-122"/>
                      </a:endParaRPr>
                    </a:p>
                  </a:txBody>
                  <a:tcPr>
                    <a:solidFill>
                      <a:schemeClr val="bg1"/>
                    </a:solidFill>
                  </a:tcPr>
                </a:tc>
                <a:tc>
                  <a:txBody>
                    <a:bodyPr/>
                    <a:lstStyle/>
                    <a:p>
                      <a:pPr algn="ctr"/>
                      <a:r>
                        <a:rPr lang="en-US" altLang="zh-CN" sz="800" b="0" dirty="0">
                          <a:latin typeface="+mn-lt"/>
                          <a:ea typeface="微软雅黑 Light" panose="020B0502040204020203" pitchFamily="34" charset="-122"/>
                        </a:rPr>
                        <a:t>400-2200 </a:t>
                      </a:r>
                      <a:r>
                        <a:rPr lang="en-US" altLang="zh-CN" sz="800" b="0" dirty="0" err="1">
                          <a:latin typeface="+mn-lt"/>
                          <a:ea typeface="微软雅黑 Light" panose="020B0502040204020203" pitchFamily="34" charset="-122"/>
                        </a:rPr>
                        <a:t>kDa</a:t>
                      </a:r>
                      <a:endParaRPr lang="zh-CN" altLang="en-US" sz="800" b="0" dirty="0">
                        <a:latin typeface="+mn-lt"/>
                        <a:ea typeface="微软雅黑 Light" panose="020B0502040204020203" pitchFamily="34" charset="-122"/>
                      </a:endParaRPr>
                    </a:p>
                  </a:txBody>
                  <a:tcPr>
                    <a:solidFill>
                      <a:schemeClr val="bg1"/>
                    </a:solidFill>
                  </a:tcPr>
                </a:tc>
                <a:tc>
                  <a:txBody>
                    <a:bodyPr/>
                    <a:lstStyle/>
                    <a:p>
                      <a:pPr algn="ctr"/>
                      <a:r>
                        <a:rPr lang="en-US" altLang="zh-CN" sz="800" b="0" dirty="0">
                          <a:latin typeface="+mn-lt"/>
                          <a:ea typeface="微软雅黑 Light" panose="020B0502040204020203" pitchFamily="34" charset="-122"/>
                        </a:rPr>
                        <a:t>400-2200 </a:t>
                      </a:r>
                      <a:r>
                        <a:rPr lang="en-US" altLang="zh-CN" sz="800" b="0" dirty="0" err="1">
                          <a:latin typeface="+mn-lt"/>
                          <a:ea typeface="微软雅黑 Light" panose="020B0502040204020203" pitchFamily="34" charset="-122"/>
                        </a:rPr>
                        <a:t>kDa</a:t>
                      </a:r>
                      <a:endParaRPr lang="zh-CN" altLang="en-US" sz="800" b="0" dirty="0">
                        <a:latin typeface="+mn-lt"/>
                        <a:ea typeface="微软雅黑 Light" panose="020B0502040204020203" pitchFamily="34" charset="-122"/>
                      </a:endParaRPr>
                    </a:p>
                  </a:txBody>
                  <a:tcPr>
                    <a:solidFill>
                      <a:schemeClr val="bg1"/>
                    </a:solidFill>
                  </a:tcPr>
                </a:tc>
                <a:tc>
                  <a:txBody>
                    <a:bodyPr/>
                    <a:lstStyle/>
                    <a:p>
                      <a:pPr algn="ctr"/>
                      <a:r>
                        <a:rPr lang="en-US" altLang="zh-CN" sz="800" b="0" dirty="0">
                          <a:latin typeface="+mn-lt"/>
                          <a:ea typeface="微软雅黑 Light" panose="020B0502040204020203" pitchFamily="34" charset="-122"/>
                        </a:rPr>
                        <a:t>400-2200 </a:t>
                      </a:r>
                      <a:r>
                        <a:rPr lang="en-US" altLang="zh-CN" sz="800" b="0" dirty="0" err="1">
                          <a:latin typeface="+mn-lt"/>
                          <a:ea typeface="微软雅黑 Light" panose="020B0502040204020203" pitchFamily="34" charset="-122"/>
                        </a:rPr>
                        <a:t>kDa</a:t>
                      </a:r>
                      <a:endParaRPr lang="zh-CN" altLang="en-US" sz="800" b="0" dirty="0">
                        <a:latin typeface="+mn-lt"/>
                        <a:ea typeface="微软雅黑 Light" panose="020B0502040204020203" pitchFamily="34" charset="-122"/>
                      </a:endParaRPr>
                    </a:p>
                  </a:txBody>
                  <a:tcPr>
                    <a:solidFill>
                      <a:schemeClr val="bg1"/>
                    </a:solidFill>
                  </a:tcPr>
                </a:tc>
              </a:tr>
              <a:tr h="406065">
                <a:tc>
                  <a:txBody>
                    <a:bodyPr/>
                    <a:lstStyle/>
                    <a:p>
                      <a:pPr algn="ctr"/>
                      <a:endParaRPr lang="en-US" altLang="zh-CN" sz="800" dirty="0">
                        <a:effectLst>
                          <a:outerShdw blurRad="38100" dist="38100" dir="2700000" algn="tl">
                            <a:srgbClr val="000000">
                              <a:alpha val="43137"/>
                            </a:srgbClr>
                          </a:outerShdw>
                        </a:effectLst>
                        <a:latin typeface="+mn-lt"/>
                        <a:ea typeface="微软雅黑 Light" panose="020B0502040204020203" pitchFamily="34" charset="-122"/>
                      </a:endParaRPr>
                    </a:p>
                    <a:p>
                      <a:pPr algn="ctr"/>
                      <a:r>
                        <a:rPr lang="en-US" altLang="zh-CN" sz="800" dirty="0">
                          <a:effectLst>
                            <a:outerShdw blurRad="38100" dist="38100" dir="2700000" algn="tl">
                              <a:srgbClr val="000000">
                                <a:alpha val="43137"/>
                              </a:srgbClr>
                            </a:outerShdw>
                          </a:effectLst>
                          <a:latin typeface="+mn-lt"/>
                          <a:ea typeface="微软雅黑 Light" panose="020B0502040204020203" pitchFamily="34" charset="-122"/>
                        </a:rPr>
                        <a:t>Specification</a:t>
                      </a:r>
                      <a:endParaRPr lang="zh-CN" altLang="en-US" sz="800" dirty="0">
                        <a:effectLst>
                          <a:outerShdw blurRad="38100" dist="38100" dir="2700000" algn="tl">
                            <a:srgbClr val="000000">
                              <a:alpha val="43137"/>
                            </a:srgbClr>
                          </a:outerShdw>
                        </a:effectLst>
                        <a:latin typeface="+mn-lt"/>
                        <a:ea typeface="微软雅黑 Light" panose="020B0502040204020203" pitchFamily="34" charset="-122"/>
                      </a:endParaRPr>
                    </a:p>
                  </a:txBody>
                  <a:tcPr>
                    <a:solidFill>
                      <a:schemeClr val="bg1">
                        <a:lumMod val="95000"/>
                      </a:schemeClr>
                    </a:solidFill>
                  </a:tcPr>
                </a:tc>
                <a:tc>
                  <a:txBody>
                    <a:bodyPr/>
                    <a:lstStyle/>
                    <a:p>
                      <a:pPr algn="ctr"/>
                      <a:r>
                        <a:rPr lang="en-US" altLang="zh-CN" sz="800" b="0" dirty="0" err="1">
                          <a:latin typeface="+mn-lt"/>
                          <a:ea typeface="微软雅黑 Light" panose="020B0502040204020203" pitchFamily="34" charset="-122"/>
                        </a:rPr>
                        <a:t>ChP</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EP</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JP</a:t>
                      </a:r>
                      <a:endParaRPr lang="zh-CN" altLang="en-US" sz="800" b="0" dirty="0">
                        <a:latin typeface="+mn-lt"/>
                        <a:ea typeface="微软雅黑 Light" panose="020B0502040204020203" pitchFamily="34" charset="-122"/>
                      </a:endParaRPr>
                    </a:p>
                  </a:txBody>
                  <a:tcPr>
                    <a:solidFill>
                      <a:schemeClr val="bg1">
                        <a:lumMod val="95000"/>
                      </a:schemeClr>
                    </a:solidFill>
                  </a:tcPr>
                </a:tc>
                <a:tc>
                  <a:txBody>
                    <a:bodyPr/>
                    <a:lstStyle/>
                    <a:p>
                      <a:pPr algn="ctr"/>
                      <a:r>
                        <a:rPr lang="en-US" altLang="zh-CN" sz="800" b="0" dirty="0" err="1">
                          <a:latin typeface="+mn-lt"/>
                          <a:ea typeface="微软雅黑 Light" panose="020B0502040204020203" pitchFamily="34" charset="-122"/>
                        </a:rPr>
                        <a:t>ChP</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EP</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JP</a:t>
                      </a:r>
                      <a:endParaRPr lang="zh-CN" altLang="en-US" sz="800" b="0" dirty="0">
                        <a:latin typeface="+mn-lt"/>
                        <a:ea typeface="微软雅黑 Light" panose="020B0502040204020203" pitchFamily="34" charset="-122"/>
                      </a:endParaRPr>
                    </a:p>
                  </a:txBody>
                  <a:tcPr>
                    <a:solidFill>
                      <a:schemeClr val="bg1">
                        <a:lumMod val="95000"/>
                      </a:schemeClr>
                    </a:solidFill>
                  </a:tcPr>
                </a:tc>
                <a:tc>
                  <a:txBody>
                    <a:bodyPr/>
                    <a:lstStyle/>
                    <a:p>
                      <a:pPr algn="ctr"/>
                      <a:r>
                        <a:rPr lang="en-US" altLang="zh-CN" sz="800" b="0" dirty="0" err="1">
                          <a:latin typeface="+mn-lt"/>
                          <a:ea typeface="微软雅黑 Light" panose="020B0502040204020203" pitchFamily="34" charset="-122"/>
                        </a:rPr>
                        <a:t>ChP</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EP</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JP</a:t>
                      </a:r>
                      <a:endParaRPr lang="zh-CN" altLang="en-US" sz="800" b="0" dirty="0">
                        <a:latin typeface="+mn-lt"/>
                        <a:ea typeface="微软雅黑 Light" panose="020B0502040204020203" pitchFamily="34" charset="-122"/>
                      </a:endParaRPr>
                    </a:p>
                  </a:txBody>
                  <a:tcPr>
                    <a:solidFill>
                      <a:schemeClr val="bg1">
                        <a:lumMod val="95000"/>
                      </a:schemeClr>
                    </a:solidFill>
                  </a:tcPr>
                </a:tc>
              </a:tr>
              <a:tr h="700790">
                <a:tc>
                  <a:txBody>
                    <a:bodyPr/>
                    <a:lstStyle/>
                    <a:p>
                      <a:pPr algn="ctr"/>
                      <a:endParaRPr lang="en-US" altLang="zh-CN" sz="800" dirty="0">
                        <a:effectLst>
                          <a:outerShdw blurRad="38100" dist="38100" dir="2700000" algn="tl">
                            <a:srgbClr val="000000">
                              <a:alpha val="43137"/>
                            </a:srgbClr>
                          </a:outerShdw>
                        </a:effectLst>
                        <a:latin typeface="+mn-lt"/>
                        <a:ea typeface="微软雅黑 Light" panose="020B0502040204020203" pitchFamily="34" charset="-122"/>
                      </a:endParaRPr>
                    </a:p>
                    <a:p>
                      <a:pPr algn="ctr"/>
                      <a:endParaRPr lang="en-US" altLang="zh-CN" sz="800" dirty="0">
                        <a:effectLst>
                          <a:outerShdw blurRad="38100" dist="38100" dir="2700000" algn="tl">
                            <a:srgbClr val="000000">
                              <a:alpha val="43137"/>
                            </a:srgbClr>
                          </a:outerShdw>
                        </a:effectLst>
                        <a:latin typeface="+mn-lt"/>
                        <a:ea typeface="微软雅黑 Light" panose="020B0502040204020203" pitchFamily="34" charset="-122"/>
                      </a:endParaRPr>
                    </a:p>
                    <a:p>
                      <a:pPr algn="ctr"/>
                      <a:r>
                        <a:rPr lang="en-US" altLang="zh-CN" sz="800" dirty="0">
                          <a:effectLst>
                            <a:outerShdw blurRad="38100" dist="38100" dir="2700000" algn="tl">
                              <a:srgbClr val="000000">
                                <a:alpha val="43137"/>
                              </a:srgbClr>
                            </a:outerShdw>
                          </a:effectLst>
                          <a:latin typeface="+mn-lt"/>
                          <a:ea typeface="微软雅黑 Light" panose="020B0502040204020203" pitchFamily="34" charset="-122"/>
                        </a:rPr>
                        <a:t>Application </a:t>
                      </a:r>
                      <a:endParaRPr lang="zh-CN" altLang="en-US" sz="800" dirty="0">
                        <a:effectLst>
                          <a:outerShdw blurRad="38100" dist="38100" dir="2700000" algn="tl">
                            <a:srgbClr val="000000">
                              <a:alpha val="43137"/>
                            </a:srgbClr>
                          </a:outerShdw>
                        </a:effectLst>
                        <a:latin typeface="+mn-lt"/>
                        <a:ea typeface="微软雅黑 Light" panose="020B0502040204020203" pitchFamily="34" charset="-122"/>
                      </a:endParaRPr>
                    </a:p>
                  </a:txBody>
                  <a:tcPr>
                    <a:solidFill>
                      <a:schemeClr val="bg1"/>
                    </a:solidFill>
                  </a:tcPr>
                </a:tc>
                <a:tc>
                  <a:txBody>
                    <a:bodyPr/>
                    <a:lstStyle/>
                    <a:p>
                      <a:pPr marL="0" algn="ctr" defTabSz="685800" rtl="0" eaLnBrk="1" latinLnBrk="0" hangingPunct="1"/>
                      <a:r>
                        <a:rPr lang="en-US" altLang="zh-CN" sz="800" b="0" kern="1200" dirty="0">
                          <a:solidFill>
                            <a:schemeClr val="dk1"/>
                          </a:solidFill>
                          <a:latin typeface="+mn-lt"/>
                          <a:ea typeface="微软雅黑 Light" panose="020B0502040204020203" pitchFamily="34" charset="-122"/>
                          <a:cs typeface="+mn-cs"/>
                        </a:rPr>
                        <a:t>Can be used in Ophthalmologic operations, Intra-articular injection surgery, Intradermal injection, Cure for the sickness of cartilage(joint) and muscle tendon, etc. </a:t>
                      </a:r>
                      <a:endParaRPr lang="en-US" altLang="zh-CN" sz="800" b="0" kern="1200" dirty="0">
                        <a:solidFill>
                          <a:schemeClr val="dk1"/>
                        </a:solidFill>
                        <a:latin typeface="+mn-lt"/>
                        <a:ea typeface="微软雅黑 Light" panose="020B0502040204020203" pitchFamily="34" charset="-122"/>
                        <a:cs typeface="+mn-cs"/>
                      </a:endParaRPr>
                    </a:p>
                  </a:txBody>
                  <a:tcPr>
                    <a:solidFill>
                      <a:schemeClr val="bg1"/>
                    </a:solidFill>
                  </a:tcPr>
                </a:tc>
                <a:tc>
                  <a:txBody>
                    <a:bodyPr/>
                    <a:lstStyle/>
                    <a:p>
                      <a:pPr algn="ctr"/>
                      <a:r>
                        <a:rPr lang="en-US" altLang="zh-CN" sz="800" b="0" dirty="0">
                          <a:latin typeface="+mn-lt"/>
                          <a:ea typeface="微软雅黑 Light" panose="020B0502040204020203" pitchFamily="34" charset="-122"/>
                        </a:rPr>
                        <a:t>Can be used in Cure of xeroma, Eye-drop, Eye ointment, Adjuvant medication for ophthalmic surgery, etc.</a:t>
                      </a:r>
                      <a:endParaRPr lang="zh-CN" altLang="en-US" sz="800" b="0" dirty="0">
                        <a:latin typeface="+mn-lt"/>
                        <a:ea typeface="微软雅黑 Light" panose="020B0502040204020203" pitchFamily="34" charset="-122"/>
                      </a:endParaRPr>
                    </a:p>
                  </a:txBody>
                  <a:tcPr>
                    <a:solidFill>
                      <a:schemeClr val="bg1"/>
                    </a:solidFill>
                  </a:tcPr>
                </a:tc>
                <a:tc>
                  <a:txBody>
                    <a:bodyPr/>
                    <a:lstStyle/>
                    <a:p>
                      <a:pPr algn="ctr"/>
                      <a:r>
                        <a:rPr lang="en-US" altLang="zh-CN" sz="800" b="0" kern="1200" dirty="0">
                          <a:solidFill>
                            <a:schemeClr val="dk1"/>
                          </a:solidFill>
                          <a:latin typeface="+mn-lt"/>
                          <a:ea typeface="微软雅黑 Light" panose="020B0502040204020203" pitchFamily="34" charset="-122"/>
                          <a:cs typeface="+mn-cs"/>
                        </a:rPr>
                        <a:t>Can be used in Eye lotion, Adjunctive therapy for sprains and burns (small molecular weight), Adjuvant medication for ophthalmic surgery, Adjunctive therapy for sprains and burns (with cell factors, chemotactic factors and other relevant factors), etc.</a:t>
                      </a:r>
                      <a:endParaRPr lang="zh-CN" altLang="en-US" sz="800" b="0" kern="1200" dirty="0">
                        <a:solidFill>
                          <a:schemeClr val="dk1"/>
                        </a:solidFill>
                        <a:latin typeface="+mn-lt"/>
                        <a:ea typeface="微软雅黑 Light" panose="020B0502040204020203" pitchFamily="34" charset="-122"/>
                        <a:cs typeface="+mn-cs"/>
                      </a:endParaRPr>
                    </a:p>
                  </a:txBody>
                  <a:tcPr>
                    <a:solidFill>
                      <a:schemeClr val="bg1"/>
                    </a:solidFill>
                  </a:tcPr>
                </a:tc>
              </a:tr>
              <a:tr h="796443">
                <a:tc>
                  <a:txBody>
                    <a:bodyPr/>
                    <a:lstStyle/>
                    <a:p>
                      <a:pPr algn="ctr"/>
                      <a:endParaRPr lang="en-US" altLang="zh-CN" sz="800" dirty="0">
                        <a:effectLst>
                          <a:outerShdw blurRad="38100" dist="38100" dir="2700000" algn="tl">
                            <a:srgbClr val="000000">
                              <a:alpha val="43137"/>
                            </a:srgbClr>
                          </a:outerShdw>
                        </a:effectLst>
                        <a:latin typeface="+mn-lt"/>
                        <a:ea typeface="微软雅黑 Light" panose="020B0502040204020203" pitchFamily="34" charset="-122"/>
                      </a:endParaRPr>
                    </a:p>
                    <a:p>
                      <a:pPr algn="ctr"/>
                      <a:endParaRPr lang="en-US" altLang="zh-CN" sz="800" dirty="0">
                        <a:effectLst>
                          <a:outerShdw blurRad="38100" dist="38100" dir="2700000" algn="tl">
                            <a:srgbClr val="000000">
                              <a:alpha val="43137"/>
                            </a:srgbClr>
                          </a:outerShdw>
                        </a:effectLst>
                        <a:latin typeface="+mn-lt"/>
                        <a:ea typeface="微软雅黑 Light" panose="020B0502040204020203" pitchFamily="34" charset="-122"/>
                      </a:endParaRPr>
                    </a:p>
                    <a:p>
                      <a:pPr algn="ctr"/>
                      <a:r>
                        <a:rPr lang="en-US" altLang="zh-CN" sz="800" dirty="0">
                          <a:effectLst>
                            <a:outerShdw blurRad="38100" dist="38100" dir="2700000" algn="tl">
                              <a:srgbClr val="000000">
                                <a:alpha val="43137"/>
                              </a:srgbClr>
                            </a:outerShdw>
                          </a:effectLst>
                          <a:latin typeface="+mn-lt"/>
                          <a:ea typeface="微软雅黑 Light" panose="020B0502040204020203" pitchFamily="34" charset="-122"/>
                        </a:rPr>
                        <a:t>Certification</a:t>
                      </a:r>
                      <a:endParaRPr lang="zh-CN" altLang="en-US" sz="800" dirty="0">
                        <a:effectLst>
                          <a:outerShdw blurRad="38100" dist="38100" dir="2700000" algn="tl">
                            <a:srgbClr val="000000">
                              <a:alpha val="43137"/>
                            </a:srgbClr>
                          </a:outerShdw>
                        </a:effectLst>
                        <a:latin typeface="+mn-lt"/>
                        <a:ea typeface="微软雅黑 Light" panose="020B0502040204020203" pitchFamily="34" charset="-122"/>
                      </a:endParaRPr>
                    </a:p>
                  </a:txBody>
                  <a:tcPr>
                    <a:solidFill>
                      <a:schemeClr val="bg1">
                        <a:lumMod val="95000"/>
                      </a:schemeClr>
                    </a:solidFill>
                  </a:tcPr>
                </a:tc>
                <a:tc>
                  <a:txBody>
                    <a:bodyPr/>
                    <a:lstStyle/>
                    <a:p>
                      <a:pPr algn="ctr"/>
                      <a:r>
                        <a:rPr lang="en-US" altLang="zh-CN" sz="800" b="0" dirty="0">
                          <a:latin typeface="+mn-lt"/>
                          <a:ea typeface="微软雅黑 Light" panose="020B0502040204020203" pitchFamily="34" charset="-122"/>
                        </a:rPr>
                        <a:t>CEP</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GMP</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KDMF</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Form 41</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CDE Y20210001081</a:t>
                      </a:r>
                      <a:endParaRPr lang="en-US" altLang="zh-CN" sz="800" b="0" dirty="0">
                        <a:latin typeface="+mn-lt"/>
                        <a:ea typeface="微软雅黑 Light" panose="020B0502040204020203" pitchFamily="34" charset="-122"/>
                      </a:endParaRPr>
                    </a:p>
                    <a:p>
                      <a:pPr algn="ctr"/>
                      <a:r>
                        <a:rPr lang="en-US" altLang="zh-CN" sz="800" b="0" dirty="0">
                          <a:latin typeface="+mn-lt"/>
                          <a:ea typeface="微软雅黑 Light" panose="020B0502040204020203" pitchFamily="34" charset="-122"/>
                        </a:rPr>
                        <a:t>CDE Y20170000992</a:t>
                      </a:r>
                      <a:endParaRPr lang="en-US" altLang="zh-CN" sz="800" b="0" dirty="0">
                        <a:latin typeface="+mn-lt"/>
                        <a:ea typeface="微软雅黑 Light" panose="020B0502040204020203" pitchFamily="34" charset="-122"/>
                      </a:endParaRPr>
                    </a:p>
                  </a:txBody>
                  <a:tcPr>
                    <a:solidFill>
                      <a:schemeClr val="bg1">
                        <a:lumMod val="95000"/>
                      </a:schemeClr>
                    </a:solidFill>
                  </a:tcPr>
                </a:tc>
                <a:tc>
                  <a:txBody>
                    <a:bodyPr/>
                    <a:lstStyle/>
                    <a:p>
                      <a:pPr algn="ctr"/>
                      <a:r>
                        <a:rPr lang="en-US" altLang="zh-CN" sz="800" b="0" dirty="0">
                          <a:effectLst/>
                          <a:latin typeface="+mn-lt"/>
                          <a:ea typeface="微软雅黑 Light" panose="020B0502040204020203" pitchFamily="34" charset="-122"/>
                        </a:rPr>
                        <a:t>CEP</a:t>
                      </a:r>
                      <a:endParaRPr lang="en-US" altLang="zh-CN" sz="800" b="0" dirty="0">
                        <a:effectLst/>
                        <a:latin typeface="+mn-lt"/>
                        <a:ea typeface="微软雅黑 Light" panose="020B0502040204020203" pitchFamily="34" charset="-122"/>
                      </a:endParaRPr>
                    </a:p>
                    <a:p>
                      <a:pPr algn="ctr"/>
                      <a:r>
                        <a:rPr lang="en-US" altLang="zh-CN" sz="800" b="0" dirty="0">
                          <a:effectLst/>
                          <a:latin typeface="+mn-lt"/>
                          <a:ea typeface="微软雅黑 Light" panose="020B0502040204020203" pitchFamily="34" charset="-122"/>
                        </a:rPr>
                        <a:t>GMP</a:t>
                      </a:r>
                      <a:endParaRPr lang="en-US" altLang="zh-CN" sz="800" b="0" dirty="0">
                        <a:effectLst/>
                        <a:latin typeface="+mn-lt"/>
                        <a:ea typeface="微软雅黑 Light" panose="020B0502040204020203" pitchFamily="34" charset="-122"/>
                      </a:endParaRPr>
                    </a:p>
                    <a:p>
                      <a:pPr algn="ctr"/>
                      <a:r>
                        <a:rPr lang="en-US" altLang="zh-CN" sz="800" b="0" dirty="0">
                          <a:effectLst/>
                          <a:latin typeface="+mn-lt"/>
                          <a:ea typeface="微软雅黑 Light" panose="020B0502040204020203" pitchFamily="34" charset="-122"/>
                        </a:rPr>
                        <a:t>KDMF</a:t>
                      </a:r>
                      <a:endParaRPr lang="en-US" altLang="zh-CN" sz="800" b="0" dirty="0">
                        <a:effectLst/>
                        <a:latin typeface="+mn-lt"/>
                        <a:ea typeface="微软雅黑 Light" panose="020B0502040204020203" pitchFamily="34" charset="-122"/>
                      </a:endParaRPr>
                    </a:p>
                    <a:p>
                      <a:pPr algn="ctr"/>
                      <a:r>
                        <a:rPr lang="en-US" altLang="zh-CN" sz="800" b="0" dirty="0">
                          <a:effectLst/>
                          <a:latin typeface="+mn-lt"/>
                          <a:ea typeface="微软雅黑 Light" panose="020B0502040204020203" pitchFamily="34" charset="-122"/>
                        </a:rPr>
                        <a:t>Form 41</a:t>
                      </a:r>
                      <a:endParaRPr lang="en-US" altLang="zh-CN" sz="800" b="0" dirty="0">
                        <a:effectLst/>
                        <a:latin typeface="+mn-lt"/>
                        <a:ea typeface="微软雅黑 Light" panose="020B0502040204020203" pitchFamily="34" charset="-122"/>
                      </a:endParaRPr>
                    </a:p>
                    <a:p>
                      <a:pPr marL="0" marR="0" lvl="0" indent="0" algn="ctr" defTabSz="685800" rtl="0" eaLnBrk="1" fontAlgn="auto" latinLnBrk="0" hangingPunct="1">
                        <a:lnSpc>
                          <a:spcPct val="100000"/>
                        </a:lnSpc>
                        <a:spcBef>
                          <a:spcPts val="0"/>
                        </a:spcBef>
                        <a:spcAft>
                          <a:spcPts val="0"/>
                        </a:spcAft>
                        <a:buClrTx/>
                        <a:buSzTx/>
                        <a:buFontTx/>
                        <a:buNone/>
                        <a:defRPr/>
                      </a:pPr>
                      <a:r>
                        <a:rPr lang="en-US" altLang="zh-CN" sz="800" b="0" dirty="0">
                          <a:effectLst/>
                          <a:latin typeface="+mn-lt"/>
                          <a:ea typeface="微软雅黑 Light" panose="020B0502040204020203" pitchFamily="34" charset="-122"/>
                        </a:rPr>
                        <a:t>CDE Y20210001081</a:t>
                      </a:r>
                      <a:br>
                        <a:rPr lang="en-US" altLang="zh-CN" sz="800" b="0" dirty="0">
                          <a:effectLst/>
                          <a:latin typeface="+mn-lt"/>
                          <a:ea typeface="微软雅黑 Light" panose="020B0502040204020203" pitchFamily="34" charset="-122"/>
                        </a:rPr>
                      </a:br>
                      <a:r>
                        <a:rPr lang="en-US" altLang="zh-CN" sz="800" b="0" dirty="0">
                          <a:effectLst/>
                          <a:latin typeface="+mn-lt"/>
                          <a:ea typeface="微软雅黑 Light" panose="020B0502040204020203" pitchFamily="34" charset="-122"/>
                        </a:rPr>
                        <a:t>CDE Y20170000992</a:t>
                      </a:r>
                      <a:endParaRPr lang="en-US" altLang="zh-CN" sz="800" b="0" dirty="0">
                        <a:effectLst/>
                        <a:latin typeface="+mn-lt"/>
                        <a:ea typeface="微软雅黑 Light" panose="020B0502040204020203" pitchFamily="34" charset="-122"/>
                      </a:endParaRPr>
                    </a:p>
                  </a:txBody>
                  <a:tcPr>
                    <a:solidFill>
                      <a:schemeClr val="bg1">
                        <a:lumMod val="9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endParaRPr lang="en-US" altLang="zh-CN" sz="800" b="0" dirty="0">
                        <a:latin typeface="+mn-lt"/>
                        <a:ea typeface="微软雅黑 Light" panose="020B0502040204020203" pitchFamily="34" charset="-122"/>
                      </a:endParaRPr>
                    </a:p>
                    <a:p>
                      <a:pPr marL="0" marR="0" indent="0" algn="ctr" defTabSz="685800" rtl="0" eaLnBrk="1" fontAlgn="auto" latinLnBrk="0" hangingPunct="1">
                        <a:lnSpc>
                          <a:spcPct val="100000"/>
                        </a:lnSpc>
                        <a:spcBef>
                          <a:spcPts val="0"/>
                        </a:spcBef>
                        <a:spcAft>
                          <a:spcPts val="0"/>
                        </a:spcAft>
                        <a:buClrTx/>
                        <a:buSzTx/>
                        <a:buFontTx/>
                        <a:buNone/>
                        <a:defRPr/>
                      </a:pPr>
                      <a:r>
                        <a:rPr lang="en-US" altLang="zh-CN" sz="800" b="0" dirty="0">
                          <a:latin typeface="+mn-lt"/>
                          <a:ea typeface="微软雅黑 Light" panose="020B0502040204020203" pitchFamily="34" charset="-122"/>
                        </a:rPr>
                        <a:t>CEP</a:t>
                      </a:r>
                      <a:endParaRPr lang="en-US" altLang="zh-CN" sz="800" b="0" dirty="0">
                        <a:latin typeface="+mn-lt"/>
                        <a:ea typeface="微软雅黑 Light" panose="020B0502040204020203" pitchFamily="34" charset="-122"/>
                      </a:endParaRPr>
                    </a:p>
                    <a:p>
                      <a:pPr marL="0" marR="0" indent="0" algn="ctr" defTabSz="685800" rtl="0" eaLnBrk="1" fontAlgn="auto" latinLnBrk="0" hangingPunct="1">
                        <a:lnSpc>
                          <a:spcPct val="100000"/>
                        </a:lnSpc>
                        <a:spcBef>
                          <a:spcPts val="0"/>
                        </a:spcBef>
                        <a:spcAft>
                          <a:spcPts val="0"/>
                        </a:spcAft>
                        <a:buClrTx/>
                        <a:buSzTx/>
                        <a:buFontTx/>
                        <a:buNone/>
                        <a:defRPr/>
                      </a:pPr>
                      <a:r>
                        <a:rPr lang="en-US" altLang="zh-CN" sz="800" b="0" dirty="0">
                          <a:latin typeface="+mn-lt"/>
                          <a:ea typeface="微软雅黑 Light" panose="020B0502040204020203" pitchFamily="34" charset="-122"/>
                        </a:rPr>
                        <a:t>GMP</a:t>
                      </a:r>
                      <a:endParaRPr lang="en-US" altLang="zh-CN" sz="800" b="0" dirty="0">
                        <a:latin typeface="+mn-lt"/>
                        <a:ea typeface="微软雅黑 Light" panose="020B0502040204020203" pitchFamily="34" charset="-122"/>
                      </a:endParaRPr>
                    </a:p>
                    <a:p>
                      <a:pPr marL="0" marR="0" lvl="0" indent="0" algn="ctr" defTabSz="685800" rtl="0" eaLnBrk="1" fontAlgn="auto" latinLnBrk="0" hangingPunct="1">
                        <a:lnSpc>
                          <a:spcPct val="100000"/>
                        </a:lnSpc>
                        <a:spcBef>
                          <a:spcPts val="0"/>
                        </a:spcBef>
                        <a:spcAft>
                          <a:spcPts val="0"/>
                        </a:spcAft>
                        <a:buClrTx/>
                        <a:buSzTx/>
                        <a:buFontTx/>
                        <a:buNone/>
                        <a:defRPr/>
                      </a:pPr>
                      <a:r>
                        <a:rPr lang="en-US" altLang="zh-CN" sz="800" b="0" dirty="0">
                          <a:latin typeface="+mn-lt"/>
                          <a:ea typeface="微软雅黑 Light" panose="020B0502040204020203" pitchFamily="34" charset="-122"/>
                        </a:rPr>
                        <a:t>CDE F20210000256</a:t>
                      </a:r>
                      <a:endParaRPr lang="en-US" altLang="zh-CN" sz="800" b="0" dirty="0">
                        <a:latin typeface="+mn-lt"/>
                        <a:ea typeface="微软雅黑 Light" panose="020B0502040204020203" pitchFamily="34" charset="-122"/>
                      </a:endParaRPr>
                    </a:p>
                  </a:txBody>
                  <a:tcPr>
                    <a:solidFill>
                      <a:schemeClr val="bg1">
                        <a:lumMod val="95000"/>
                      </a:schemeClr>
                    </a:solidFill>
                  </a:tcPr>
                </a:tc>
              </a:tr>
            </a:tbl>
          </a:graphicData>
        </a:graphic>
      </p:graphicFrame>
      <p:sp>
        <p:nvSpPr>
          <p:cNvPr id="21" name="矩形 20"/>
          <p:cNvSpPr/>
          <p:nvPr/>
        </p:nvSpPr>
        <p:spPr>
          <a:xfrm>
            <a:off x="756001" y="903551"/>
            <a:ext cx="1631344" cy="505972"/>
          </a:xfrm>
          <a:prstGeom prst="rect">
            <a:avLst/>
          </a:prstGeom>
        </p:spPr>
        <p:txBody>
          <a:bodyPr wrap="none">
            <a:spAutoFit/>
          </a:bodyPr>
          <a:lstStyle/>
          <a:p>
            <a:pPr algn="just" fontAlgn="auto">
              <a:lnSpc>
                <a:spcPct val="120000"/>
              </a:lnSpc>
              <a:spcBef>
                <a:spcPts val="0"/>
              </a:spcBef>
              <a:spcAft>
                <a:spcPts val="900"/>
              </a:spcAft>
              <a:defRPr/>
            </a:pPr>
            <a:r>
              <a:rPr lang="en-US" altLang="zh-CN" sz="2400" b="1"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rPr>
              <a:t>Product list</a:t>
            </a:r>
            <a:endParaRPr lang="en-US" altLang="zh-CN" sz="2400" b="1"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endParaRPr>
          </a:p>
        </p:txBody>
      </p:sp>
      <p:pic>
        <p:nvPicPr>
          <p:cNvPr id="10" name="图片 9" descr="未标题-2_画板 1"/>
          <p:cNvPicPr>
            <a:picLocks noChangeAspect="1"/>
          </p:cNvPicPr>
          <p:nvPr/>
        </p:nvPicPr>
        <p:blipFill>
          <a:blip r:embed="rId2"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pic>
        <p:nvPicPr>
          <p:cNvPr id="6" name="图片 5"/>
          <p:cNvPicPr>
            <a:picLocks noChangeAspect="1"/>
          </p:cNvPicPr>
          <p:nvPr/>
        </p:nvPicPr>
        <p:blipFill>
          <a:blip r:embed="rId3" cstate="screen"/>
          <a:stretch>
            <a:fillRect/>
          </a:stretch>
        </p:blipFill>
        <p:spPr>
          <a:xfrm>
            <a:off x="7966896" y="1624844"/>
            <a:ext cx="1172000" cy="1172000"/>
          </a:xfrm>
          <a:prstGeom prst="rect">
            <a:avLst/>
          </a:prstGeom>
        </p:spPr>
      </p:pic>
      <p:pic>
        <p:nvPicPr>
          <p:cNvPr id="8" name="图片 7"/>
          <p:cNvPicPr>
            <a:picLocks noChangeAspect="1"/>
          </p:cNvPicPr>
          <p:nvPr/>
        </p:nvPicPr>
        <p:blipFill>
          <a:blip r:embed="rId4" cstate="screen"/>
          <a:stretch>
            <a:fillRect/>
          </a:stretch>
        </p:blipFill>
        <p:spPr>
          <a:xfrm>
            <a:off x="7966896" y="447740"/>
            <a:ext cx="1177104" cy="1177104"/>
          </a:xfrm>
          <a:prstGeom prst="rect">
            <a:avLst/>
          </a:prstGeom>
        </p:spPr>
      </p:pic>
      <p:pic>
        <p:nvPicPr>
          <p:cNvPr id="12" name="图片 11"/>
          <p:cNvPicPr>
            <a:picLocks noChangeAspect="1"/>
          </p:cNvPicPr>
          <p:nvPr/>
        </p:nvPicPr>
        <p:blipFill>
          <a:blip r:embed="rId5" cstate="screen"/>
          <a:stretch>
            <a:fillRect/>
          </a:stretch>
        </p:blipFill>
        <p:spPr>
          <a:xfrm>
            <a:off x="7966896" y="2770198"/>
            <a:ext cx="1264854" cy="1172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additive="base">
                                        <p:cTn id="7" dur="500" fill="hold"/>
                                        <p:tgtEl>
                                          <p:spTgt spid="94211"/>
                                        </p:tgtEl>
                                        <p:attrNameLst>
                                          <p:attrName>ppt_x</p:attrName>
                                        </p:attrNameLst>
                                      </p:cBhvr>
                                      <p:tavLst>
                                        <p:tav tm="0">
                                          <p:val>
                                            <p:strVal val="0-#ppt_w/2"/>
                                          </p:val>
                                        </p:tav>
                                        <p:tav tm="100000">
                                          <p:val>
                                            <p:strVal val="#ppt_x"/>
                                          </p:val>
                                        </p:tav>
                                      </p:tavLst>
                                    </p:anim>
                                    <p:anim calcmode="lin" valueType="num">
                                      <p:cBhvr additive="base">
                                        <p:cTn id="8" dur="500" fill="hold"/>
                                        <p:tgtEl>
                                          <p:spTgt spid="942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94211"/>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00"/>
                                        <p:tgtEl>
                                          <p:spTgt spid="3"/>
                                        </p:tgtEl>
                                      </p:cBhvr>
                                    </p:animEffect>
                                    <p:anim calcmode="lin" valueType="num">
                                      <p:cBhvr>
                                        <p:cTn id="20" dur="300" fill="hold"/>
                                        <p:tgtEl>
                                          <p:spTgt spid="3"/>
                                        </p:tgtEl>
                                        <p:attrNameLst>
                                          <p:attrName>ppt_x</p:attrName>
                                        </p:attrNameLst>
                                      </p:cBhvr>
                                      <p:tavLst>
                                        <p:tav tm="0">
                                          <p:val>
                                            <p:strVal val="#ppt_x"/>
                                          </p:val>
                                        </p:tav>
                                        <p:tav tm="100000">
                                          <p:val>
                                            <p:strVal val="#ppt_x"/>
                                          </p:val>
                                        </p:tav>
                                      </p:tavLst>
                                    </p:anim>
                                    <p:anim calcmode="lin" valueType="num">
                                      <p:cBhvr>
                                        <p:cTn id="21" dur="3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ldLvl="0" animBg="1"/>
      <p:bldP spid="94211" grpId="1" bldLvl="0" animBg="1"/>
      <p:bldP spid="3"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1" cstate="screen"/>
          <a:stretch>
            <a:fillRect/>
          </a:stretch>
        </p:blipFill>
        <p:spPr>
          <a:xfrm>
            <a:off x="6012000" y="1214977"/>
            <a:ext cx="2373543" cy="3203201"/>
          </a:xfrm>
          <a:solidFill>
            <a:schemeClr val="accent4">
              <a:lumMod val="40000"/>
              <a:lumOff val="60000"/>
            </a:schemeClr>
          </a:solidFill>
        </p:spPr>
      </p:pic>
      <p:sp>
        <p:nvSpPr>
          <p:cNvPr id="5" name="TextBox 4"/>
          <p:cNvSpPr txBox="1"/>
          <p:nvPr/>
        </p:nvSpPr>
        <p:spPr>
          <a:xfrm>
            <a:off x="540000" y="899647"/>
            <a:ext cx="5040000" cy="2139047"/>
          </a:xfrm>
          <a:prstGeom prst="rect">
            <a:avLst/>
          </a:prstGeom>
          <a:noFill/>
          <a:effectLst/>
        </p:spPr>
        <p:txBody>
          <a:bodyPr wrap="square" rtlCol="0">
            <a:spAutoFit/>
          </a:bodyPr>
          <a:lstStyle/>
          <a:p>
            <a:pPr marL="171450" indent="-171450" algn="just" fontAlgn="auto">
              <a:spcBef>
                <a:spcPts val="0"/>
              </a:spcBef>
              <a:spcAft>
                <a:spcPts val="900"/>
              </a:spcAft>
              <a:buFont typeface="Arial" panose="020B0604020202020204" pitchFamily="34" charset="0"/>
              <a:buChar char="•"/>
            </a:pPr>
            <a:r>
              <a:rPr lang="en-US" altLang="zh-CN" sz="14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rPr>
              <a:t>SPECIALTY</a:t>
            </a:r>
            <a:endParaRPr lang="en-US" altLang="zh-CN" sz="14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endParaRPr>
          </a:p>
          <a:p>
            <a:pPr marL="171450" indent="-171450" algn="just" fontAlgn="auto">
              <a:spcBef>
                <a:spcPts val="0"/>
              </a:spcBef>
              <a:spcAft>
                <a:spcPts val="900"/>
              </a:spcAft>
              <a:buFontTx/>
              <a:buChar char="-"/>
            </a:pPr>
            <a:r>
              <a:rPr lang="en-US" altLang="zh-CN" sz="900" dirty="0">
                <a:effectLst>
                  <a:outerShdw blurRad="38100" dist="38100" dir="2700000" algn="tl">
                    <a:srgbClr val="000000">
                      <a:alpha val="43137"/>
                    </a:srgbClr>
                  </a:outerShdw>
                </a:effectLst>
                <a:latin typeface="+mn-lt"/>
                <a:ea typeface="微软雅黑 Light" panose="020B0502040204020203" pitchFamily="34" charset="-122"/>
              </a:rPr>
              <a:t>Worldwide registrations including </a:t>
            </a:r>
            <a:r>
              <a:rPr lang="en-US" altLang="zh-CN" sz="9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rPr>
              <a:t>CEP, GMP, KDMF, Form 41, etc.</a:t>
            </a:r>
            <a:endParaRPr lang="en-US" altLang="zh-CN" sz="9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endParaRPr>
          </a:p>
          <a:p>
            <a:pPr marL="171450" indent="-171450" algn="just" fontAlgn="auto">
              <a:spcBef>
                <a:spcPts val="0"/>
              </a:spcBef>
              <a:spcAft>
                <a:spcPts val="900"/>
              </a:spcAft>
              <a:buFontTx/>
              <a:buChar char="-"/>
            </a:pPr>
            <a:r>
              <a:rPr lang="en-US" altLang="zh-CN" sz="9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Patented Fermentation Technology of non-animal origin used in the manufacturing process.</a:t>
            </a:r>
            <a:endParaRPr lang="en-US" altLang="zh-CN" sz="9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endParaRPr lang="en-US" altLang="zh-CN" sz="12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endParaRPr>
          </a:p>
          <a:p>
            <a:pPr marL="171450" indent="-171450" algn="just" fontAlgn="auto">
              <a:spcBef>
                <a:spcPts val="0"/>
              </a:spcBef>
              <a:spcAft>
                <a:spcPts val="900"/>
              </a:spcAft>
              <a:buFont typeface="Arial" panose="020B0604020202020204" pitchFamily="34" charset="0"/>
              <a:buChar char="•"/>
            </a:pPr>
            <a:r>
              <a:rPr lang="en-US" altLang="zh-CN" sz="14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rPr>
              <a:t>QUALITY</a:t>
            </a:r>
            <a:endParaRPr lang="en-US" altLang="zh-CN" sz="9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endParaRPr>
          </a:p>
          <a:p>
            <a:r>
              <a:rPr lang="en-US" altLang="zh-CN" sz="900" dirty="0">
                <a:effectLst>
                  <a:outerShdw blurRad="38100" dist="38100" dir="2700000" algn="tl">
                    <a:srgbClr val="000000">
                      <a:alpha val="43137"/>
                    </a:srgbClr>
                  </a:outerShdw>
                </a:effectLst>
                <a:latin typeface="+mn-lt"/>
                <a:ea typeface="微软雅黑 Light" panose="020B0502040204020203" pitchFamily="34" charset="-122"/>
              </a:rPr>
              <a:t>According to the continuous batch test results of PHARMAHYA-INJ Sodium Hyaluronate of </a:t>
            </a:r>
            <a:r>
              <a:rPr lang="en-US" altLang="zh-CN" sz="900" dirty="0" err="1">
                <a:effectLst>
                  <a:outerShdw blurRad="38100" dist="38100" dir="2700000" algn="tl">
                    <a:srgbClr val="000000">
                      <a:alpha val="43137"/>
                    </a:srgbClr>
                  </a:outerShdw>
                </a:effectLst>
                <a:latin typeface="+mn-lt"/>
                <a:ea typeface="微软雅黑 Light" panose="020B0502040204020203" pitchFamily="34" charset="-122"/>
              </a:rPr>
              <a:t>Topscience</a:t>
            </a:r>
            <a:r>
              <a:rPr lang="en-US" altLang="zh-CN" sz="900" dirty="0">
                <a:effectLst>
                  <a:outerShdw blurRad="38100" dist="38100" dir="2700000" algn="tl">
                    <a:srgbClr val="000000">
                      <a:alpha val="43137"/>
                    </a:srgbClr>
                  </a:outerShdw>
                </a:effectLst>
                <a:latin typeface="+mn-lt"/>
                <a:ea typeface="微软雅黑 Light" panose="020B0502040204020203" pitchFamily="34" charset="-122"/>
              </a:rPr>
              <a:t> Biotech, the nucleic acid level is 0.01 (A260nm) and bacterial endotoxins is &lt;0.001 IU/mg, which are 1/50 of the value specified in the standard of Ph. Eur. At the same time, the content of protein is lower than the detection limit (0.03%), which is in the leading position in the industry.</a:t>
            </a:r>
            <a:endParaRPr lang="en-US" altLang="zh-CN" sz="9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endParaRPr lang="en-US" altLang="zh-CN" sz="900" dirty="0">
              <a:latin typeface="+mn-lt"/>
              <a:ea typeface="微软雅黑 Light" panose="020B0502040204020203" pitchFamily="34" charset="-122"/>
            </a:endParaRPr>
          </a:p>
        </p:txBody>
      </p:sp>
      <p:sp>
        <p:nvSpPr>
          <p:cNvPr id="17" name="矩形 16"/>
          <p:cNvSpPr/>
          <p:nvPr/>
        </p:nvSpPr>
        <p:spPr>
          <a:xfrm>
            <a:off x="5692467" y="696962"/>
            <a:ext cx="3424399" cy="505972"/>
          </a:xfrm>
          <a:prstGeom prst="rect">
            <a:avLst/>
          </a:prstGeom>
        </p:spPr>
        <p:txBody>
          <a:bodyPr wrap="none">
            <a:spAutoFit/>
          </a:bodyPr>
          <a:lstStyle/>
          <a:p>
            <a:pPr fontAlgn="auto">
              <a:lnSpc>
                <a:spcPct val="120000"/>
              </a:lnSpc>
              <a:spcBef>
                <a:spcPts val="300"/>
              </a:spcBef>
              <a:spcAft>
                <a:spcPts val="0"/>
              </a:spcAft>
              <a:defRPr/>
            </a:pPr>
            <a:r>
              <a:rPr lang="en-US" altLang="zh-CN" sz="2400" b="1" dirty="0">
                <a:solidFill>
                  <a:schemeClr val="tx1">
                    <a:lumMod val="85000"/>
                    <a:lumOff val="15000"/>
                  </a:schemeClr>
                </a:solidFill>
                <a:effectLst>
                  <a:outerShdw blurRad="38100" dist="38100" dir="2700000" algn="tl">
                    <a:srgbClr val="000000">
                      <a:alpha val="43137"/>
                    </a:srgbClr>
                  </a:outerShdw>
                </a:effectLst>
                <a:latin typeface="+mn-lt"/>
                <a:ea typeface="微软雅黑 Light" panose="020B0502040204020203" pitchFamily="34" charset="-122"/>
              </a:rPr>
              <a:t>PHARMAHYA Advantages</a:t>
            </a:r>
            <a:endParaRPr lang="en-US" altLang="zh-CN" sz="2400" b="1" dirty="0">
              <a:solidFill>
                <a:schemeClr val="tx1">
                  <a:lumMod val="85000"/>
                  <a:lumOff val="15000"/>
                </a:schemeClr>
              </a:solidFill>
              <a:effectLst>
                <a:outerShdw blurRad="38100" dist="38100" dir="2700000" algn="tl">
                  <a:srgbClr val="000000">
                    <a:alpha val="43137"/>
                  </a:srgbClr>
                </a:outerShdw>
              </a:effectLst>
              <a:latin typeface="+mn-lt"/>
              <a:ea typeface="微软雅黑 Light" panose="020B0502040204020203" pitchFamily="34" charset="-122"/>
              <a:cs typeface="微软雅黑" panose="020B0503020204020204" pitchFamily="34" charset="-122"/>
            </a:endParaRPr>
          </a:p>
        </p:txBody>
      </p:sp>
      <p:pic>
        <p:nvPicPr>
          <p:cNvPr id="11" name="图片 10" descr="未标题-2_画板 1"/>
          <p:cNvPicPr>
            <a:picLocks noChangeAspect="1"/>
          </p:cNvPicPr>
          <p:nvPr/>
        </p:nvPicPr>
        <p:blipFill>
          <a:blip r:embed="rId2"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graphicFrame>
        <p:nvGraphicFramePr>
          <p:cNvPr id="12" name="表格 11"/>
          <p:cNvGraphicFramePr>
            <a:graphicFrameLocks noGrp="1"/>
          </p:cNvGraphicFramePr>
          <p:nvPr/>
        </p:nvGraphicFramePr>
        <p:xfrm>
          <a:off x="612000" y="3405016"/>
          <a:ext cx="4749544" cy="1234948"/>
        </p:xfrm>
        <a:graphic>
          <a:graphicData uri="http://schemas.openxmlformats.org/drawingml/2006/table">
            <a:tbl>
              <a:tblPr firstRow="1" bandRow="1">
                <a:tableStyleId>{5C22544A-7EE6-4342-B048-85BDC9FD1C3A}</a:tableStyleId>
              </a:tblPr>
              <a:tblGrid>
                <a:gridCol w="1133386"/>
                <a:gridCol w="1205386"/>
                <a:gridCol w="1205386"/>
                <a:gridCol w="1205386"/>
              </a:tblGrid>
              <a:tr h="332470">
                <a:tc>
                  <a:txBody>
                    <a:bodyPr/>
                    <a:lstStyle/>
                    <a:p>
                      <a:endParaRPr lang="zh-CN" altLang="en-US" sz="900" dirty="0">
                        <a:effectLst>
                          <a:outerShdw blurRad="38100" dist="38100" dir="2700000" algn="tl">
                            <a:srgbClr val="000000">
                              <a:alpha val="43137"/>
                            </a:srgbClr>
                          </a:outerShdw>
                        </a:effectLst>
                        <a:latin typeface="+mn-lt"/>
                      </a:endParaRPr>
                    </a:p>
                  </a:txBody>
                  <a:tcPr>
                    <a:solidFill>
                      <a:schemeClr val="accent4">
                        <a:lumMod val="40000"/>
                        <a:lumOff val="60000"/>
                      </a:schemeClr>
                    </a:solidFill>
                  </a:tcPr>
                </a:tc>
                <a:tc>
                  <a:txBody>
                    <a:bodyPr/>
                    <a:lstStyle/>
                    <a:p>
                      <a:pPr algn="ctr"/>
                      <a:r>
                        <a:rPr lang="en-US" altLang="zh-CN" sz="900" dirty="0">
                          <a:effectLst>
                            <a:outerShdw blurRad="38100" dist="38100" dir="2700000" algn="tl">
                              <a:srgbClr val="000000">
                                <a:alpha val="43137"/>
                              </a:srgbClr>
                            </a:outerShdw>
                          </a:effectLst>
                          <a:latin typeface="+mn-lt"/>
                          <a:ea typeface="微软雅黑 Light" panose="020B0502040204020203" pitchFamily="34" charset="-122"/>
                        </a:rPr>
                        <a:t>EP </a:t>
                      </a:r>
                      <a:r>
                        <a:rPr lang="en-US" altLang="zh-CN" sz="900" dirty="0">
                          <a:effectLst>
                            <a:outerShdw blurRad="38100" dist="38100" dir="2700000" algn="tl">
                              <a:srgbClr val="000000">
                                <a:alpha val="43137"/>
                              </a:srgbClr>
                            </a:outerShdw>
                          </a:effectLst>
                          <a:latin typeface="+mn-lt"/>
                        </a:rPr>
                        <a:t>10.0</a:t>
                      </a:r>
                      <a:endParaRPr lang="zh-CN" altLang="en-US" sz="900" dirty="0">
                        <a:effectLst>
                          <a:outerShdw blurRad="38100" dist="38100" dir="2700000" algn="tl">
                            <a:srgbClr val="000000">
                              <a:alpha val="43137"/>
                            </a:srgbClr>
                          </a:outerShdw>
                        </a:effectLst>
                        <a:latin typeface="+mn-lt"/>
                      </a:endParaRPr>
                    </a:p>
                  </a:txBody>
                  <a:tcPr>
                    <a:solidFill>
                      <a:schemeClr val="accent4">
                        <a:lumMod val="40000"/>
                        <a:lumOff val="60000"/>
                      </a:schemeClr>
                    </a:solidFill>
                  </a:tcPr>
                </a:tc>
                <a:tc>
                  <a:txBody>
                    <a:bodyPr/>
                    <a:lstStyle/>
                    <a:p>
                      <a:pPr algn="ctr"/>
                      <a:r>
                        <a:rPr lang="en-US" altLang="zh-CN" sz="900" dirty="0">
                          <a:effectLst>
                            <a:outerShdw blurRad="38100" dist="38100" dir="2700000" algn="tl">
                              <a:srgbClr val="000000">
                                <a:alpha val="43137"/>
                              </a:srgbClr>
                            </a:outerShdw>
                          </a:effectLst>
                          <a:latin typeface="+mn-lt"/>
                        </a:rPr>
                        <a:t>Other Product</a:t>
                      </a:r>
                      <a:endParaRPr lang="zh-CN" altLang="en-US" sz="900" dirty="0">
                        <a:effectLst>
                          <a:outerShdw blurRad="38100" dist="38100" dir="2700000" algn="tl">
                            <a:srgbClr val="000000">
                              <a:alpha val="43137"/>
                            </a:srgbClr>
                          </a:outerShdw>
                        </a:effectLst>
                        <a:latin typeface="+mn-lt"/>
                      </a:endParaRPr>
                    </a:p>
                  </a:txBody>
                  <a:tcPr>
                    <a:solidFill>
                      <a:schemeClr val="accent4">
                        <a:lumMod val="40000"/>
                        <a:lumOff val="60000"/>
                      </a:schemeClr>
                    </a:solidFill>
                  </a:tcPr>
                </a:tc>
                <a:tc>
                  <a:txBody>
                    <a:bodyPr/>
                    <a:lstStyle/>
                    <a:p>
                      <a:pPr algn="ctr"/>
                      <a:r>
                        <a:rPr lang="en-US" altLang="zh-CN" sz="900" b="1" kern="1200" dirty="0">
                          <a:solidFill>
                            <a:schemeClr val="lt1"/>
                          </a:solidFill>
                          <a:effectLst>
                            <a:outerShdw blurRad="38100" dist="38100" dir="2700000" algn="tl">
                              <a:srgbClr val="000000">
                                <a:alpha val="43137"/>
                              </a:srgbClr>
                            </a:outerShdw>
                          </a:effectLst>
                          <a:latin typeface="+mn-lt"/>
                          <a:ea typeface="+mn-ea"/>
                          <a:cs typeface="+mn-cs"/>
                        </a:rPr>
                        <a:t>PHARMAHYA-INJ</a:t>
                      </a:r>
                      <a:endParaRPr lang="zh-CN" altLang="en-US" sz="900" dirty="0">
                        <a:effectLst>
                          <a:outerShdw blurRad="38100" dist="38100" dir="2700000" algn="tl">
                            <a:srgbClr val="000000">
                              <a:alpha val="43137"/>
                            </a:srgbClr>
                          </a:outerShdw>
                        </a:effectLst>
                        <a:latin typeface="+mn-lt"/>
                      </a:endParaRPr>
                    </a:p>
                  </a:txBody>
                  <a:tcPr>
                    <a:solidFill>
                      <a:schemeClr val="accent4">
                        <a:lumMod val="40000"/>
                        <a:lumOff val="60000"/>
                      </a:schemeClr>
                    </a:solidFill>
                  </a:tcPr>
                </a:tc>
              </a:tr>
              <a:tr h="300826">
                <a:tc>
                  <a:txBody>
                    <a:bodyPr/>
                    <a:lstStyle/>
                    <a:p>
                      <a:pPr algn="ctr"/>
                      <a:r>
                        <a:rPr lang="en-US" altLang="zh-CN" sz="900" dirty="0">
                          <a:solidFill>
                            <a:schemeClr val="bg1"/>
                          </a:solidFill>
                          <a:effectLst>
                            <a:outerShdw blurRad="38100" dist="38100" dir="2700000" algn="tl">
                              <a:srgbClr val="000000">
                                <a:alpha val="43137"/>
                              </a:srgbClr>
                            </a:outerShdw>
                          </a:effectLst>
                          <a:latin typeface="+mn-lt"/>
                        </a:rPr>
                        <a:t>Bacterial Endotoxins</a:t>
                      </a:r>
                      <a:endParaRPr lang="zh-CN" altLang="en-US" sz="900" dirty="0">
                        <a:solidFill>
                          <a:schemeClr val="bg1"/>
                        </a:solidFill>
                        <a:effectLst>
                          <a:outerShdw blurRad="38100" dist="38100" dir="2700000" algn="tl">
                            <a:srgbClr val="000000">
                              <a:alpha val="43137"/>
                            </a:srgbClr>
                          </a:outerShdw>
                        </a:effectLst>
                        <a:latin typeface="+mn-lt"/>
                      </a:endParaRPr>
                    </a:p>
                  </a:txBody>
                  <a:tcPr>
                    <a:solidFill>
                      <a:schemeClr val="accent4">
                        <a:lumMod val="40000"/>
                        <a:lumOff val="60000"/>
                      </a:schemeClr>
                    </a:solidFill>
                  </a:tcPr>
                </a:tc>
                <a:tc>
                  <a:txBody>
                    <a:bodyPr/>
                    <a:lstStyle/>
                    <a:p>
                      <a:pPr algn="ctr"/>
                      <a:r>
                        <a:rPr lang="en-US" altLang="zh-CN" sz="900" b="1" dirty="0">
                          <a:solidFill>
                            <a:schemeClr val="accent4">
                              <a:lumMod val="75000"/>
                            </a:schemeClr>
                          </a:solidFill>
                          <a:effectLst/>
                          <a:latin typeface="+mn-lt"/>
                        </a:rPr>
                        <a:t>&lt;0.05EU/mg</a:t>
                      </a:r>
                      <a:endParaRPr lang="zh-CN" altLang="en-US" sz="900" b="1" dirty="0">
                        <a:solidFill>
                          <a:schemeClr val="accent4">
                            <a:lumMod val="75000"/>
                          </a:schemeClr>
                        </a:solidFill>
                        <a:effectLst/>
                        <a:latin typeface="+mn-lt"/>
                      </a:endParaRPr>
                    </a:p>
                  </a:txBody>
                  <a:tcPr>
                    <a:solidFill>
                      <a:schemeClr val="accent4">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900" b="1" dirty="0">
                          <a:solidFill>
                            <a:schemeClr val="accent4">
                              <a:lumMod val="75000"/>
                            </a:schemeClr>
                          </a:solidFill>
                          <a:effectLst/>
                          <a:latin typeface="+mn-lt"/>
                        </a:rPr>
                        <a:t>&lt;0.0025EU/mg</a:t>
                      </a:r>
                      <a:endParaRPr lang="zh-CN" altLang="en-US" sz="900" b="1" dirty="0">
                        <a:solidFill>
                          <a:schemeClr val="accent4">
                            <a:lumMod val="75000"/>
                          </a:schemeClr>
                        </a:solidFill>
                        <a:effectLst/>
                        <a:latin typeface="+mn-lt"/>
                      </a:endParaRPr>
                    </a:p>
                  </a:txBody>
                  <a:tcPr>
                    <a:solidFill>
                      <a:schemeClr val="accent4">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900" b="1" dirty="0">
                          <a:solidFill>
                            <a:schemeClr val="accent4">
                              <a:lumMod val="75000"/>
                            </a:schemeClr>
                          </a:solidFill>
                          <a:effectLst/>
                          <a:latin typeface="+mn-lt"/>
                        </a:rPr>
                        <a:t>&lt;0.001EU/mg</a:t>
                      </a:r>
                      <a:endParaRPr lang="zh-CN" altLang="en-US" sz="900" b="1" dirty="0">
                        <a:solidFill>
                          <a:schemeClr val="accent4">
                            <a:lumMod val="75000"/>
                          </a:schemeClr>
                        </a:solidFill>
                        <a:effectLst/>
                        <a:latin typeface="+mn-lt"/>
                      </a:endParaRPr>
                    </a:p>
                  </a:txBody>
                  <a:tcPr>
                    <a:solidFill>
                      <a:schemeClr val="accent4">
                        <a:lumMod val="20000"/>
                        <a:lumOff val="80000"/>
                      </a:schemeClr>
                    </a:solidFill>
                  </a:tcPr>
                </a:tc>
              </a:tr>
              <a:tr h="300826">
                <a:tc>
                  <a:txBody>
                    <a:bodyPr/>
                    <a:lstStyle/>
                    <a:p>
                      <a:pPr algn="ctr"/>
                      <a:r>
                        <a:rPr lang="en-US" altLang="zh-CN" sz="900" dirty="0">
                          <a:solidFill>
                            <a:schemeClr val="bg1"/>
                          </a:solidFill>
                          <a:effectLst>
                            <a:outerShdw blurRad="38100" dist="38100" dir="2700000" algn="tl">
                              <a:srgbClr val="000000">
                                <a:alpha val="43137"/>
                              </a:srgbClr>
                            </a:outerShdw>
                          </a:effectLst>
                          <a:latin typeface="+mn-lt"/>
                        </a:rPr>
                        <a:t>Nucleic Acid</a:t>
                      </a:r>
                      <a:endParaRPr lang="zh-CN" altLang="en-US" sz="900" dirty="0">
                        <a:solidFill>
                          <a:schemeClr val="bg1"/>
                        </a:solidFill>
                        <a:effectLst>
                          <a:outerShdw blurRad="38100" dist="38100" dir="2700000" algn="tl">
                            <a:srgbClr val="000000">
                              <a:alpha val="43137"/>
                            </a:srgbClr>
                          </a:outerShdw>
                        </a:effectLst>
                        <a:latin typeface="+mn-lt"/>
                      </a:endParaRPr>
                    </a:p>
                  </a:txBody>
                  <a:tcPr>
                    <a:solidFill>
                      <a:schemeClr val="accent4">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900" b="1" dirty="0">
                          <a:solidFill>
                            <a:schemeClr val="accent4">
                              <a:lumMod val="75000"/>
                            </a:schemeClr>
                          </a:solidFill>
                          <a:effectLst/>
                          <a:latin typeface="+mn-lt"/>
                        </a:rPr>
                        <a:t>0.5</a:t>
                      </a:r>
                      <a:endParaRPr lang="zh-CN" altLang="en-US" sz="900" b="1" dirty="0">
                        <a:solidFill>
                          <a:schemeClr val="accent4">
                            <a:lumMod val="75000"/>
                          </a:schemeClr>
                        </a:solidFill>
                        <a:effectLst/>
                        <a:latin typeface="+mn-lt"/>
                      </a:endParaRPr>
                    </a:p>
                  </a:txBody>
                  <a:tcPr>
                    <a:solidFill>
                      <a:schemeClr val="accent4">
                        <a:lumMod val="20000"/>
                        <a:lumOff val="80000"/>
                      </a:schemeClr>
                    </a:solidFill>
                  </a:tcPr>
                </a:tc>
                <a:tc>
                  <a:txBody>
                    <a:bodyPr/>
                    <a:lstStyle/>
                    <a:p>
                      <a:pPr algn="ctr"/>
                      <a:r>
                        <a:rPr lang="en-US" altLang="zh-CN" sz="900" b="1" dirty="0">
                          <a:solidFill>
                            <a:schemeClr val="accent4">
                              <a:lumMod val="75000"/>
                            </a:schemeClr>
                          </a:solidFill>
                          <a:effectLst/>
                          <a:latin typeface="+mn-lt"/>
                        </a:rPr>
                        <a:t>0.03</a:t>
                      </a:r>
                      <a:endParaRPr lang="zh-CN" altLang="en-US" sz="900" b="1" dirty="0">
                        <a:solidFill>
                          <a:schemeClr val="accent4">
                            <a:lumMod val="75000"/>
                          </a:schemeClr>
                        </a:solidFill>
                        <a:effectLst/>
                        <a:latin typeface="+mn-lt"/>
                      </a:endParaRPr>
                    </a:p>
                  </a:txBody>
                  <a:tcPr>
                    <a:solidFill>
                      <a:schemeClr val="accent4">
                        <a:lumMod val="20000"/>
                        <a:lumOff val="80000"/>
                      </a:schemeClr>
                    </a:solidFill>
                  </a:tcPr>
                </a:tc>
                <a:tc>
                  <a:txBody>
                    <a:bodyPr/>
                    <a:lstStyle/>
                    <a:p>
                      <a:pPr algn="ctr"/>
                      <a:r>
                        <a:rPr lang="en-US" altLang="zh-CN" sz="900" b="1" dirty="0">
                          <a:solidFill>
                            <a:schemeClr val="accent4">
                              <a:lumMod val="75000"/>
                            </a:schemeClr>
                          </a:solidFill>
                          <a:effectLst/>
                          <a:latin typeface="+mn-lt"/>
                        </a:rPr>
                        <a:t>0.01</a:t>
                      </a:r>
                      <a:endParaRPr lang="zh-CN" altLang="en-US" sz="900" b="1" dirty="0">
                        <a:solidFill>
                          <a:schemeClr val="accent4">
                            <a:lumMod val="75000"/>
                          </a:schemeClr>
                        </a:solidFill>
                        <a:effectLst/>
                        <a:latin typeface="+mn-lt"/>
                      </a:endParaRPr>
                    </a:p>
                  </a:txBody>
                  <a:tcPr>
                    <a:solidFill>
                      <a:schemeClr val="accent4">
                        <a:lumMod val="20000"/>
                        <a:lumOff val="80000"/>
                      </a:schemeClr>
                    </a:solidFill>
                  </a:tcPr>
                </a:tc>
              </a:tr>
              <a:tr h="300826">
                <a:tc>
                  <a:txBody>
                    <a:bodyPr/>
                    <a:lstStyle/>
                    <a:p>
                      <a:pPr algn="ctr"/>
                      <a:r>
                        <a:rPr lang="en-US" altLang="zh-CN" sz="900" dirty="0">
                          <a:solidFill>
                            <a:schemeClr val="bg1"/>
                          </a:solidFill>
                          <a:effectLst>
                            <a:outerShdw blurRad="38100" dist="38100" dir="2700000" algn="tl">
                              <a:srgbClr val="000000">
                                <a:alpha val="43137"/>
                              </a:srgbClr>
                            </a:outerShdw>
                          </a:effectLst>
                          <a:latin typeface="+mn-lt"/>
                        </a:rPr>
                        <a:t>Protein</a:t>
                      </a:r>
                      <a:endParaRPr lang="zh-CN" altLang="en-US" sz="900" dirty="0">
                        <a:solidFill>
                          <a:schemeClr val="bg1"/>
                        </a:solidFill>
                        <a:effectLst>
                          <a:outerShdw blurRad="38100" dist="38100" dir="2700000" algn="tl">
                            <a:srgbClr val="000000">
                              <a:alpha val="43137"/>
                            </a:srgbClr>
                          </a:outerShdw>
                        </a:effectLst>
                        <a:latin typeface="+mn-lt"/>
                      </a:endParaRPr>
                    </a:p>
                  </a:txBody>
                  <a:tcPr>
                    <a:solidFill>
                      <a:schemeClr val="accent4">
                        <a:lumMod val="40000"/>
                        <a:lumOff val="60000"/>
                      </a:schemeClr>
                    </a:solidFill>
                  </a:tcPr>
                </a:tc>
                <a:tc>
                  <a:txBody>
                    <a:bodyPr/>
                    <a:lstStyle/>
                    <a:p>
                      <a:pPr algn="ctr"/>
                      <a:r>
                        <a:rPr lang="en-US" altLang="zh-CN" sz="900" b="1" dirty="0">
                          <a:solidFill>
                            <a:schemeClr val="accent4">
                              <a:lumMod val="75000"/>
                            </a:schemeClr>
                          </a:solidFill>
                          <a:effectLst/>
                          <a:latin typeface="+mn-lt"/>
                        </a:rPr>
                        <a:t>&lt;0.1%</a:t>
                      </a:r>
                      <a:endParaRPr lang="zh-CN" altLang="en-US" sz="900" b="1" dirty="0">
                        <a:solidFill>
                          <a:schemeClr val="accent4">
                            <a:lumMod val="75000"/>
                          </a:schemeClr>
                        </a:solidFill>
                        <a:effectLst/>
                        <a:latin typeface="+mn-lt"/>
                      </a:endParaRPr>
                    </a:p>
                  </a:txBody>
                  <a:tcPr>
                    <a:solidFill>
                      <a:schemeClr val="accent4">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900" b="1" dirty="0">
                          <a:solidFill>
                            <a:schemeClr val="accent4">
                              <a:lumMod val="75000"/>
                            </a:schemeClr>
                          </a:solidFill>
                          <a:effectLst/>
                          <a:latin typeface="+mn-lt"/>
                        </a:rPr>
                        <a:t>&lt;LOD</a:t>
                      </a:r>
                      <a:endParaRPr lang="zh-CN" altLang="en-US" sz="900" b="1" dirty="0">
                        <a:solidFill>
                          <a:schemeClr val="accent4">
                            <a:lumMod val="75000"/>
                          </a:schemeClr>
                        </a:solidFill>
                        <a:effectLst/>
                        <a:latin typeface="+mn-lt"/>
                      </a:endParaRPr>
                    </a:p>
                  </a:txBody>
                  <a:tcPr>
                    <a:solidFill>
                      <a:schemeClr val="accent4">
                        <a:lumMod val="20000"/>
                        <a:lumOff val="80000"/>
                      </a:schemeClr>
                    </a:solidFill>
                  </a:tcPr>
                </a:tc>
                <a:tc>
                  <a:txBody>
                    <a:bodyPr/>
                    <a:lstStyle/>
                    <a:p>
                      <a:pPr algn="ctr"/>
                      <a:r>
                        <a:rPr lang="en-US" altLang="zh-CN" sz="900" b="1" dirty="0">
                          <a:solidFill>
                            <a:schemeClr val="accent4">
                              <a:lumMod val="75000"/>
                            </a:schemeClr>
                          </a:solidFill>
                          <a:effectLst/>
                          <a:latin typeface="+mn-lt"/>
                        </a:rPr>
                        <a:t>&lt;LOD</a:t>
                      </a:r>
                      <a:endParaRPr lang="zh-CN" altLang="en-US" sz="900" b="1" dirty="0">
                        <a:solidFill>
                          <a:schemeClr val="accent4">
                            <a:lumMod val="75000"/>
                          </a:schemeClr>
                        </a:solidFill>
                        <a:effectLst/>
                        <a:latin typeface="+mn-lt"/>
                      </a:endParaRPr>
                    </a:p>
                  </a:txBody>
                  <a:tcPr>
                    <a:solidFill>
                      <a:schemeClr val="accent4">
                        <a:lumMod val="20000"/>
                        <a:lumOff val="80000"/>
                      </a:schemeClr>
                    </a:solidFill>
                  </a:tcPr>
                </a:tc>
              </a:tr>
            </a:tbl>
          </a:graphicData>
        </a:graphic>
      </p:graphicFrame>
      <p:sp>
        <p:nvSpPr>
          <p:cNvPr id="2"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3"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a:effectLst>
            <a:outerShdw blurRad="50800" dist="38100" dir="2700000" algn="tl" rotWithShape="0">
              <a:prstClr val="black">
                <a:alpha val="40000"/>
              </a:prstClr>
            </a:outerShdw>
          </a:effectLst>
        </p:spPr>
        <p:txBody>
          <a:bodyPr/>
          <a:lstStyle/>
          <a:p>
            <a:endParaRPr lang="zh-CN" altLang="en-US" sz="100">
              <a:effectLst>
                <a:outerShdw blurRad="38100" dist="38100" dir="2700000" algn="tl">
                  <a:srgbClr val="000000">
                    <a:alpha val="43137"/>
                  </a:srgbClr>
                </a:outerShdw>
              </a:effectLst>
            </a:endParaRPr>
          </a:p>
        </p:txBody>
      </p:sp>
      <p:sp>
        <p:nvSpPr>
          <p:cNvPr id="4" name="Rectangle 18"/>
          <p:cNvSpPr>
            <a:spLocks noChangeArrowheads="1"/>
          </p:cNvSpPr>
          <p:nvPr/>
        </p:nvSpPr>
        <p:spPr bwMode="auto">
          <a:xfrm>
            <a:off x="540000" y="225548"/>
            <a:ext cx="3240000" cy="307777"/>
          </a:xfrm>
          <a:prstGeom prst="rect">
            <a:avLst/>
          </a:prstGeom>
          <a:noFill/>
          <a:ln w="9525">
            <a:noFill/>
            <a:miter lim="800000"/>
          </a:ln>
          <a:effectLst>
            <a:outerShdw blurRad="50800" dist="38100" dir="2700000" algn="tl" rotWithShape="0">
              <a:prstClr val="black">
                <a:alpha val="25000"/>
              </a:prstClr>
            </a:outerShdw>
          </a:effectLst>
        </p:spPr>
        <p:txBody>
          <a:bodyPr wrap="squar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Pharmaceutical </a:t>
            </a:r>
            <a:r>
              <a:rPr lang="en-US" altLang="zh-CN" sz="2000" b="1" dirty="0">
                <a:solidFill>
                  <a:schemeClr val="accent3">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chemeClr val="accent3">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4"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cstate="hqprint">
            <a:alphaModFix amt="9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8"/>
          <p:cNvSpPr txBox="1"/>
          <p:nvPr/>
        </p:nvSpPr>
        <p:spPr>
          <a:xfrm>
            <a:off x="221863" y="1479762"/>
            <a:ext cx="3630119" cy="700192"/>
          </a:xfrm>
          <a:prstGeom prst="rect">
            <a:avLst/>
          </a:prstGeom>
          <a:noFill/>
        </p:spPr>
        <p:txBody>
          <a:bodyPr wrap="square" rtlCol="0">
            <a:spAutoFit/>
          </a:bodyPr>
          <a:lstStyle/>
          <a:p>
            <a:pPr marL="285750" indent="-285750" fontAlgn="auto">
              <a:spcAft>
                <a:spcPts val="900"/>
              </a:spcAft>
              <a:buFont typeface="Arial" panose="020B0604020202020204" pitchFamily="34" charset="0"/>
              <a:buChar char="•"/>
            </a:pPr>
            <a:r>
              <a:rPr lang="en-US" altLang="zh-CN" sz="14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rPr>
              <a:t>High purity, excellent stability. </a:t>
            </a:r>
            <a:endParaRPr lang="en-US" altLang="zh-CN" sz="14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endParaRPr>
          </a:p>
          <a:p>
            <a:pPr algn="just" fontAlgn="auto">
              <a:spcAft>
                <a:spcPts val="900"/>
              </a:spcAft>
            </a:pPr>
            <a:r>
              <a:rPr lang="en-US" altLang="zh-CN" sz="900" dirty="0">
                <a:effectLst>
                  <a:outerShdw blurRad="38100" dist="38100" dir="2700000" algn="tl">
                    <a:srgbClr val="000000">
                      <a:alpha val="43137"/>
                    </a:srgbClr>
                  </a:outerShdw>
                </a:effectLst>
                <a:latin typeface="+mn-lt"/>
                <a:ea typeface="微软雅黑 Light" panose="020B0502040204020203" pitchFamily="34" charset="-122"/>
              </a:rPr>
              <a:t>According to the stability test of Injection Grade of Sodium Hyaluronate, PHARMAHYA-INJ have the characteristics of “excellent stability“.</a:t>
            </a:r>
            <a:endParaRPr sz="9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p:txBody>
      </p:sp>
      <p:pic>
        <p:nvPicPr>
          <p:cNvPr id="3" name="图片 2"/>
          <p:cNvPicPr>
            <a:picLocks noChangeAspect="1"/>
          </p:cNvPicPr>
          <p:nvPr/>
        </p:nvPicPr>
        <p:blipFill>
          <a:blip r:embed="rId2" cstate="screen"/>
          <a:stretch>
            <a:fillRect/>
          </a:stretch>
        </p:blipFill>
        <p:spPr>
          <a:xfrm>
            <a:off x="399114" y="2360265"/>
            <a:ext cx="3821009" cy="2230515"/>
          </a:xfrm>
          <a:prstGeom prst="rect">
            <a:avLst/>
          </a:prstGeom>
        </p:spPr>
      </p:pic>
      <p:sp>
        <p:nvSpPr>
          <p:cNvPr id="17" name="TextBox 8"/>
          <p:cNvSpPr txBox="1"/>
          <p:nvPr/>
        </p:nvSpPr>
        <p:spPr>
          <a:xfrm>
            <a:off x="4716001" y="2771102"/>
            <a:ext cx="3743999" cy="1054135"/>
          </a:xfrm>
          <a:prstGeom prst="rect">
            <a:avLst/>
          </a:prstGeom>
          <a:noFill/>
        </p:spPr>
        <p:txBody>
          <a:bodyPr wrap="square" rtlCol="0">
            <a:spAutoFit/>
          </a:bodyPr>
          <a:lstStyle/>
          <a:p>
            <a:pPr marL="285750" indent="-285750" fontAlgn="auto">
              <a:spcAft>
                <a:spcPts val="900"/>
              </a:spcAft>
              <a:buFont typeface="Arial" panose="020B0604020202020204" pitchFamily="34" charset="0"/>
              <a:buChar char="•"/>
            </a:pPr>
            <a:r>
              <a:rPr lang="en-US" altLang="zh-CN" sz="14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rPr>
              <a:t>Tailor-made service, temperature-controlled transportation.</a:t>
            </a:r>
            <a:endParaRPr lang="en-US" altLang="zh-CN" sz="1400"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sym typeface="+mn-ea"/>
            </a:endParaRPr>
          </a:p>
          <a:p>
            <a:pPr fontAlgn="auto">
              <a:spcAft>
                <a:spcPts val="900"/>
              </a:spcAft>
            </a:pPr>
            <a:r>
              <a:rPr lang="en-US" altLang="zh-CN" sz="900" dirty="0">
                <a:effectLst>
                  <a:outerShdw blurRad="38100" dist="38100" dir="2700000" algn="tl">
                    <a:srgbClr val="000000">
                      <a:alpha val="43137"/>
                    </a:srgbClr>
                  </a:outerShdw>
                </a:effectLst>
                <a:latin typeface="+mn-lt"/>
                <a:ea typeface="微软雅黑 Light" panose="020B0502040204020203" pitchFamily="34" charset="-122"/>
              </a:rPr>
              <a:t>According to the temperature-controlled transportation records of PHARMAHYA-INJ Sodium Hyaluronate, the temperature-controlled transportation protocol of PHARMAHYA-INJ is safe and effective.</a:t>
            </a:r>
            <a:endParaRPr sz="9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p:txBody>
      </p:sp>
      <p:pic>
        <p:nvPicPr>
          <p:cNvPr id="10" name="图片 9"/>
          <p:cNvPicPr>
            <a:picLocks noChangeAspect="1"/>
          </p:cNvPicPr>
          <p:nvPr/>
        </p:nvPicPr>
        <p:blipFill>
          <a:blip r:embed="rId3" cstate="screen"/>
          <a:stretch>
            <a:fillRect/>
          </a:stretch>
        </p:blipFill>
        <p:spPr>
          <a:xfrm>
            <a:off x="5030275" y="465652"/>
            <a:ext cx="3303573" cy="1928461"/>
          </a:xfrm>
          <a:prstGeom prst="rect">
            <a:avLst/>
          </a:prstGeom>
        </p:spPr>
      </p:pic>
      <p:pic>
        <p:nvPicPr>
          <p:cNvPr id="16" name="图片 15" descr="未标题-2_画板 1"/>
          <p:cNvPicPr>
            <a:picLocks noChangeAspect="1"/>
          </p:cNvPicPr>
          <p:nvPr/>
        </p:nvPicPr>
        <p:blipFill>
          <a:blip r:embed="rId4"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2"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6"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a:effectLst>
            <a:outerShdw blurRad="50800" dist="38100" dir="2700000" algn="tl" rotWithShape="0">
              <a:prstClr val="black">
                <a:alpha val="40000"/>
              </a:prstClr>
            </a:outerShdw>
          </a:effectLst>
        </p:spPr>
        <p:txBody>
          <a:bodyPr/>
          <a:lstStyle/>
          <a:p>
            <a:endParaRPr lang="zh-CN" altLang="en-US" sz="100">
              <a:effectLst>
                <a:outerShdw blurRad="38100" dist="38100" dir="2700000" algn="tl">
                  <a:srgbClr val="000000">
                    <a:alpha val="43137"/>
                  </a:srgbClr>
                </a:outerShdw>
              </a:effectLst>
            </a:endParaRPr>
          </a:p>
        </p:txBody>
      </p:sp>
      <p:sp>
        <p:nvSpPr>
          <p:cNvPr id="7" name="Rectangle 18"/>
          <p:cNvSpPr>
            <a:spLocks noChangeArrowheads="1"/>
          </p:cNvSpPr>
          <p:nvPr/>
        </p:nvSpPr>
        <p:spPr bwMode="auto">
          <a:xfrm>
            <a:off x="540000" y="225548"/>
            <a:ext cx="3240000" cy="307777"/>
          </a:xfrm>
          <a:prstGeom prst="rect">
            <a:avLst/>
          </a:prstGeom>
          <a:noFill/>
          <a:ln w="9525">
            <a:noFill/>
            <a:miter lim="800000"/>
          </a:ln>
          <a:effectLst>
            <a:outerShdw blurRad="50800" dist="38100" dir="2700000" algn="tl" rotWithShape="0">
              <a:prstClr val="black">
                <a:alpha val="25000"/>
              </a:prstClr>
            </a:outerShdw>
          </a:effectLst>
        </p:spPr>
        <p:txBody>
          <a:bodyPr wrap="squar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Pharmaceutical </a:t>
            </a:r>
            <a:r>
              <a:rPr lang="en-US" altLang="zh-CN" sz="2000" b="1" dirty="0">
                <a:solidFill>
                  <a:schemeClr val="accent3">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chemeClr val="accent3">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6"/>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
                                        <p:tgtEl>
                                          <p:spTgt spid="7"/>
                                        </p:tgtEl>
                                      </p:cBhvr>
                                    </p:animEffect>
                                    <p:anim calcmode="lin" valueType="num">
                                      <p:cBhvr>
                                        <p:cTn id="20" dur="300" fill="hold"/>
                                        <p:tgtEl>
                                          <p:spTgt spid="7"/>
                                        </p:tgtEl>
                                        <p:attrNameLst>
                                          <p:attrName>ppt_x</p:attrName>
                                        </p:attrNameLst>
                                      </p:cBhvr>
                                      <p:tavLst>
                                        <p:tav tm="0">
                                          <p:val>
                                            <p:strVal val="#ppt_x"/>
                                          </p:val>
                                        </p:tav>
                                        <p:tav tm="100000">
                                          <p:val>
                                            <p:strVal val="#ppt_x"/>
                                          </p:val>
                                        </p:tav>
                                      </p:tavLst>
                                    </p:anim>
                                    <p:anim calcmode="lin" valueType="num">
                                      <p:cBhvr>
                                        <p:cTn id="21"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P spid="7"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4B2EE"/>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1">
            <a:biLevel thresh="25000"/>
          </a:blip>
          <a:stretch>
            <a:fillRect/>
          </a:stretch>
        </p:blipFill>
        <p:spPr>
          <a:xfrm rot="19531558">
            <a:off x="-304800" y="708915"/>
            <a:ext cx="4043117" cy="3093027"/>
          </a:xfrm>
          <a:prstGeom prst="rect">
            <a:avLst/>
          </a:prstGeom>
        </p:spPr>
      </p:pic>
      <p:sp>
        <p:nvSpPr>
          <p:cNvPr id="5" name="矩形 4"/>
          <p:cNvSpPr/>
          <p:nvPr/>
        </p:nvSpPr>
        <p:spPr>
          <a:xfrm>
            <a:off x="4292116" y="1738692"/>
            <a:ext cx="4023884" cy="1551194"/>
          </a:xfrm>
          <a:prstGeom prst="rect">
            <a:avLst/>
          </a:prstGeom>
        </p:spPr>
        <p:txBody>
          <a:bodyPr wrap="square">
            <a:spAutoFit/>
          </a:bodyPr>
          <a:lstStyle/>
          <a:p>
            <a:pPr fontAlgn="auto">
              <a:lnSpc>
                <a:spcPct val="120000"/>
              </a:lnSpc>
              <a:spcBef>
                <a:spcPts val="0"/>
              </a:spcBef>
            </a:pPr>
            <a:r>
              <a:rPr lang="en-US" altLang="zh-CN" sz="2400" b="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sym typeface="+mn-ea"/>
              </a:rPr>
              <a:t>Medical Grade</a:t>
            </a:r>
            <a:endParaRPr lang="en-US" altLang="zh-CN" sz="2400" b="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sym typeface="+mn-ea"/>
            </a:endParaRPr>
          </a:p>
          <a:p>
            <a:endParaRPr lang="en-US" altLang="zh-CN" b="1" i="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sym typeface="+mn-ea"/>
            </a:endParaRPr>
          </a:p>
          <a:p>
            <a:pPr marL="171450" indent="-171450">
              <a:buFont typeface="Arial" panose="020B0604020202020204" pitchFamily="34" charset="0"/>
              <a:buChar char="•"/>
            </a:pP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MEDIHYA</a:t>
            </a:r>
            <a:r>
              <a:rPr lang="en-US" altLang="zh-CN" sz="1200" baseline="30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a:t>
            </a: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I  </a:t>
            </a:r>
            <a:endPar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endParaRPr>
          </a:p>
          <a:p>
            <a:pPr marL="171450" indent="-171450">
              <a:buFont typeface="Arial" panose="020B0604020202020204" pitchFamily="34" charset="0"/>
              <a:buChar char="•"/>
            </a:pP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MEDIHYA</a:t>
            </a:r>
            <a:r>
              <a:rPr lang="en-US" altLang="zh-CN" sz="1200" baseline="30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a:t>
            </a: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M </a:t>
            </a:r>
            <a:endPar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endParaRPr>
          </a:p>
          <a:p>
            <a:pPr marL="171450" indent="-171450">
              <a:buFont typeface="Arial" panose="020B0604020202020204" pitchFamily="34" charset="0"/>
              <a:buChar char="•"/>
            </a:pP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MEDIHYA</a:t>
            </a:r>
            <a:r>
              <a:rPr lang="en-US" altLang="zh-CN" sz="1200" baseline="30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a:t>
            </a: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S</a:t>
            </a:r>
            <a:endPar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endParaRPr>
          </a:p>
          <a:p>
            <a:pPr marL="171450" indent="-171450">
              <a:buFont typeface="Arial" panose="020B0604020202020204" pitchFamily="34" charset="0"/>
              <a:buChar char="•"/>
            </a:pP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MEDIHYA</a:t>
            </a:r>
            <a:r>
              <a:rPr lang="en-US" altLang="zh-CN" sz="1200" baseline="30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a:t>
            </a: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T</a:t>
            </a:r>
            <a:endParaRPr lang="zh-CN"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endParaRPr>
          </a:p>
        </p:txBody>
      </p:sp>
      <p:pic>
        <p:nvPicPr>
          <p:cNvPr id="7" name="图片占位符 6"/>
          <p:cNvPicPr>
            <a:picLocks noChangeAspect="1"/>
          </p:cNvPicPr>
          <p:nvPr/>
        </p:nvPicPr>
        <p:blipFill>
          <a:blip r:embed="rId2" cstate="screen"/>
          <a:stretch>
            <a:fillRect/>
          </a:stretch>
        </p:blipFill>
        <p:spPr>
          <a:xfrm>
            <a:off x="1908000" y="1555446"/>
            <a:ext cx="1919106" cy="1919106"/>
          </a:xfrm>
          <a:prstGeom prst="rect">
            <a:avLst/>
          </a:prstGeom>
          <a:solidFill>
            <a:schemeClr val="accent4">
              <a:lumMod val="40000"/>
              <a:lumOff val="60000"/>
            </a:schemeClr>
          </a:solidFill>
        </p:spPr>
      </p:pic>
      <p:sp>
        <p:nvSpPr>
          <p:cNvPr id="8" name="矩形 7"/>
          <p:cNvSpPr/>
          <p:nvPr/>
        </p:nvSpPr>
        <p:spPr>
          <a:xfrm>
            <a:off x="1836000" y="1147898"/>
            <a:ext cx="2016000" cy="407547"/>
          </a:xfrm>
          <a:prstGeom prst="rect">
            <a:avLst/>
          </a:prstGeom>
        </p:spPr>
        <p:txBody>
          <a:bodyPr wrap="square">
            <a:spAutoFit/>
          </a:bodyPr>
          <a:lstStyle/>
          <a:p>
            <a:pPr fontAlgn="auto">
              <a:lnSpc>
                <a:spcPct val="120000"/>
              </a:lnSpc>
              <a:spcBef>
                <a:spcPts val="0"/>
              </a:spcBef>
            </a:pPr>
            <a:r>
              <a:rPr lang="en-US" altLang="zh-CN" b="1" dirty="0">
                <a:solidFill>
                  <a:schemeClr val="bg1"/>
                </a:solidFill>
                <a:effectLst>
                  <a:outerShdw blurRad="38100" dist="38100" dir="2700000" algn="tl">
                    <a:srgbClr val="000000">
                      <a:alpha val="43137"/>
                    </a:srgbClr>
                  </a:outerShdw>
                </a:effectLst>
                <a:latin typeface="+mn-lt"/>
                <a:ea typeface=".苹方-港" panose="02000000000000000000" pitchFamily="2" charset="-120"/>
                <a:sym typeface="+mn-ea"/>
              </a:rPr>
              <a:t>Part 3.</a:t>
            </a:r>
            <a:endParaRPr lang="zh-CN" altLang="zh-CN" dirty="0">
              <a:solidFill>
                <a:schemeClr val="bg1"/>
              </a:solidFill>
              <a:effectLst>
                <a:outerShdw blurRad="38100" dist="38100" dir="2700000" algn="tl">
                  <a:srgbClr val="000000">
                    <a:alpha val="43137"/>
                  </a:srgbClr>
                </a:outerShdw>
              </a:effectLst>
              <a:latin typeface="+mn-lt"/>
              <a:ea typeface="等线 Light" panose="02010600030101010101" pitchFamily="2" charset="-122"/>
            </a:endParaRPr>
          </a:p>
        </p:txBody>
      </p:sp>
      <p:pic>
        <p:nvPicPr>
          <p:cNvPr id="10" name="图片 9" descr="未标题-2_画板 1"/>
          <p:cNvPicPr>
            <a:picLocks noChangeAspect="1"/>
          </p:cNvPicPr>
          <p:nvPr/>
        </p:nvPicPr>
        <p:blipFill>
          <a:blip r:embed="rId3"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pic>
        <p:nvPicPr>
          <p:cNvPr id="2" name="图片 1"/>
          <p:cNvPicPr>
            <a:picLocks noChangeAspect="1"/>
          </p:cNvPicPr>
          <p:nvPr/>
        </p:nvPicPr>
        <p:blipFill>
          <a:blip r:embed="rId1">
            <a:biLevel thresh="25000"/>
          </a:blip>
          <a:stretch>
            <a:fillRect/>
          </a:stretch>
        </p:blipFill>
        <p:spPr>
          <a:xfrm rot="19531558">
            <a:off x="-595642" y="636424"/>
            <a:ext cx="4043117" cy="3093027"/>
          </a:xfrm>
          <a:prstGeom prst="rect">
            <a:avLst/>
          </a:prstGeom>
        </p:spPr>
      </p:pic>
      <p:pic>
        <p:nvPicPr>
          <p:cNvPr id="3" name="图片 2"/>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6516"/>
                    </a14:imgEffect>
                  </a14:imgLayer>
                </a14:imgProps>
              </a:ext>
            </a:extLst>
          </a:blip>
          <a:stretch>
            <a:fillRect/>
          </a:stretch>
        </p:blipFill>
        <p:spPr>
          <a:xfrm>
            <a:off x="1908000" y="1555445"/>
            <a:ext cx="1956804" cy="19594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cstate="hq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94211"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chemeClr val="accent4">
              <a:lumMod val="60000"/>
              <a:lumOff val="40000"/>
            </a:schemeClr>
          </a:solidFill>
          <a:ln w="9525">
            <a:noFill/>
            <a:round/>
          </a:ln>
          <a:effectLst>
            <a:outerShdw blurRad="50800" dist="38100" dir="2700000" algn="tl" rotWithShape="0">
              <a:prstClr val="black">
                <a:alpha val="40000"/>
              </a:prstClr>
            </a:outerShdw>
          </a:effectLst>
        </p:spPr>
        <p:txBody>
          <a:bodyPr/>
          <a:lstStyle/>
          <a:p>
            <a:endParaRPr lang="zh-CN" altLang="en-US" sz="100">
              <a:effectLst>
                <a:outerShdw blurRad="38100" dist="38100" dir="2700000" algn="tl">
                  <a:srgbClr val="000000">
                    <a:alpha val="43137"/>
                  </a:srgbClr>
                </a:outerShdw>
              </a:effectLst>
            </a:endParaRPr>
          </a:p>
        </p:txBody>
      </p:sp>
      <p:sp>
        <p:nvSpPr>
          <p:cNvPr id="13" name="Rectangle 18"/>
          <p:cNvSpPr>
            <a:spLocks noChangeArrowheads="1"/>
          </p:cNvSpPr>
          <p:nvPr/>
        </p:nvSpPr>
        <p:spPr bwMode="auto">
          <a:xfrm>
            <a:off x="461308" y="250962"/>
            <a:ext cx="1862689"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Medical </a:t>
            </a:r>
            <a:r>
              <a:rPr lang="en-US" altLang="zh-CN" sz="2000" b="1" dirty="0">
                <a:solidFill>
                  <a:srgbClr val="9B9BF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9B9BF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未标题-2_画板 1"/>
          <p:cNvPicPr>
            <a:picLocks noChangeAspect="1"/>
          </p:cNvPicPr>
          <p:nvPr/>
        </p:nvPicPr>
        <p:blipFill>
          <a:blip r:embed="rId2" cstate="screen">
            <a:lum bright="100000" contrast="78000"/>
          </a:blip>
          <a:srcRect t="33858" b="33012"/>
          <a:stretch>
            <a:fillRect/>
          </a:stretch>
        </p:blipFill>
        <p:spPr>
          <a:xfrm>
            <a:off x="297372" y="4511741"/>
            <a:ext cx="1331696" cy="420425"/>
          </a:xfrm>
          <a:prstGeom prst="rect">
            <a:avLst/>
          </a:prstGeom>
          <a:effectLst>
            <a:outerShdw blurRad="50800" dist="38100" dir="2700000" algn="tl" rotWithShape="0">
              <a:prstClr val="black">
                <a:alpha val="40000"/>
              </a:prstClr>
            </a:outerShdw>
          </a:effectLst>
        </p:spPr>
      </p:pic>
      <p:sp>
        <p:nvSpPr>
          <p:cNvPr id="5" name="矩形 4"/>
          <p:cNvSpPr/>
          <p:nvPr/>
        </p:nvSpPr>
        <p:spPr>
          <a:xfrm>
            <a:off x="612000" y="822758"/>
            <a:ext cx="1631344" cy="505972"/>
          </a:xfrm>
          <a:prstGeom prst="rect">
            <a:avLst/>
          </a:prstGeom>
        </p:spPr>
        <p:txBody>
          <a:bodyPr wrap="none">
            <a:spAutoFit/>
          </a:bodyPr>
          <a:lstStyle/>
          <a:p>
            <a:pPr algn="just" fontAlgn="auto">
              <a:lnSpc>
                <a:spcPct val="120000"/>
              </a:lnSpc>
              <a:spcBef>
                <a:spcPts val="0"/>
              </a:spcBef>
              <a:spcAft>
                <a:spcPts val="900"/>
              </a:spcAft>
              <a:defRPr/>
            </a:pPr>
            <a:r>
              <a:rPr lang="en-US" altLang="zh-CN" sz="2400" b="1"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rPr>
              <a:t>Product list</a:t>
            </a:r>
            <a:endParaRPr lang="en-US" altLang="zh-CN" sz="2400" b="1" dirty="0">
              <a:effectLst>
                <a:outerShdw blurRad="38100" dist="19050" dir="2700000" algn="tl" rotWithShape="0">
                  <a:schemeClr val="dk1">
                    <a:alpha val="40000"/>
                  </a:schemeClr>
                </a:outerShdw>
              </a:effectLst>
              <a:latin typeface="+mn-lt"/>
              <a:ea typeface="微软雅黑 Light" panose="020B0502040204020203" pitchFamily="34" charset="-122"/>
              <a:cs typeface="Calibri" panose="020F0502020204030204" pitchFamily="34" charset="0"/>
            </a:endParaRPr>
          </a:p>
        </p:txBody>
      </p:sp>
      <p:graphicFrame>
        <p:nvGraphicFramePr>
          <p:cNvPr id="6" name="表格 5"/>
          <p:cNvGraphicFramePr/>
          <p:nvPr>
            <p:custDataLst>
              <p:tags r:id="rId3"/>
            </p:custDataLst>
          </p:nvPr>
        </p:nvGraphicFramePr>
        <p:xfrm>
          <a:off x="963220" y="1463951"/>
          <a:ext cx="6218200" cy="2966340"/>
        </p:xfrm>
        <a:graphic>
          <a:graphicData uri="http://schemas.openxmlformats.org/drawingml/2006/table">
            <a:tbl>
              <a:tblPr firstRow="1" bandRow="1">
                <a:tableStyleId>{5C22544A-7EE6-4342-B048-85BDC9FD1C3A}</a:tableStyleId>
              </a:tblPr>
              <a:tblGrid>
                <a:gridCol w="819028"/>
                <a:gridCol w="929413"/>
                <a:gridCol w="864779"/>
                <a:gridCol w="1146091"/>
                <a:gridCol w="192752"/>
                <a:gridCol w="1604528"/>
                <a:gridCol w="661609"/>
              </a:tblGrid>
              <a:tr h="319582">
                <a:tc>
                  <a:txBody>
                    <a:bodyPr/>
                    <a:lstStyle/>
                    <a:p>
                      <a:pPr indent="0">
                        <a:buNone/>
                      </a:pPr>
                      <a:r>
                        <a:rPr lang="en-US" sz="900" b="1" dirty="0">
                          <a:solidFill>
                            <a:schemeClr val="accent5">
                              <a:lumMod val="75000"/>
                            </a:schemeClr>
                          </a:solidFill>
                          <a:effectLst>
                            <a:outerShdw blurRad="38100" dist="38100" dir="2700000" algn="tl">
                              <a:srgbClr val="000000">
                                <a:alpha val="43137"/>
                              </a:srgbClr>
                            </a:outerShdw>
                          </a:effectLst>
                          <a:latin typeface="Calibri" panose="020F0502020204030204" charset="-122"/>
                        </a:rPr>
                        <a:t>Product</a:t>
                      </a:r>
                      <a:endParaRPr lang="en-US" altLang="en-US" sz="900" b="1" dirty="0">
                        <a:solidFill>
                          <a:schemeClr val="accent5">
                            <a:lumMod val="75000"/>
                          </a:schemeClr>
                        </a:solidFill>
                        <a:effectLst>
                          <a:outerShdw blurRad="38100" dist="38100" dir="2700000" algn="tl">
                            <a:srgbClr val="000000">
                              <a:alpha val="43137"/>
                            </a:srgbClr>
                          </a:outerShdw>
                        </a:effectLst>
                        <a:latin typeface="Calibri" panose="020F0502020204030204" charset="-122"/>
                      </a:endParaRPr>
                    </a:p>
                  </a:txBody>
                  <a:tcPr marL="12700" marR="12700" marT="12700" anchor="b">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900" b="1" dirty="0">
                          <a:solidFill>
                            <a:schemeClr val="accent5">
                              <a:lumMod val="75000"/>
                            </a:schemeClr>
                          </a:solidFill>
                          <a:effectLst>
                            <a:outerShdw blurRad="38100" dist="38100" dir="2700000" algn="tl">
                              <a:srgbClr val="000000">
                                <a:alpha val="43137"/>
                              </a:srgbClr>
                            </a:outerShdw>
                          </a:effectLst>
                          <a:latin typeface="Calibri" panose="020F0502020204030204" charset="-122"/>
                        </a:rPr>
                        <a:t>Description</a:t>
                      </a:r>
                      <a:endParaRPr lang="en-US" altLang="en-US" sz="900" b="1" dirty="0">
                        <a:solidFill>
                          <a:schemeClr val="accent5">
                            <a:lumMod val="75000"/>
                          </a:schemeClr>
                        </a:solidFill>
                        <a:effectLst>
                          <a:outerShdw blurRad="38100" dist="38100" dir="2700000" algn="tl">
                            <a:srgbClr val="000000">
                              <a:alpha val="43137"/>
                            </a:srgbClr>
                          </a:outerShdw>
                        </a:effectLst>
                        <a:latin typeface="Calibri" panose="020F0502020204030204" charset="-122"/>
                      </a:endParaRPr>
                    </a:p>
                  </a:txBody>
                  <a:tcPr marL="12700" marR="12700" marT="12700" anchor="b">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900" b="1" dirty="0">
                          <a:solidFill>
                            <a:schemeClr val="accent5">
                              <a:lumMod val="75000"/>
                            </a:schemeClr>
                          </a:solidFill>
                          <a:effectLst>
                            <a:outerShdw blurRad="38100" dist="38100" dir="2700000" algn="tl">
                              <a:srgbClr val="000000">
                                <a:alpha val="43137"/>
                              </a:srgbClr>
                            </a:outerShdw>
                          </a:effectLst>
                          <a:latin typeface="Calibri" panose="020F0502020204030204" charset="-122"/>
                        </a:rPr>
                        <a:t>Intrinsic Viscosity</a:t>
                      </a:r>
                      <a:endParaRPr lang="en-US" altLang="en-US" sz="900" b="1" dirty="0">
                        <a:solidFill>
                          <a:schemeClr val="accent5">
                            <a:lumMod val="75000"/>
                          </a:schemeClr>
                        </a:solidFill>
                        <a:effectLst>
                          <a:outerShdw blurRad="38100" dist="38100" dir="2700000" algn="tl">
                            <a:srgbClr val="000000">
                              <a:alpha val="43137"/>
                            </a:srgbClr>
                          </a:outerShdw>
                        </a:effectLst>
                        <a:latin typeface="Calibri" panose="020F0502020204030204" charset="-122"/>
                      </a:endParaRPr>
                    </a:p>
                  </a:txBody>
                  <a:tcPr marL="12700" marR="12700" marT="12700" anchor="b">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900" b="1" dirty="0" err="1">
                          <a:solidFill>
                            <a:schemeClr val="accent5">
                              <a:lumMod val="75000"/>
                            </a:schemeClr>
                          </a:solidFill>
                          <a:effectLst>
                            <a:outerShdw blurRad="38100" dist="38100" dir="2700000" algn="tl">
                              <a:srgbClr val="000000">
                                <a:alpha val="43137"/>
                              </a:srgbClr>
                            </a:outerShdw>
                          </a:effectLst>
                          <a:latin typeface="Calibri" panose="020F0502020204030204" charset="-122"/>
                        </a:rPr>
                        <a:t>Appilcation</a:t>
                      </a:r>
                      <a:endParaRPr lang="en-US" altLang="en-US" sz="900" b="1" dirty="0">
                        <a:solidFill>
                          <a:schemeClr val="accent5">
                            <a:lumMod val="75000"/>
                          </a:schemeClr>
                        </a:solidFill>
                        <a:effectLst>
                          <a:outerShdw blurRad="38100" dist="38100" dir="2700000" algn="tl">
                            <a:srgbClr val="000000">
                              <a:alpha val="43137"/>
                            </a:srgbClr>
                          </a:outerShdw>
                        </a:effectLst>
                        <a:latin typeface="Calibri" panose="020F0502020204030204" charset="-122"/>
                      </a:endParaRPr>
                    </a:p>
                  </a:txBody>
                  <a:tcPr marL="12700" marR="12700" marT="12700" anchor="b">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endParaRPr lang="en-US" altLang="en-US" sz="900" b="1" dirty="0">
                        <a:solidFill>
                          <a:schemeClr val="accent5">
                            <a:lumMod val="75000"/>
                          </a:schemeClr>
                        </a:solidFill>
                        <a:effectLst>
                          <a:outerShdw blurRad="38100" dist="38100" dir="2700000" algn="tl">
                            <a:srgbClr val="000000">
                              <a:alpha val="43137"/>
                            </a:srgbClr>
                          </a:outerShdw>
                        </a:effectLst>
                        <a:latin typeface="Calibri" panose="020F0502020204030204" charset="-122"/>
                      </a:endParaRPr>
                    </a:p>
                  </a:txBody>
                  <a:tcPr marL="12700" marR="12700" marT="12700" anchor="b">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b="1" dirty="0">
                          <a:solidFill>
                            <a:schemeClr val="accent5">
                              <a:lumMod val="75000"/>
                            </a:schemeClr>
                          </a:solidFill>
                          <a:effectLst>
                            <a:outerShdw blurRad="38100" dist="38100" dir="2700000" algn="tl">
                              <a:srgbClr val="000000">
                                <a:alpha val="43137"/>
                              </a:srgbClr>
                            </a:outerShdw>
                          </a:effectLst>
                          <a:latin typeface="Calibri" panose="020F0502020204030204" charset="-122"/>
                        </a:rPr>
                        <a:t>Specification</a:t>
                      </a:r>
                      <a:endParaRPr lang="zh-CN" altLang="en-US" dirty="0">
                        <a:effectLst>
                          <a:outerShdw blurRad="38100" dist="38100" dir="2700000" algn="tl">
                            <a:srgbClr val="000000">
                              <a:alpha val="43137"/>
                            </a:srgbClr>
                          </a:outerShdw>
                        </a:effectLst>
                      </a:endParaRPr>
                    </a:p>
                  </a:txBody>
                  <a:tcPr marL="12700" marR="12700" marT="12700" anchor="b">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b="1" dirty="0" err="1">
                          <a:solidFill>
                            <a:schemeClr val="accent5">
                              <a:lumMod val="75000"/>
                            </a:schemeClr>
                          </a:solidFill>
                          <a:effectLst>
                            <a:outerShdw blurRad="38100" dist="38100" dir="2700000" algn="tl">
                              <a:srgbClr val="000000">
                                <a:alpha val="43137"/>
                              </a:srgbClr>
                            </a:outerShdw>
                          </a:effectLst>
                          <a:latin typeface="Calibri" panose="020F0502020204030204" charset="-122"/>
                        </a:rPr>
                        <a:t>GMP</a:t>
                      </a:r>
                      <a:endParaRPr lang="zh-CN" altLang="en-US" dirty="0">
                        <a:effectLst>
                          <a:outerShdw blurRad="38100" dist="38100" dir="2700000" algn="tl">
                            <a:srgbClr val="000000">
                              <a:alpha val="43137"/>
                            </a:srgbClr>
                          </a:outerShdw>
                        </a:effectLst>
                      </a:endParaRPr>
                    </a:p>
                  </a:txBody>
                  <a:tcPr marL="12700" marR="12700" marT="12700" anchor="b">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63190">
                <a:tc gridSpan="7">
                  <a:txBody>
                    <a:bodyPr/>
                    <a:lstStyle/>
                    <a:p>
                      <a:pPr indent="0">
                        <a:buNone/>
                      </a:pPr>
                      <a:endParaRPr lang="en-US" altLang="en-US" sz="800" b="1" dirty="0">
                        <a:solidFill>
                          <a:srgbClr val="FFFFFF"/>
                        </a:solidFill>
                        <a:latin typeface="Calibri" panose="020F0502020204030204" charset="-122"/>
                      </a:endParaRPr>
                    </a:p>
                  </a:txBody>
                  <a:tcPr marL="12700" marR="12700" marT="1270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96B6"/>
                    </a:solidFill>
                  </a:tcPr>
                </a:tc>
                <a:tc hMerge="1">
                  <a:tcPr>
                    <a:lnT cap="flat">
                      <a:noFill/>
                    </a:lnT>
                    <a:lnB cap="flat">
                      <a:noFill/>
                    </a:lnB>
                  </a:tcPr>
                </a:tc>
                <a:tc hMerge="1">
                  <a:tcPr/>
                </a:tc>
                <a:tc hMerge="1">
                  <a:tcPr>
                    <a:lnL w="12700" cmpd="sng">
                      <a:noFill/>
                    </a:lnL>
                    <a:lnT w="38100" cmpd="sng">
                      <a:noFill/>
                    </a:lnT>
                  </a:tcPr>
                </a:tc>
                <a:tc hMerge="1">
                  <a:tcPr/>
                </a:tc>
                <a:tc hMerge="1">
                  <a:tcPr>
                    <a:lnL w="12700" cmpd="sng">
                      <a:noFill/>
                    </a:lnL>
                    <a:lnT w="38100" cmpd="sng">
                      <a:noFill/>
                    </a:lnT>
                  </a:tcPr>
                </a:tc>
                <a:tc hMerge="1">
                  <a:tcPr marL="12700" marR="12700" marT="12700" anchor="ctr">
                    <a:lnL>
                      <a:noFill/>
                    </a:lnL>
                    <a:lnR cap="flat">
                      <a:noFill/>
                    </a:lnR>
                    <a:lnT cap="flat">
                      <a:noFill/>
                    </a:lnT>
                    <a:lnB cap="flat">
                      <a:noFill/>
                    </a:lnB>
                    <a:lnTlToBr>
                      <a:noFill/>
                    </a:lnTlToBr>
                    <a:lnBlToTr>
                      <a:noFill/>
                    </a:lnBlToTr>
                    <a:solidFill>
                      <a:srgbClr val="7C96B6"/>
                    </a:solidFill>
                  </a:tcPr>
                </a:tc>
              </a:tr>
              <a:tr h="662019">
                <a:tc>
                  <a:txBody>
                    <a:bodyPr/>
                    <a:lstStyle/>
                    <a:p>
                      <a:pPr indent="0">
                        <a:buNone/>
                      </a:pPr>
                      <a:r>
                        <a:rPr lang="en-US" sz="800" b="0" dirty="0" err="1">
                          <a:solidFill>
                            <a:srgbClr val="000000"/>
                          </a:solidFill>
                          <a:effectLst>
                            <a:outerShdw blurRad="38100" dist="38100" dir="2700000" algn="tl">
                              <a:srgbClr val="000000">
                                <a:alpha val="43137"/>
                              </a:srgbClr>
                            </a:outerShdw>
                          </a:effectLst>
                          <a:latin typeface="Calibri" panose="020F0502020204030204" charset="-122"/>
                        </a:rPr>
                        <a:t>Medihya</a:t>
                      </a:r>
                      <a:r>
                        <a:rPr lang="en-US" sz="800" b="0" dirty="0">
                          <a:solidFill>
                            <a:srgbClr val="000000"/>
                          </a:solidFill>
                          <a:effectLst>
                            <a:outerShdw blurRad="38100" dist="38100" dir="2700000" algn="tl">
                              <a:srgbClr val="000000">
                                <a:alpha val="43137"/>
                              </a:srgbClr>
                            </a:outerShdw>
                          </a:effectLst>
                          <a:latin typeface="Calibri" panose="020F0502020204030204" charset="-122"/>
                        </a:rPr>
                        <a:t>-T</a:t>
                      </a:r>
                      <a:endParaRPr lang="en-US" altLang="en-US" sz="800" b="0" dirty="0">
                        <a:solidFill>
                          <a:srgbClr val="000000"/>
                        </a:solidFill>
                        <a:effectLst>
                          <a:outerShdw blurRad="38100" dist="38100" dir="2700000" algn="tl">
                            <a:srgbClr val="000000">
                              <a:alpha val="43137"/>
                            </a:srgbClr>
                          </a:outerShdw>
                        </a:effectLst>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Sodium Hyaluronate</a:t>
                      </a:r>
                      <a:endParaRPr lang="en-US" sz="800" b="0" dirty="0">
                        <a:solidFill>
                          <a:srgbClr val="000000"/>
                        </a:solidFill>
                        <a:latin typeface="Calibri" panose="020F0502020204030204" charset="-122"/>
                      </a:endParaRPr>
                    </a:p>
                    <a:p>
                      <a:pPr indent="0">
                        <a:buNone/>
                      </a:pPr>
                      <a:r>
                        <a:rPr lang="en-US" sz="800" b="0" dirty="0">
                          <a:solidFill>
                            <a:srgbClr val="000000"/>
                          </a:solidFill>
                          <a:latin typeface="Calibri" panose="020F0502020204030204" charset="-122"/>
                        </a:rPr>
                        <a:t>Topical Grade</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0.2 ~ 4.0 </a:t>
                      </a:r>
                      <a:r>
                        <a:rPr lang="en-US" sz="800" b="0" dirty="0" err="1">
                          <a:solidFill>
                            <a:srgbClr val="000000"/>
                          </a:solidFill>
                          <a:latin typeface="Calibri" panose="020F0502020204030204" charset="-122"/>
                        </a:rPr>
                        <a:t>m</a:t>
                      </a:r>
                      <a:r>
                        <a:rPr lang="en-US" sz="800" b="0" baseline="30000" dirty="0" err="1">
                          <a:solidFill>
                            <a:srgbClr val="000000"/>
                          </a:solidFill>
                          <a:latin typeface="Calibri" panose="020F0502020204030204" charset="-122"/>
                        </a:rPr>
                        <a:t>3</a:t>
                      </a:r>
                      <a:r>
                        <a:rPr lang="en-US" sz="800" b="0" dirty="0">
                          <a:solidFill>
                            <a:srgbClr val="000000"/>
                          </a:solidFill>
                          <a:latin typeface="Calibri" panose="020F0502020204030204" charset="-122"/>
                        </a:rPr>
                        <a:t>/kg</a:t>
                      </a:r>
                      <a:endParaRPr lang="en-US" sz="800" b="0" dirty="0">
                        <a:solidFill>
                          <a:srgbClr val="000000"/>
                        </a:solidFill>
                        <a:latin typeface="Calibri" panose="020F0502020204030204" charset="-122"/>
                      </a:endParaRPr>
                    </a:p>
                    <a:p>
                      <a:pPr indent="0">
                        <a:buNone/>
                      </a:pPr>
                      <a:r>
                        <a:rPr lang="en-US" sz="800" b="0" dirty="0">
                          <a:solidFill>
                            <a:srgbClr val="000000"/>
                          </a:solidFill>
                          <a:latin typeface="Calibri" panose="020F0502020204030204" charset="-122"/>
                        </a:rPr>
                        <a:t>• Tailor-made</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Suitable for medical device of external application.</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Tested according to Ph. Eur. Last Edition</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a:solidFill>
                            <a:srgbClr val="000000"/>
                          </a:solidFill>
                          <a:latin typeface="Calibri" panose="020F0502020204030204" charset="-122"/>
                        </a:rPr>
                        <a:t>Written Confirmation</a:t>
                      </a:r>
                      <a:endParaRPr lang="en-US" altLang="en-US" sz="800" b="0" dirty="0">
                        <a:solidFill>
                          <a:srgbClr val="000000"/>
                        </a:solidFill>
                        <a:latin typeface="Calibri" panose="020F0502020204030204" charset="-122"/>
                      </a:endParaRPr>
                    </a:p>
                  </a:txBody>
                  <a:tcPr marL="12700" marR="12700" marT="1270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620">
                <a:tc>
                  <a:txBody>
                    <a:bodyPr/>
                    <a:lstStyle/>
                    <a:p>
                      <a:pPr indent="0">
                        <a:buNone/>
                      </a:pPr>
                      <a:r>
                        <a:rPr lang="en-US" sz="800" b="0" dirty="0" err="1">
                          <a:solidFill>
                            <a:srgbClr val="000000"/>
                          </a:solidFill>
                          <a:effectLst>
                            <a:outerShdw blurRad="38100" dist="38100" dir="2700000" algn="tl">
                              <a:srgbClr val="000000">
                                <a:alpha val="43137"/>
                              </a:srgbClr>
                            </a:outerShdw>
                          </a:effectLst>
                          <a:latin typeface="Calibri" panose="020F0502020204030204" charset="-122"/>
                        </a:rPr>
                        <a:t>Medihya</a:t>
                      </a:r>
                      <a:r>
                        <a:rPr lang="en-US" sz="800" b="0" dirty="0">
                          <a:solidFill>
                            <a:srgbClr val="000000"/>
                          </a:solidFill>
                          <a:effectLst>
                            <a:outerShdw blurRad="38100" dist="38100" dir="2700000" algn="tl">
                              <a:srgbClr val="000000">
                                <a:alpha val="43137"/>
                              </a:srgbClr>
                            </a:outerShdw>
                          </a:effectLst>
                          <a:latin typeface="Calibri" panose="020F0502020204030204" charset="-122"/>
                        </a:rPr>
                        <a:t>-S</a:t>
                      </a:r>
                      <a:endParaRPr lang="en-US" altLang="en-US" sz="800" b="0" dirty="0">
                        <a:solidFill>
                          <a:srgbClr val="000000"/>
                        </a:solidFill>
                        <a:effectLst>
                          <a:outerShdw blurRad="38100" dist="38100" dir="2700000" algn="tl">
                            <a:srgbClr val="000000">
                              <a:alpha val="43137"/>
                            </a:srgbClr>
                          </a:outerShdw>
                        </a:effectLst>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Sodium Hyaluronate</a:t>
                      </a:r>
                      <a:endParaRPr lang="en-US" sz="800" b="0" dirty="0">
                        <a:solidFill>
                          <a:srgbClr val="000000"/>
                        </a:solidFill>
                        <a:latin typeface="Calibri" panose="020F0502020204030204" charset="-122"/>
                      </a:endParaRPr>
                    </a:p>
                    <a:p>
                      <a:pPr indent="0">
                        <a:buNone/>
                      </a:pPr>
                      <a:r>
                        <a:rPr lang="en-US" sz="800" b="0" dirty="0">
                          <a:solidFill>
                            <a:srgbClr val="000000"/>
                          </a:solidFill>
                          <a:latin typeface="Calibri" panose="020F0502020204030204" charset="-122"/>
                        </a:rPr>
                        <a:t>Medical Device S Grade</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a:t>
                      </a:r>
                      <a:r>
                        <a:rPr lang="en-US" altLang="zh-CN" sz="800" b="0" dirty="0">
                          <a:solidFill>
                            <a:srgbClr val="000000"/>
                          </a:solidFill>
                          <a:latin typeface="Calibri" panose="020F0502020204030204" charset="-122"/>
                        </a:rPr>
                        <a:t>0.2 ~ 4.0 </a:t>
                      </a:r>
                      <a:r>
                        <a:rPr lang="en-US" sz="800" b="0" dirty="0" err="1">
                          <a:solidFill>
                            <a:srgbClr val="000000"/>
                          </a:solidFill>
                          <a:latin typeface="Calibri" panose="020F0502020204030204" charset="-122"/>
                        </a:rPr>
                        <a:t>m</a:t>
                      </a:r>
                      <a:r>
                        <a:rPr lang="en-US" sz="800" b="0" baseline="30000" dirty="0" err="1">
                          <a:solidFill>
                            <a:srgbClr val="000000"/>
                          </a:solidFill>
                          <a:latin typeface="Calibri" panose="020F0502020204030204" charset="-122"/>
                        </a:rPr>
                        <a:t>3</a:t>
                      </a:r>
                      <a:r>
                        <a:rPr lang="en-US" sz="800" b="0" dirty="0">
                          <a:solidFill>
                            <a:srgbClr val="000000"/>
                          </a:solidFill>
                          <a:latin typeface="Calibri" panose="020F0502020204030204" charset="-122"/>
                        </a:rPr>
                        <a:t>/kg</a:t>
                      </a:r>
                      <a:endParaRPr lang="en-US" sz="800" b="0" dirty="0">
                        <a:solidFill>
                          <a:srgbClr val="000000"/>
                        </a:solidFill>
                        <a:latin typeface="Calibri" panose="020F0502020204030204" charset="-122"/>
                      </a:endParaRPr>
                    </a:p>
                    <a:p>
                      <a:pPr indent="0">
                        <a:buNone/>
                      </a:pPr>
                      <a:r>
                        <a:rPr lang="en-US" sz="800" b="0" dirty="0">
                          <a:solidFill>
                            <a:srgbClr val="000000"/>
                          </a:solidFill>
                          <a:latin typeface="Calibri" panose="020F0502020204030204" charset="-122"/>
                        </a:rPr>
                        <a:t>• Tailor-made</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Suitable for medical device of class II.</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Tested according to Ph. Eur. Last Edition</a:t>
                      </a:r>
                      <a:endParaRPr lang="en-US" sz="800" b="0" dirty="0">
                        <a:solidFill>
                          <a:srgbClr val="000000"/>
                        </a:solidFill>
                        <a:latin typeface="Calibri" panose="020F0502020204030204" charset="-122"/>
                      </a:endParaRPr>
                    </a:p>
                    <a:p>
                      <a:pPr indent="0">
                        <a:buNone/>
                      </a:pPr>
                      <a:r>
                        <a:rPr lang="pt-BR" altLang="en-US" sz="800" b="0" dirty="0">
                          <a:solidFill>
                            <a:srgbClr val="000000"/>
                          </a:solidFill>
                          <a:latin typeface="Calibri" panose="020F0502020204030204" charset="-122"/>
                        </a:rPr>
                        <a:t>• Bacterial endotoxins &lt;0.05 IU/mg</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a:solidFill>
                            <a:srgbClr val="000000"/>
                          </a:solidFill>
                          <a:latin typeface="Calibri" panose="020F0502020204030204" charset="-122"/>
                        </a:rPr>
                        <a:t>Written Confirmation</a:t>
                      </a:r>
                      <a:endParaRPr lang="en-US" altLang="en-US" sz="800" b="0">
                        <a:solidFill>
                          <a:srgbClr val="000000"/>
                        </a:solidFill>
                        <a:latin typeface="Calibri" panose="020F0502020204030204" charset="-122"/>
                      </a:endParaRPr>
                    </a:p>
                  </a:txBody>
                  <a:tcPr marL="12700" marR="12700" marT="1270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679">
                <a:tc>
                  <a:txBody>
                    <a:bodyPr/>
                    <a:lstStyle/>
                    <a:p>
                      <a:pPr indent="0">
                        <a:buNone/>
                      </a:pPr>
                      <a:r>
                        <a:rPr lang="en-US" sz="800" b="0" dirty="0" err="1">
                          <a:solidFill>
                            <a:srgbClr val="000000"/>
                          </a:solidFill>
                          <a:effectLst>
                            <a:outerShdw blurRad="38100" dist="38100" dir="2700000" algn="tl">
                              <a:srgbClr val="000000">
                                <a:alpha val="43137"/>
                              </a:srgbClr>
                            </a:outerShdw>
                          </a:effectLst>
                          <a:latin typeface="Calibri" panose="020F0502020204030204" charset="-122"/>
                        </a:rPr>
                        <a:t>Medihya</a:t>
                      </a:r>
                      <a:r>
                        <a:rPr lang="en-US" sz="800" b="0" dirty="0">
                          <a:solidFill>
                            <a:srgbClr val="000000"/>
                          </a:solidFill>
                          <a:effectLst>
                            <a:outerShdw blurRad="38100" dist="38100" dir="2700000" algn="tl">
                              <a:srgbClr val="000000">
                                <a:alpha val="43137"/>
                              </a:srgbClr>
                            </a:outerShdw>
                          </a:effectLst>
                          <a:latin typeface="Calibri" panose="020F0502020204030204" charset="-122"/>
                        </a:rPr>
                        <a:t>-M</a:t>
                      </a:r>
                      <a:endParaRPr lang="en-US" altLang="en-US" sz="800" b="0" dirty="0">
                        <a:solidFill>
                          <a:srgbClr val="000000"/>
                        </a:solidFill>
                        <a:effectLst>
                          <a:outerShdw blurRad="38100" dist="38100" dir="2700000" algn="tl">
                            <a:srgbClr val="000000">
                              <a:alpha val="43137"/>
                            </a:srgbClr>
                          </a:outerShdw>
                        </a:effectLst>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Sodium Hyaluronate</a:t>
                      </a:r>
                      <a:endParaRPr lang="en-US" sz="800" b="0" dirty="0">
                        <a:solidFill>
                          <a:srgbClr val="000000"/>
                        </a:solidFill>
                        <a:latin typeface="Calibri" panose="020F0502020204030204" charset="-122"/>
                      </a:endParaRPr>
                    </a:p>
                    <a:p>
                      <a:pPr indent="0">
                        <a:buNone/>
                      </a:pPr>
                      <a:r>
                        <a:rPr lang="en-US" sz="800" b="0" dirty="0">
                          <a:solidFill>
                            <a:srgbClr val="000000"/>
                          </a:solidFill>
                          <a:latin typeface="Calibri" panose="020F0502020204030204" charset="-122"/>
                        </a:rPr>
                        <a:t>Medical D</a:t>
                      </a:r>
                      <a:r>
                        <a:rPr lang="en-US" altLang="zh-CN" sz="800" b="0" dirty="0">
                          <a:solidFill>
                            <a:srgbClr val="000000"/>
                          </a:solidFill>
                          <a:latin typeface="Calibri" panose="020F0502020204030204" charset="-122"/>
                        </a:rPr>
                        <a:t>evice M </a:t>
                      </a:r>
                      <a:r>
                        <a:rPr lang="en-US" sz="800" b="0" dirty="0">
                          <a:solidFill>
                            <a:srgbClr val="000000"/>
                          </a:solidFill>
                          <a:latin typeface="Calibri" panose="020F0502020204030204" charset="-122"/>
                        </a:rPr>
                        <a:t>Grade</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0.2 ~ 4.0 </a:t>
                      </a:r>
                      <a:r>
                        <a:rPr lang="en-US" sz="800" b="0" dirty="0" err="1">
                          <a:solidFill>
                            <a:srgbClr val="000000"/>
                          </a:solidFill>
                          <a:latin typeface="Calibri" panose="020F0502020204030204" charset="-122"/>
                        </a:rPr>
                        <a:t>m</a:t>
                      </a:r>
                      <a:r>
                        <a:rPr lang="en-US" sz="800" b="0" baseline="30000" dirty="0" err="1">
                          <a:solidFill>
                            <a:srgbClr val="000000"/>
                          </a:solidFill>
                          <a:latin typeface="Calibri" panose="020F0502020204030204" charset="-122"/>
                        </a:rPr>
                        <a:t>3</a:t>
                      </a:r>
                      <a:r>
                        <a:rPr lang="en-US" sz="800" b="0" dirty="0">
                          <a:solidFill>
                            <a:srgbClr val="000000"/>
                          </a:solidFill>
                          <a:latin typeface="Calibri" panose="020F0502020204030204" charset="-122"/>
                        </a:rPr>
                        <a:t>/kg</a:t>
                      </a:r>
                      <a:endParaRPr lang="en-US" sz="800" b="0" dirty="0">
                        <a:solidFill>
                          <a:srgbClr val="000000"/>
                        </a:solidFill>
                        <a:latin typeface="Calibri" panose="020F0502020204030204" charset="-122"/>
                      </a:endParaRPr>
                    </a:p>
                    <a:p>
                      <a:pPr indent="0">
                        <a:buNone/>
                      </a:pPr>
                      <a:r>
                        <a:rPr lang="en-US" sz="800" b="0" dirty="0">
                          <a:solidFill>
                            <a:srgbClr val="000000"/>
                          </a:solidFill>
                          <a:latin typeface="Calibri" panose="020F0502020204030204" charset="-122"/>
                        </a:rPr>
                        <a:t>• Tailor-made</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Suitable for medical device of class II and Class III.</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Tested according to Ph. Eur. Last Edition</a:t>
                      </a:r>
                      <a:endParaRPr lang="en-US" sz="800" b="0" dirty="0">
                        <a:solidFill>
                          <a:srgbClr val="000000"/>
                        </a:solidFill>
                        <a:latin typeface="Calibri" panose="020F0502020204030204" charset="-122"/>
                      </a:endParaRPr>
                    </a:p>
                    <a:p>
                      <a:pPr indent="0">
                        <a:buNone/>
                      </a:pPr>
                      <a:r>
                        <a:rPr lang="pt-BR" altLang="en-US" sz="800" b="0" dirty="0">
                          <a:solidFill>
                            <a:srgbClr val="000000"/>
                          </a:solidFill>
                          <a:latin typeface="Calibri" panose="020F0502020204030204" charset="-122"/>
                        </a:rPr>
                        <a:t>• Bacterial endotoxins &lt;0.015 IU/mg</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Written Confirmation</a:t>
                      </a:r>
                      <a:endParaRPr lang="en-US" altLang="en-US" sz="800" b="0" dirty="0">
                        <a:solidFill>
                          <a:srgbClr val="000000"/>
                        </a:solidFill>
                        <a:latin typeface="Calibri" panose="020F0502020204030204" charset="-122"/>
                      </a:endParaRPr>
                    </a:p>
                  </a:txBody>
                  <a:tcPr marL="12700" marR="12700" marT="12700" anchor="ctr">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826">
                <a:tc>
                  <a:txBody>
                    <a:bodyPr/>
                    <a:lstStyle/>
                    <a:p>
                      <a:pPr indent="0">
                        <a:buNone/>
                      </a:pPr>
                      <a:r>
                        <a:rPr lang="en-US" sz="800" b="0" dirty="0" err="1">
                          <a:solidFill>
                            <a:srgbClr val="000000"/>
                          </a:solidFill>
                          <a:effectLst>
                            <a:outerShdw blurRad="38100" dist="38100" dir="2700000" algn="tl">
                              <a:srgbClr val="000000">
                                <a:alpha val="43137"/>
                              </a:srgbClr>
                            </a:outerShdw>
                          </a:effectLst>
                          <a:latin typeface="Calibri" panose="020F0502020204030204" charset="-122"/>
                        </a:rPr>
                        <a:t>Medihya</a:t>
                      </a:r>
                      <a:r>
                        <a:rPr lang="en-US" sz="800" b="0" dirty="0">
                          <a:solidFill>
                            <a:srgbClr val="000000"/>
                          </a:solidFill>
                          <a:effectLst>
                            <a:outerShdw blurRad="38100" dist="38100" dir="2700000" algn="tl">
                              <a:srgbClr val="000000">
                                <a:alpha val="43137"/>
                              </a:srgbClr>
                            </a:outerShdw>
                          </a:effectLst>
                          <a:latin typeface="Calibri" panose="020F0502020204030204" charset="-122"/>
                        </a:rPr>
                        <a:t>-I</a:t>
                      </a:r>
                      <a:endParaRPr lang="en-US" altLang="en-US" sz="800" b="0" dirty="0">
                        <a:solidFill>
                          <a:srgbClr val="000000"/>
                        </a:solidFill>
                        <a:effectLst>
                          <a:outerShdw blurRad="38100" dist="38100" dir="2700000" algn="tl">
                            <a:srgbClr val="000000">
                              <a:alpha val="43137"/>
                            </a:srgbClr>
                          </a:outerShdw>
                        </a:effectLst>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Sodium Hyaluronate</a:t>
                      </a:r>
                      <a:endParaRPr lang="en-US" sz="800" b="0" dirty="0">
                        <a:solidFill>
                          <a:srgbClr val="000000"/>
                        </a:solidFill>
                        <a:latin typeface="Calibri" panose="020F0502020204030204" charset="-122"/>
                      </a:endParaRPr>
                    </a:p>
                    <a:p>
                      <a:pPr indent="0">
                        <a:buNone/>
                      </a:pPr>
                      <a:r>
                        <a:rPr lang="en-US" sz="800" b="0" dirty="0">
                          <a:solidFill>
                            <a:srgbClr val="000000"/>
                          </a:solidFill>
                          <a:latin typeface="Calibri" panose="020F0502020204030204" charset="-122"/>
                        </a:rPr>
                        <a:t>Medical D</a:t>
                      </a:r>
                      <a:r>
                        <a:rPr lang="en-US" altLang="zh-CN" sz="800" b="0" dirty="0">
                          <a:solidFill>
                            <a:srgbClr val="000000"/>
                          </a:solidFill>
                          <a:latin typeface="Calibri" panose="020F0502020204030204" charset="-122"/>
                        </a:rPr>
                        <a:t>evice I </a:t>
                      </a:r>
                      <a:r>
                        <a:rPr lang="en-US" sz="800" b="0" dirty="0">
                          <a:solidFill>
                            <a:srgbClr val="000000"/>
                          </a:solidFill>
                          <a:latin typeface="Calibri" panose="020F0502020204030204" charset="-122"/>
                        </a:rPr>
                        <a:t>Grade</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a:t>
                      </a:r>
                      <a:r>
                        <a:rPr lang="en-US" altLang="zh-CN" sz="800" b="0" dirty="0">
                          <a:solidFill>
                            <a:srgbClr val="000000"/>
                          </a:solidFill>
                          <a:latin typeface="Calibri" panose="020F0502020204030204" charset="-122"/>
                        </a:rPr>
                        <a:t>0.2 ~ 4.0 </a:t>
                      </a:r>
                      <a:r>
                        <a:rPr lang="en-US" sz="800" b="0" dirty="0" err="1">
                          <a:solidFill>
                            <a:srgbClr val="000000"/>
                          </a:solidFill>
                          <a:latin typeface="Calibri" panose="020F0502020204030204" charset="-122"/>
                        </a:rPr>
                        <a:t>m</a:t>
                      </a:r>
                      <a:r>
                        <a:rPr lang="en-US" sz="800" b="0" baseline="30000" dirty="0" err="1">
                          <a:solidFill>
                            <a:srgbClr val="000000"/>
                          </a:solidFill>
                          <a:latin typeface="Calibri" panose="020F0502020204030204" charset="-122"/>
                        </a:rPr>
                        <a:t>3</a:t>
                      </a:r>
                      <a:r>
                        <a:rPr lang="en-US" sz="800" b="0" dirty="0">
                          <a:solidFill>
                            <a:srgbClr val="000000"/>
                          </a:solidFill>
                          <a:latin typeface="Calibri" panose="020F0502020204030204" charset="-122"/>
                        </a:rPr>
                        <a:t>/kg</a:t>
                      </a:r>
                      <a:endParaRPr lang="en-US" sz="800" b="0" dirty="0">
                        <a:solidFill>
                          <a:srgbClr val="000000"/>
                        </a:solidFill>
                        <a:latin typeface="Calibri" panose="020F0502020204030204" charset="-122"/>
                      </a:endParaRPr>
                    </a:p>
                    <a:p>
                      <a:pPr indent="0">
                        <a:buNone/>
                      </a:pPr>
                      <a:r>
                        <a:rPr lang="en-US" sz="800" b="0" dirty="0">
                          <a:solidFill>
                            <a:srgbClr val="000000"/>
                          </a:solidFill>
                          <a:latin typeface="Calibri" panose="020F0502020204030204" charset="-122"/>
                        </a:rPr>
                        <a:t>• Tailor-made</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indent="0">
                        <a:buNone/>
                      </a:pPr>
                      <a:r>
                        <a:rPr lang="en-US" altLang="zh-CN" sz="800" b="0" dirty="0">
                          <a:solidFill>
                            <a:srgbClr val="000000"/>
                          </a:solidFill>
                          <a:latin typeface="Calibri" panose="020F0502020204030204" charset="-122"/>
                        </a:rPr>
                        <a:t>•  Suitable for medical device of class II and Class III.</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indent="0">
                        <a:buNone/>
                      </a:pP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 Tested according to Ph. Eur. Last Edition</a:t>
                      </a:r>
                      <a:endParaRPr lang="en-US" sz="800" b="0" dirty="0">
                        <a:solidFill>
                          <a:srgbClr val="000000"/>
                        </a:solidFill>
                        <a:latin typeface="Calibri" panose="020F0502020204030204" charset="-122"/>
                      </a:endParaRPr>
                    </a:p>
                    <a:p>
                      <a:pPr indent="0">
                        <a:buNone/>
                      </a:pPr>
                      <a:r>
                        <a:rPr lang="pt-BR" altLang="zh-CN" sz="800" b="0" dirty="0">
                          <a:solidFill>
                            <a:srgbClr val="000000"/>
                          </a:solidFill>
                          <a:latin typeface="Calibri" panose="020F0502020204030204" charset="-122"/>
                        </a:rPr>
                        <a:t>• Bacterial endotoxins &lt;0.005 IU/mg</a:t>
                      </a:r>
                      <a:endParaRPr lang="pt-BR" altLang="zh-CN" sz="800" b="0" dirty="0">
                        <a:solidFill>
                          <a:srgbClr val="000000"/>
                        </a:solidFill>
                        <a:latin typeface="Calibri" panose="020F0502020204030204" charset="-122"/>
                      </a:endParaRPr>
                    </a:p>
                    <a:p>
                      <a:pPr indent="0">
                        <a:buNone/>
                      </a:pPr>
                      <a:r>
                        <a:rPr lang="pt-BR" altLang="zh-CN" sz="800" b="0" dirty="0">
                          <a:solidFill>
                            <a:srgbClr val="000000"/>
                          </a:solidFill>
                          <a:latin typeface="Calibri" panose="020F0502020204030204" charset="-122"/>
                        </a:rPr>
                        <a:t>• </a:t>
                      </a:r>
                      <a:r>
                        <a:rPr lang="en-US" altLang="zh-CN" sz="800" b="0" dirty="0">
                          <a:solidFill>
                            <a:srgbClr val="000000"/>
                          </a:solidFill>
                          <a:latin typeface="Calibri" panose="020F0502020204030204" charset="-122"/>
                        </a:rPr>
                        <a:t>Pass sterility test</a:t>
                      </a:r>
                      <a:endParaRPr lang="en-US" altLang="en-US" sz="800" b="0" dirty="0">
                        <a:solidFill>
                          <a:srgbClr val="000000"/>
                        </a:solidFill>
                        <a:latin typeface="Calibri" panose="020F0502020204030204" charset="-122"/>
                      </a:endParaRPr>
                    </a:p>
                  </a:txBody>
                  <a:tcPr marL="12700" marR="12700" marT="1270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indent="0">
                        <a:buNone/>
                      </a:pPr>
                      <a:r>
                        <a:rPr lang="en-US" sz="800" b="0" dirty="0">
                          <a:solidFill>
                            <a:srgbClr val="000000"/>
                          </a:solidFill>
                          <a:latin typeface="Calibri" panose="020F0502020204030204" charset="-122"/>
                        </a:rPr>
                        <a:t>Written Confirmation</a:t>
                      </a:r>
                      <a:endParaRPr lang="en-US" altLang="en-US" sz="800" b="0" dirty="0">
                        <a:solidFill>
                          <a:srgbClr val="000000"/>
                        </a:solidFill>
                        <a:latin typeface="Calibri" panose="020F0502020204030204" charset="-122"/>
                      </a:endParaRPr>
                    </a:p>
                  </a:txBody>
                  <a:tcPr marL="12700" marR="12700" marT="12700" anchor="ctr">
                    <a:lnL>
                      <a:noFill/>
                    </a:lnL>
                    <a:lnR cap="flat">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bl>
          </a:graphicData>
        </a:graphic>
      </p:graphicFrame>
      <p:pic>
        <p:nvPicPr>
          <p:cNvPr id="15" name="图片 14"/>
          <p:cNvPicPr>
            <a:picLocks noChangeAspect="1"/>
          </p:cNvPicPr>
          <p:nvPr/>
        </p:nvPicPr>
        <p:blipFill>
          <a:blip r:embed="rId4" cstate="screen"/>
          <a:stretch>
            <a:fillRect/>
          </a:stretch>
        </p:blipFill>
        <p:spPr>
          <a:xfrm>
            <a:off x="8012250" y="915750"/>
            <a:ext cx="1131750" cy="1131750"/>
          </a:xfrm>
          <a:prstGeom prst="rect">
            <a:avLst/>
          </a:prstGeom>
        </p:spPr>
      </p:pic>
      <p:pic>
        <p:nvPicPr>
          <p:cNvPr id="17" name="图片 16"/>
          <p:cNvPicPr>
            <a:picLocks noChangeAspect="1"/>
          </p:cNvPicPr>
          <p:nvPr/>
        </p:nvPicPr>
        <p:blipFill>
          <a:blip r:embed="rId5" cstate="screen"/>
          <a:stretch>
            <a:fillRect/>
          </a:stretch>
        </p:blipFill>
        <p:spPr>
          <a:xfrm>
            <a:off x="8012250" y="2211750"/>
            <a:ext cx="1131750" cy="1131750"/>
          </a:xfrm>
          <a:prstGeom prst="rect">
            <a:avLst/>
          </a:prstGeom>
        </p:spPr>
      </p:pic>
      <p:pic>
        <p:nvPicPr>
          <p:cNvPr id="19" name="图片 18"/>
          <p:cNvPicPr>
            <a:picLocks noChangeAspect="1"/>
          </p:cNvPicPr>
          <p:nvPr/>
        </p:nvPicPr>
        <p:blipFill>
          <a:blip r:embed="rId6" cstate="screen"/>
          <a:stretch>
            <a:fillRect/>
          </a:stretch>
        </p:blipFill>
        <p:spPr>
          <a:xfrm>
            <a:off x="8012250" y="3506300"/>
            <a:ext cx="1131750" cy="11317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additive="base">
                                        <p:cTn id="7" dur="500" fill="hold"/>
                                        <p:tgtEl>
                                          <p:spTgt spid="94211"/>
                                        </p:tgtEl>
                                        <p:attrNameLst>
                                          <p:attrName>ppt_x</p:attrName>
                                        </p:attrNameLst>
                                      </p:cBhvr>
                                      <p:tavLst>
                                        <p:tav tm="0">
                                          <p:val>
                                            <p:strVal val="0-#ppt_w/2"/>
                                          </p:val>
                                        </p:tav>
                                        <p:tav tm="100000">
                                          <p:val>
                                            <p:strVal val="#ppt_x"/>
                                          </p:val>
                                        </p:tav>
                                      </p:tavLst>
                                    </p:anim>
                                    <p:anim calcmode="lin" valueType="num">
                                      <p:cBhvr additive="base">
                                        <p:cTn id="8" dur="500" fill="hold"/>
                                        <p:tgtEl>
                                          <p:spTgt spid="942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94211"/>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300"/>
                                        <p:tgtEl>
                                          <p:spTgt spid="13"/>
                                        </p:tgtEl>
                                      </p:cBhvr>
                                    </p:animEffect>
                                    <p:anim calcmode="lin" valueType="num">
                                      <p:cBhvr>
                                        <p:cTn id="20" dur="300" fill="hold"/>
                                        <p:tgtEl>
                                          <p:spTgt spid="13"/>
                                        </p:tgtEl>
                                        <p:attrNameLst>
                                          <p:attrName>ppt_x</p:attrName>
                                        </p:attrNameLst>
                                      </p:cBhvr>
                                      <p:tavLst>
                                        <p:tav tm="0">
                                          <p:val>
                                            <p:strVal val="#ppt_x"/>
                                          </p:val>
                                        </p:tav>
                                        <p:tav tm="100000">
                                          <p:val>
                                            <p:strVal val="#ppt_x"/>
                                          </p:val>
                                        </p:tav>
                                      </p:tavLst>
                                    </p:anim>
                                    <p:anim calcmode="lin" valueType="num">
                                      <p:cBhvr>
                                        <p:cTn id="21" dur="3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ldLvl="0" animBg="1"/>
      <p:bldP spid="94211" grpId="1" bldLvl="0" animBg="1"/>
      <p:bldP spid="13"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44707" y="0"/>
            <a:ext cx="4899293" cy="4664869"/>
          </a:xfrm>
          <a:prstGeom prst="rect">
            <a:avLst/>
          </a:prstGeom>
          <a:gradFill>
            <a:gsLst>
              <a:gs pos="81000">
                <a:srgbClr val="5FADE4">
                  <a:alpha val="72000"/>
                </a:srgbClr>
              </a:gs>
              <a:gs pos="0">
                <a:srgbClr val="BDCCDE"/>
              </a:gs>
              <a:gs pos="100000">
                <a:srgbClr val="364967"/>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177637" y="1683327"/>
            <a:ext cx="3067071" cy="2981542"/>
          </a:xfrm>
          <a:prstGeom prst="rect">
            <a:avLst/>
          </a:prstGeom>
          <a:solidFill>
            <a:schemeClr val="bg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图片 6" descr="未标题-2_画板 1"/>
          <p:cNvPicPr>
            <a:picLocks noChangeAspect="1"/>
          </p:cNvPicPr>
          <p:nvPr/>
        </p:nvPicPr>
        <p:blipFill>
          <a:blip r:embed="rId1" cstate="screen">
            <a:lum bright="100000" contrast="78000"/>
          </a:blip>
          <a:srcRect/>
          <a:stretch>
            <a:fillRect/>
          </a:stretch>
        </p:blipFill>
        <p:spPr>
          <a:xfrm>
            <a:off x="7984808" y="4715352"/>
            <a:ext cx="1101566" cy="381476"/>
          </a:xfrm>
          <a:prstGeom prst="rect">
            <a:avLst/>
          </a:prstGeom>
          <a:effectLst>
            <a:outerShdw blurRad="50800" dist="38100" dir="2700000" algn="tl" rotWithShape="0">
              <a:prstClr val="black">
                <a:alpha val="12000"/>
              </a:prstClr>
            </a:outerShdw>
          </a:effectLst>
        </p:spPr>
      </p:pic>
      <p:sp>
        <p:nvSpPr>
          <p:cNvPr id="11" name="Rectangle 7"/>
          <p:cNvSpPr/>
          <p:nvPr/>
        </p:nvSpPr>
        <p:spPr>
          <a:xfrm>
            <a:off x="4241273" y="994536"/>
            <a:ext cx="3344043" cy="3207592"/>
          </a:xfrm>
          <a:prstGeom prst="rect">
            <a:avLst/>
          </a:prstGeom>
          <a:solidFill>
            <a:srgbClr val="F5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TextBox 5"/>
          <p:cNvSpPr txBox="1"/>
          <p:nvPr/>
        </p:nvSpPr>
        <p:spPr>
          <a:xfrm>
            <a:off x="4546818" y="1168639"/>
            <a:ext cx="2282535" cy="2362185"/>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spcBef>
                <a:spcPts val="450"/>
              </a:spcBef>
            </a:pPr>
            <a:r>
              <a:rPr lang="en-US" altLang="zh-CN" sz="1400" dirty="0">
                <a:solidFill>
                  <a:srgbClr val="4C6E98"/>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State-of-the-art Technology:</a:t>
            </a:r>
            <a:endParaRPr lang="en-US" altLang="zh-CN" sz="1400" dirty="0">
              <a:solidFill>
                <a:srgbClr val="4C6E98"/>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fontAlgn="auto">
              <a:spcBef>
                <a:spcPts val="450"/>
              </a:spcBef>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Microbial Fermentation. </a:t>
            </a:r>
            <a:endPar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fontAlgn="auto">
              <a:spcBef>
                <a:spcPts val="450"/>
              </a:spcBef>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Non-GMO, Non-animal origin. </a:t>
            </a:r>
            <a:endPar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fontAlgn="auto">
              <a:spcBef>
                <a:spcPts val="450"/>
              </a:spcBef>
              <a:buFont typeface="Arial" panose="020B0604020202020204" pitchFamily="34" charset="0"/>
              <a:buChar char="•"/>
            </a:pPr>
            <a:endPar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fontAlgn="auto">
              <a:spcBef>
                <a:spcPts val="450"/>
              </a:spcBef>
            </a:pPr>
            <a:r>
              <a:rPr lang="en-US" altLang="zh-CN" sz="1400" dirty="0">
                <a:solidFill>
                  <a:srgbClr val="4C6E98"/>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Customization:</a:t>
            </a:r>
            <a:endParaRPr lang="en-US" altLang="zh-CN" sz="1400" dirty="0">
              <a:solidFill>
                <a:srgbClr val="4C6E98"/>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fontAlgn="auto">
              <a:spcBef>
                <a:spcPts val="450"/>
              </a:spcBef>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Customized specification.</a:t>
            </a:r>
            <a:endPar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fontAlgn="auto">
              <a:spcBef>
                <a:spcPts val="450"/>
              </a:spcBef>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Customized transportation solution.</a:t>
            </a:r>
            <a:endPar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fontAlgn="auto">
              <a:spcBef>
                <a:spcPts val="450"/>
              </a:spcBef>
            </a:pPr>
            <a:endPar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fontAlgn="auto">
              <a:spcBef>
                <a:spcPts val="450"/>
              </a:spcBef>
            </a:pPr>
            <a:r>
              <a:rPr lang="en-US" altLang="zh-CN" sz="1400" dirty="0">
                <a:solidFill>
                  <a:srgbClr val="4C6E98"/>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Consistency:</a:t>
            </a:r>
            <a:endParaRPr lang="en-US" altLang="zh-CN" sz="1400" dirty="0">
              <a:solidFill>
                <a:srgbClr val="4C6E98"/>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fontAlgn="auto">
              <a:spcBef>
                <a:spcPts val="450"/>
              </a:spcBef>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Good consistency batch to batch. </a:t>
            </a:r>
            <a:endParaRPr lang="en-US" altLang="zh-CN" sz="10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2"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3"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chemeClr val="accent4">
              <a:lumMod val="60000"/>
              <a:lumOff val="40000"/>
            </a:schemeClr>
          </a:solidFill>
          <a:ln w="9525">
            <a:noFill/>
            <a:round/>
          </a:ln>
          <a:effectLst>
            <a:outerShdw blurRad="50800" dist="38100" dir="2700000" algn="tl" rotWithShape="0">
              <a:prstClr val="black">
                <a:alpha val="40000"/>
              </a:prstClr>
            </a:outerShdw>
          </a:effectLst>
        </p:spPr>
        <p:txBody>
          <a:bodyPr/>
          <a:lstStyle/>
          <a:p>
            <a:endParaRPr lang="zh-CN" altLang="en-US" sz="100">
              <a:effectLst>
                <a:outerShdw blurRad="38100" dist="38100" dir="2700000" algn="tl">
                  <a:srgbClr val="000000">
                    <a:alpha val="43137"/>
                  </a:srgbClr>
                </a:outerShdw>
              </a:effectLst>
            </a:endParaRPr>
          </a:p>
        </p:txBody>
      </p:sp>
      <p:sp>
        <p:nvSpPr>
          <p:cNvPr id="9" name="Rectangle 18"/>
          <p:cNvSpPr>
            <a:spLocks noChangeArrowheads="1"/>
          </p:cNvSpPr>
          <p:nvPr/>
        </p:nvSpPr>
        <p:spPr bwMode="auto">
          <a:xfrm>
            <a:off x="461308" y="250962"/>
            <a:ext cx="1862689"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Medical </a:t>
            </a:r>
            <a:r>
              <a:rPr lang="en-US" altLang="zh-CN" sz="2000" b="1" dirty="0">
                <a:solidFill>
                  <a:srgbClr val="9B9BF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9B9BF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1388031" y="1165644"/>
            <a:ext cx="2948308" cy="505972"/>
          </a:xfrm>
          <a:prstGeom prst="rect">
            <a:avLst/>
          </a:prstGeom>
        </p:spPr>
        <p:txBody>
          <a:bodyPr wrap="none">
            <a:spAutoFit/>
          </a:bodyPr>
          <a:lstStyle/>
          <a:p>
            <a:pPr fontAlgn="auto">
              <a:lnSpc>
                <a:spcPct val="120000"/>
              </a:lnSpc>
              <a:spcBef>
                <a:spcPts val="300"/>
              </a:spcBef>
              <a:spcAft>
                <a:spcPts val="0"/>
              </a:spcAft>
              <a:defRPr/>
            </a:pPr>
            <a:r>
              <a:rPr lang="en-US" altLang="zh-CN" sz="2400" b="1" dirty="0">
                <a:solidFill>
                  <a:schemeClr val="tx1">
                    <a:lumMod val="85000"/>
                    <a:lumOff val="15000"/>
                  </a:schemeClr>
                </a:solidFill>
                <a:effectLst>
                  <a:outerShdw blurRad="38100" dist="38100" dir="2700000" algn="tl">
                    <a:srgbClr val="000000">
                      <a:alpha val="43137"/>
                    </a:srgbClr>
                  </a:outerShdw>
                </a:effectLst>
                <a:latin typeface="+mn-lt"/>
                <a:ea typeface="微软雅黑 Light" panose="020B0502040204020203" pitchFamily="34" charset="-122"/>
              </a:rPr>
              <a:t>MEDIHYA Advantages</a:t>
            </a:r>
            <a:endParaRPr lang="en-US" altLang="zh-CN" sz="2400" b="1" dirty="0">
              <a:solidFill>
                <a:schemeClr val="tx1">
                  <a:lumMod val="85000"/>
                  <a:lumOff val="15000"/>
                </a:schemeClr>
              </a:solidFill>
              <a:effectLst>
                <a:outerShdw blurRad="38100" dist="38100" dir="2700000" algn="tl">
                  <a:srgbClr val="000000">
                    <a:alpha val="43137"/>
                  </a:srgbClr>
                </a:outerShdw>
              </a:effectLst>
              <a:latin typeface="+mn-lt"/>
              <a:ea typeface="微软雅黑 Light" panose="020B0502040204020203" pitchFamily="34" charset="-122"/>
              <a:cs typeface="微软雅黑" panose="020B0503020204020204" pitchFamily="34" charset="-122"/>
            </a:endParaRPr>
          </a:p>
        </p:txBody>
      </p:sp>
      <p:sp>
        <p:nvSpPr>
          <p:cNvPr id="13" name="TextBox 5"/>
          <p:cNvSpPr txBox="1"/>
          <p:nvPr/>
        </p:nvSpPr>
        <p:spPr>
          <a:xfrm>
            <a:off x="1528620" y="1957381"/>
            <a:ext cx="2107380" cy="2015936"/>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spcBef>
                <a:spcPts val="600"/>
              </a:spcBef>
            </a:pPr>
            <a:r>
              <a:rPr lang="en-US" altLang="zh-CN" sz="1600" dirty="0">
                <a:solidFill>
                  <a:srgbClr val="4C6E98"/>
                </a:solidFill>
                <a:effectLst>
                  <a:outerShdw blurRad="38100" dist="38100" dir="2700000" algn="tl">
                    <a:srgbClr val="000000">
                      <a:alpha val="43137"/>
                    </a:srgbClr>
                  </a:outerShdw>
                </a:effectLst>
                <a:latin typeface="+mn-lt"/>
                <a:ea typeface="+mj-ea"/>
                <a:cs typeface="Noto Serif" panose="02020600060500020200" pitchFamily="18" charset="0"/>
                <a:sym typeface="+mn-ea"/>
              </a:rPr>
              <a:t>High Purity:</a:t>
            </a:r>
            <a:endParaRPr lang="en-US" altLang="zh-CN" sz="1600" dirty="0">
              <a:solidFill>
                <a:srgbClr val="4C6E98"/>
              </a:solidFill>
              <a:effectLst>
                <a:outerShdw blurRad="38100" dist="38100" dir="2700000" algn="tl">
                  <a:srgbClr val="000000">
                    <a:alpha val="43137"/>
                  </a:srgbClr>
                </a:outerShdw>
              </a:effectLst>
              <a:latin typeface="+mn-lt"/>
              <a:ea typeface="+mj-ea"/>
              <a:cs typeface="Noto Serif" panose="02020600060500020200" pitchFamily="18" charset="0"/>
              <a:sym typeface="+mn-ea"/>
            </a:endParaRPr>
          </a:p>
          <a:p>
            <a:pPr fontAlgn="auto">
              <a:spcBef>
                <a:spcPts val="600"/>
              </a:spcBef>
            </a:pPr>
            <a:r>
              <a:rPr lang="en-US" altLang="zh-CN" sz="1200" dirty="0">
                <a:effectLst>
                  <a:outerShdw blurRad="38100" dist="38100" dir="2700000" algn="tl">
                    <a:srgbClr val="000000">
                      <a:alpha val="43137"/>
                    </a:srgbClr>
                  </a:outerShdw>
                </a:effectLst>
                <a:latin typeface="+mn-lt"/>
                <a:ea typeface="+mj-ea"/>
                <a:cs typeface="Noto Serif" panose="02020600060500020200" pitchFamily="18" charset="0"/>
                <a:sym typeface="+mn-ea"/>
              </a:rPr>
              <a:t>Excellent control of impurity </a:t>
            </a:r>
            <a:endParaRPr lang="en-US" altLang="zh-CN" sz="1200" dirty="0">
              <a:effectLst>
                <a:outerShdw blurRad="38100" dist="38100" dir="2700000" algn="tl">
                  <a:srgbClr val="000000">
                    <a:alpha val="43137"/>
                  </a:srgbClr>
                </a:outerShdw>
              </a:effectLst>
              <a:latin typeface="+mn-lt"/>
              <a:ea typeface="+mj-ea"/>
              <a:cs typeface="Noto Serif" panose="02020600060500020200" pitchFamily="18" charset="0"/>
              <a:sym typeface="+mn-ea"/>
            </a:endParaRPr>
          </a:p>
          <a:p>
            <a:pPr marL="171450" indent="-171450" fontAlgn="auto">
              <a:spcBef>
                <a:spcPts val="600"/>
              </a:spcBef>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mj-ea"/>
                <a:cs typeface="Noto Serif" panose="02020600060500020200" pitchFamily="18" charset="0"/>
                <a:sym typeface="+mn-ea"/>
              </a:rPr>
              <a:t>Bacterial endotoxins</a:t>
            </a:r>
            <a:endParaRPr lang="en-US" altLang="zh-CN" sz="1000" dirty="0">
              <a:effectLst>
                <a:outerShdw blurRad="38100" dist="38100" dir="2700000" algn="tl">
                  <a:srgbClr val="000000">
                    <a:alpha val="43137"/>
                  </a:srgbClr>
                </a:outerShdw>
              </a:effectLst>
              <a:latin typeface="+mn-lt"/>
              <a:ea typeface="+mj-ea"/>
              <a:cs typeface="Noto Serif" panose="02020600060500020200" pitchFamily="18" charset="0"/>
              <a:sym typeface="+mn-ea"/>
            </a:endParaRPr>
          </a:p>
          <a:p>
            <a:pPr marL="171450" indent="-171450" fontAlgn="auto">
              <a:spcBef>
                <a:spcPts val="600"/>
              </a:spcBef>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mj-ea"/>
                <a:cs typeface="Noto Serif" panose="02020600060500020200" pitchFamily="18" charset="0"/>
                <a:sym typeface="+mn-ea"/>
              </a:rPr>
              <a:t>Elemental impurities</a:t>
            </a:r>
            <a:endParaRPr lang="en-US" altLang="zh-CN" sz="1000" dirty="0">
              <a:effectLst>
                <a:outerShdw blurRad="38100" dist="38100" dir="2700000" algn="tl">
                  <a:srgbClr val="000000">
                    <a:alpha val="43137"/>
                  </a:srgbClr>
                </a:outerShdw>
              </a:effectLst>
              <a:latin typeface="+mn-lt"/>
              <a:ea typeface="+mj-ea"/>
              <a:cs typeface="Noto Serif" panose="02020600060500020200" pitchFamily="18" charset="0"/>
              <a:sym typeface="+mn-ea"/>
            </a:endParaRPr>
          </a:p>
          <a:p>
            <a:pPr marL="171450" indent="-171450" fontAlgn="auto">
              <a:spcBef>
                <a:spcPts val="600"/>
              </a:spcBef>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mj-ea"/>
                <a:cs typeface="Noto Serif" panose="02020600060500020200" pitchFamily="18" charset="0"/>
                <a:sym typeface="+mn-ea"/>
              </a:rPr>
              <a:t>Proteins</a:t>
            </a:r>
            <a:endParaRPr lang="en-US" altLang="zh-CN" sz="1000" dirty="0">
              <a:effectLst>
                <a:outerShdw blurRad="38100" dist="38100" dir="2700000" algn="tl">
                  <a:srgbClr val="000000">
                    <a:alpha val="43137"/>
                  </a:srgbClr>
                </a:outerShdw>
              </a:effectLst>
              <a:latin typeface="+mn-lt"/>
              <a:ea typeface="+mj-ea"/>
              <a:cs typeface="Noto Serif" panose="02020600060500020200" pitchFamily="18" charset="0"/>
              <a:sym typeface="+mn-ea"/>
            </a:endParaRPr>
          </a:p>
          <a:p>
            <a:pPr marL="171450" indent="-171450" fontAlgn="auto">
              <a:spcBef>
                <a:spcPts val="600"/>
              </a:spcBef>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mj-ea"/>
                <a:cs typeface="Noto Serif" panose="02020600060500020200" pitchFamily="18" charset="0"/>
                <a:sym typeface="+mn-ea"/>
              </a:rPr>
              <a:t>Nucleic acids</a:t>
            </a:r>
            <a:endParaRPr lang="en-US" altLang="zh-CN" sz="1000" dirty="0">
              <a:effectLst>
                <a:outerShdw blurRad="38100" dist="38100" dir="2700000" algn="tl">
                  <a:srgbClr val="000000">
                    <a:alpha val="43137"/>
                  </a:srgbClr>
                </a:outerShdw>
              </a:effectLst>
              <a:latin typeface="+mn-lt"/>
              <a:ea typeface="+mj-ea"/>
              <a:cs typeface="Noto Serif" panose="02020600060500020200" pitchFamily="18" charset="0"/>
              <a:sym typeface="+mn-ea"/>
            </a:endParaRPr>
          </a:p>
          <a:p>
            <a:pPr marL="171450" indent="-171450" fontAlgn="auto">
              <a:spcBef>
                <a:spcPts val="600"/>
              </a:spcBef>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mj-ea"/>
                <a:cs typeface="Noto Serif" panose="02020600060500020200" pitchFamily="18" charset="0"/>
                <a:sym typeface="+mn-ea"/>
              </a:rPr>
              <a:t>Chlorides, etc.</a:t>
            </a:r>
            <a:endParaRPr lang="en-US" altLang="zh-CN" sz="1000" dirty="0">
              <a:effectLst>
                <a:outerShdw blurRad="38100" dist="38100" dir="2700000" algn="tl">
                  <a:srgbClr val="000000">
                    <a:alpha val="43137"/>
                  </a:srgbClr>
                </a:outerShdw>
              </a:effectLst>
              <a:latin typeface="+mn-lt"/>
              <a:ea typeface="+mj-ea"/>
              <a:cs typeface="Noto Serif" panose="02020600060500020200" pitchFamily="18" charset="0"/>
              <a:sym typeface="+mn-ea"/>
            </a:endParaRPr>
          </a:p>
          <a:p>
            <a:pPr fontAlgn="auto">
              <a:spcBef>
                <a:spcPts val="600"/>
              </a:spcBef>
            </a:pPr>
            <a:endParaRPr lang="en-US" altLang="zh-CN" sz="1200" dirty="0">
              <a:latin typeface="+mn-lt"/>
              <a:ea typeface="+mj-ea"/>
              <a:cs typeface="Noto Serif" panose="02020600060500020200"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anim calcmode="lin" valueType="num">
                                      <p:cBhvr>
                                        <p:cTn id="20" dur="300" fill="hold"/>
                                        <p:tgtEl>
                                          <p:spTgt spid="9"/>
                                        </p:tgtEl>
                                        <p:attrNameLst>
                                          <p:attrName>ppt_x</p:attrName>
                                        </p:attrNameLst>
                                      </p:cBhvr>
                                      <p:tavLst>
                                        <p:tav tm="0">
                                          <p:val>
                                            <p:strVal val="#ppt_x"/>
                                          </p:val>
                                        </p:tav>
                                        <p:tav tm="100000">
                                          <p:val>
                                            <p:strVal val="#ppt_x"/>
                                          </p:val>
                                        </p:tav>
                                      </p:tavLst>
                                    </p:anim>
                                    <p:anim calcmode="lin" valueType="num">
                                      <p:cBhvr>
                                        <p:cTn id="21" dur="3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9"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cstate="hqprint">
            <a:alphaModFix amt="27000"/>
            <a:lum/>
          </a:blip>
          <a:srcRect/>
          <a:stretch>
            <a:fillRect/>
          </a:stretch>
        </a:blipFill>
        <a:effectLst/>
      </p:bgPr>
    </p:bg>
    <p:spTree>
      <p:nvGrpSpPr>
        <p:cNvPr id="1" name=""/>
        <p:cNvGrpSpPr/>
        <p:nvPr/>
      </p:nvGrpSpPr>
      <p:grpSpPr>
        <a:xfrm>
          <a:off x="0" y="0"/>
          <a:ext cx="0" cy="0"/>
          <a:chOff x="0" y="0"/>
          <a:chExt cx="0" cy="0"/>
        </a:xfrm>
      </p:grpSpPr>
      <p:sp>
        <p:nvSpPr>
          <p:cNvPr id="24" name="圆角矩形 23"/>
          <p:cNvSpPr/>
          <p:nvPr/>
        </p:nvSpPr>
        <p:spPr bwMode="auto">
          <a:xfrm>
            <a:off x="900000" y="1087088"/>
            <a:ext cx="3132000" cy="3600000"/>
          </a:xfrm>
          <a:prstGeom prst="roundRect">
            <a:avLst/>
          </a:prstGeom>
          <a:solidFill>
            <a:srgbClr val="94B2E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0"/>
          </a:p>
        </p:txBody>
      </p:sp>
      <p:sp>
        <p:nvSpPr>
          <p:cNvPr id="27" name="圆角矩形 26"/>
          <p:cNvSpPr/>
          <p:nvPr/>
        </p:nvSpPr>
        <p:spPr bwMode="auto">
          <a:xfrm>
            <a:off x="4247998" y="1470231"/>
            <a:ext cx="3024000" cy="1312693"/>
          </a:xfrm>
          <a:prstGeom prst="roundRect">
            <a:avLst/>
          </a:prstGeom>
          <a:solidFill>
            <a:srgbClr val="F2E3D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0"/>
          </a:p>
        </p:txBody>
      </p:sp>
      <p:sp>
        <p:nvSpPr>
          <p:cNvPr id="30" name="圆角矩形 29"/>
          <p:cNvSpPr/>
          <p:nvPr/>
        </p:nvSpPr>
        <p:spPr bwMode="auto">
          <a:xfrm>
            <a:off x="4248000" y="2887088"/>
            <a:ext cx="3024000" cy="1556661"/>
          </a:xfrm>
          <a:prstGeom prst="roundRect">
            <a:avLst/>
          </a:prstGeom>
          <a:solidFill>
            <a:srgbClr val="DADAF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0"/>
          </a:p>
        </p:txBody>
      </p:sp>
      <p:pic>
        <p:nvPicPr>
          <p:cNvPr id="33" name="图片 32" descr="未标题-2_画板 1"/>
          <p:cNvPicPr>
            <a:picLocks noChangeAspect="1"/>
          </p:cNvPicPr>
          <p:nvPr/>
        </p:nvPicPr>
        <p:blipFill>
          <a:blip r:embed="rId2"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2"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3"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chemeClr val="accent4">
              <a:lumMod val="60000"/>
              <a:lumOff val="40000"/>
            </a:schemeClr>
          </a:solidFill>
          <a:ln w="9525">
            <a:noFill/>
            <a:round/>
          </a:ln>
          <a:effectLst>
            <a:outerShdw blurRad="50800" dist="38100" dir="2700000" algn="tl" rotWithShape="0">
              <a:prstClr val="black">
                <a:alpha val="40000"/>
              </a:prstClr>
            </a:outerShdw>
          </a:effectLst>
        </p:spPr>
        <p:txBody>
          <a:bodyPr/>
          <a:lstStyle/>
          <a:p>
            <a:endParaRPr lang="zh-CN" altLang="en-US" sz="100">
              <a:effectLst>
                <a:outerShdw blurRad="38100" dist="38100" dir="2700000" algn="tl">
                  <a:srgbClr val="000000">
                    <a:alpha val="43137"/>
                  </a:srgbClr>
                </a:outerShdw>
              </a:effectLst>
            </a:endParaRPr>
          </a:p>
        </p:txBody>
      </p:sp>
      <p:sp>
        <p:nvSpPr>
          <p:cNvPr id="4" name="Rectangle 18"/>
          <p:cNvSpPr>
            <a:spLocks noChangeArrowheads="1"/>
          </p:cNvSpPr>
          <p:nvPr/>
        </p:nvSpPr>
        <p:spPr bwMode="auto">
          <a:xfrm>
            <a:off x="461308" y="250962"/>
            <a:ext cx="1862689"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Medical </a:t>
            </a:r>
            <a:r>
              <a:rPr lang="en-US" altLang="zh-CN" sz="2000" b="1" dirty="0">
                <a:solidFill>
                  <a:srgbClr val="9B9BF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9B9BF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TextBox 5"/>
          <p:cNvSpPr txBox="1"/>
          <p:nvPr/>
        </p:nvSpPr>
        <p:spPr>
          <a:xfrm>
            <a:off x="4427998" y="1679775"/>
            <a:ext cx="2664000" cy="907941"/>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marL="171450" indent="-171450" fontAlgn="auto">
              <a:spcBef>
                <a:spcPts val="600"/>
              </a:spcBef>
              <a:buFont typeface="Arial" panose="020B0604020202020204" pitchFamily="34" charset="0"/>
              <a:buChar char="•"/>
            </a:pPr>
            <a:r>
              <a:rPr lang="en-US" altLang="zh-CN" sz="1200" b="1" dirty="0">
                <a:solidFill>
                  <a:schemeClr val="tx1">
                    <a:lumMod val="85000"/>
                    <a:lumOff val="15000"/>
                  </a:schemeClr>
                </a:solidFill>
                <a:latin typeface="+mn-lt"/>
                <a:ea typeface="微软雅黑" panose="020B0503020204020204" pitchFamily="34" charset="-122"/>
                <a:cs typeface="Noto Serif" panose="02020600060500020200" pitchFamily="18" charset="0"/>
                <a:sym typeface="+mn-ea"/>
              </a:rPr>
              <a:t>Application:</a:t>
            </a:r>
            <a:endPar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fontAlgn="auto">
              <a:spcBef>
                <a:spcPts val="600"/>
              </a:spcBef>
            </a:pPr>
            <a:r>
              <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Intra-articular injection, </a:t>
            </a:r>
            <a:r>
              <a:rPr lang="en-US" altLang="zh-CN" sz="900" dirty="0" err="1">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viscosupplementation</a:t>
            </a:r>
            <a:r>
              <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 dermal filler, eye drops, topical preparation, anti-adhesive agent, medical lubricant, mucosa healing, etc.</a:t>
            </a:r>
            <a:endPar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6" name="TextBox 8"/>
          <p:cNvSpPr txBox="1"/>
          <p:nvPr/>
        </p:nvSpPr>
        <p:spPr>
          <a:xfrm>
            <a:off x="1066629" y="1387275"/>
            <a:ext cx="2713371" cy="2902398"/>
          </a:xfrm>
          <a:prstGeom prst="rect">
            <a:avLst/>
          </a:prstGeom>
          <a:noFill/>
        </p:spPr>
        <p:txBody>
          <a:bodyPr wrap="square" rtlCol="0">
            <a:spAutoFit/>
          </a:bodyPr>
          <a:lstStyle/>
          <a:p>
            <a:pPr marL="171450" indent="-171450" fontAlgn="auto">
              <a:spcBef>
                <a:spcPts val="800"/>
              </a:spcBef>
              <a:spcAft>
                <a:spcPts val="1200"/>
              </a:spcAft>
              <a:buFont typeface="Arial" panose="020B0604020202020204" pitchFamily="34" charset="0"/>
              <a:buChar char="•"/>
            </a:pPr>
            <a:r>
              <a:rPr lang="en-US" altLang="zh-CN" sz="1200" b="1" dirty="0">
                <a:solidFill>
                  <a:schemeClr val="tx1">
                    <a:lumMod val="85000"/>
                    <a:lumOff val="1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Certificates &amp; Registrations</a:t>
            </a:r>
            <a:endParaRPr lang="en-US" sz="1200" b="1" dirty="0">
              <a:solidFill>
                <a:schemeClr val="tx1">
                  <a:lumMod val="85000"/>
                  <a:lumOff val="1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r>
              <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GMP Certificate issued by NMPA of China.</a:t>
            </a:r>
            <a:endPar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endPar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r>
              <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ISO9001 : 2015</a:t>
            </a:r>
            <a:endPar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endPar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r>
              <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CEP(</a:t>
            </a:r>
            <a:r>
              <a:rPr lang="en-US" sz="900" dirty="0" err="1">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CoS</a:t>
            </a:r>
            <a:r>
              <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 Certificates</a:t>
            </a:r>
            <a:endPar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endPar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r>
              <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Written Confirmation for Active Substances</a:t>
            </a:r>
            <a:endPar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endPar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r>
              <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Kosher Certificate and Halal Certificate</a:t>
            </a:r>
            <a:endPar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endPar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algn="l">
              <a:lnSpc>
                <a:spcPct val="150000"/>
              </a:lnSpc>
              <a:buFontTx/>
              <a:buChar char="-"/>
            </a:pPr>
            <a:r>
              <a:rPr 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Worldwide Registrations in China, Europe, India, South Korea, etc.</a:t>
            </a:r>
            <a:endParaRPr lang="en-US" altLang="en-US" sz="9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8" name="TextBox 5"/>
          <p:cNvSpPr txBox="1"/>
          <p:nvPr/>
        </p:nvSpPr>
        <p:spPr>
          <a:xfrm>
            <a:off x="4427998" y="3072948"/>
            <a:ext cx="2844000" cy="1184940"/>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marL="171450" indent="-171450" fontAlgn="auto">
              <a:spcBef>
                <a:spcPts val="600"/>
              </a:spcBef>
              <a:buFont typeface="Arial" panose="020B0604020202020204" pitchFamily="34" charset="0"/>
              <a:buChar char="•"/>
            </a:pPr>
            <a:r>
              <a:rPr lang="en-US" altLang="zh-CN" sz="1200" b="1" dirty="0">
                <a:solidFill>
                  <a:schemeClr val="tx1">
                    <a:lumMod val="85000"/>
                    <a:lumOff val="15000"/>
                  </a:schemeClr>
                </a:solidFill>
                <a:latin typeface="+mj-lt"/>
                <a:ea typeface="微软雅黑" panose="020B0503020204020204" pitchFamily="34" charset="-122"/>
                <a:cs typeface="Noto Serif" panose="02020600060500020200" pitchFamily="18" charset="0"/>
                <a:sym typeface="+mn-ea"/>
              </a:rPr>
              <a:t>Origin:</a:t>
            </a:r>
            <a:endParaRPr lang="en-US" altLang="zh-CN" sz="1200" b="1" dirty="0">
              <a:solidFill>
                <a:schemeClr val="tx1">
                  <a:lumMod val="85000"/>
                  <a:lumOff val="15000"/>
                </a:schemeClr>
              </a:solidFill>
              <a:latin typeface="+mj-lt"/>
              <a:ea typeface="微软雅黑" panose="020B0503020204020204" pitchFamily="34" charset="-122"/>
              <a:cs typeface="Noto Serif" panose="02020600060500020200" pitchFamily="18" charset="0"/>
              <a:sym typeface="+mn-ea"/>
            </a:endParaRPr>
          </a:p>
          <a:p>
            <a:pPr fontAlgn="auto">
              <a:spcBef>
                <a:spcPts val="600"/>
              </a:spcBef>
            </a:pPr>
            <a:r>
              <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Microbial fermentation of Streptococcus </a:t>
            </a:r>
            <a:r>
              <a:rPr lang="en-US" altLang="zh-CN" sz="900" dirty="0" err="1">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Zooepidemicus</a:t>
            </a:r>
            <a:r>
              <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a:t>
            </a:r>
            <a:endPar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fontAlgn="auto">
              <a:spcBef>
                <a:spcPts val="600"/>
              </a:spcBef>
            </a:pPr>
            <a:endPar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marL="171450" indent="-171450" fontAlgn="auto">
              <a:spcBef>
                <a:spcPts val="600"/>
              </a:spcBef>
              <a:buFont typeface="Arial" panose="020B0604020202020204" pitchFamily="34" charset="0"/>
              <a:buChar char="•"/>
            </a:pPr>
            <a:r>
              <a:rPr lang="en-US" altLang="zh-CN" sz="1200" b="1" dirty="0">
                <a:solidFill>
                  <a:schemeClr val="tx1">
                    <a:lumMod val="85000"/>
                    <a:lumOff val="15000"/>
                  </a:schemeClr>
                </a:solidFill>
                <a:latin typeface="+mj-lt"/>
                <a:ea typeface="微软雅黑" panose="020B0503020204020204" pitchFamily="34" charset="-122"/>
                <a:cs typeface="Noto Serif" panose="02020600060500020200" pitchFamily="18" charset="0"/>
                <a:sym typeface="+mn-ea"/>
              </a:rPr>
              <a:t>Specification:</a:t>
            </a:r>
            <a:endParaRPr lang="en-US" altLang="zh-CN" sz="1200" b="1" dirty="0">
              <a:solidFill>
                <a:schemeClr val="tx1">
                  <a:lumMod val="85000"/>
                  <a:lumOff val="15000"/>
                </a:schemeClr>
              </a:solidFill>
              <a:latin typeface="+mj-lt"/>
              <a:ea typeface="微软雅黑" panose="020B0503020204020204" pitchFamily="34" charset="-122"/>
              <a:cs typeface="Noto Serif" panose="02020600060500020200" pitchFamily="18" charset="0"/>
              <a:sym typeface="+mn-ea"/>
            </a:endParaRPr>
          </a:p>
          <a:p>
            <a:pPr fontAlgn="auto">
              <a:spcBef>
                <a:spcPts val="600"/>
              </a:spcBef>
            </a:pPr>
            <a:r>
              <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Based on Ph. </a:t>
            </a:r>
            <a:r>
              <a:rPr lang="en-US" altLang="zh-CN" sz="900" dirty="0" err="1">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Eur</a:t>
            </a:r>
            <a:r>
              <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 last edition or higher. </a:t>
            </a:r>
            <a:endParaRPr lang="en-US" altLang="zh-CN" sz="900" dirty="0">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4"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矩形 1"/>
          <p:cNvSpPr/>
          <p:nvPr/>
        </p:nvSpPr>
        <p:spPr>
          <a:xfrm>
            <a:off x="-8546" y="1958"/>
            <a:ext cx="9139459" cy="5141542"/>
          </a:xfrm>
          <a:prstGeom prst="rect">
            <a:avLst/>
          </a:prstGeom>
          <a:solidFill>
            <a:schemeClr val="accent4">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 name="Freeform 9"/>
          <p:cNvSpPr/>
          <p:nvPr/>
        </p:nvSpPr>
        <p:spPr bwMode="auto">
          <a:xfrm>
            <a:off x="2598614" y="3890466"/>
            <a:ext cx="68300" cy="138187"/>
          </a:xfrm>
          <a:custGeom>
            <a:avLst/>
            <a:gdLst>
              <a:gd name="T0" fmla="*/ 0 w 278"/>
              <a:gd name="T1" fmla="*/ 0 h 557"/>
              <a:gd name="T2" fmla="*/ 16937573 w 278"/>
              <a:gd name="T3" fmla="*/ 17103324 h 557"/>
              <a:gd name="T4" fmla="*/ 0 w 278"/>
              <a:gd name="T5" fmla="*/ 34268142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p>
            <a:endParaRPr lang="zh-CN" altLang="en-US" sz="100">
              <a:effectLst>
                <a:outerShdw blurRad="50800" dist="38100" dir="2700000" algn="tl" rotWithShape="0">
                  <a:prstClr val="black">
                    <a:alpha val="40000"/>
                  </a:prstClr>
                </a:outerShdw>
              </a:effectLst>
            </a:endParaRPr>
          </a:p>
        </p:txBody>
      </p:sp>
      <p:pic>
        <p:nvPicPr>
          <p:cNvPr id="11" name="图片 10" descr="未标题-2_画板 1"/>
          <p:cNvPicPr>
            <a:picLocks noChangeAspect="1"/>
          </p:cNvPicPr>
          <p:nvPr/>
        </p:nvPicPr>
        <p:blipFill>
          <a:blip r:embed="rId1"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4" name="Rectangle 18"/>
          <p:cNvSpPr>
            <a:spLocks noChangeArrowheads="1"/>
          </p:cNvSpPr>
          <p:nvPr/>
        </p:nvSpPr>
        <p:spPr bwMode="auto">
          <a:xfrm>
            <a:off x="1249235" y="3795750"/>
            <a:ext cx="1207062" cy="307777"/>
          </a:xfrm>
          <a:prstGeom prst="rect">
            <a:avLst/>
          </a:prstGeom>
          <a:noFill/>
          <a:ln w="9525">
            <a:noFill/>
            <a:miter lim="800000"/>
          </a:ln>
        </p:spPr>
        <p:txBody>
          <a:bodyPr wrap="none" lIns="0" tIns="0" rIns="0" bIns="0">
            <a:spAutoFit/>
          </a:bodyPr>
          <a:lstStyle/>
          <a:p>
            <a:pPr>
              <a:buFont typeface="Arial" panose="020B0604020202020204" pitchFamily="34" charset="0"/>
              <a:buNone/>
            </a:pP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About Us</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 name="直接连接符 6"/>
          <p:cNvCxnSpPr/>
          <p:nvPr/>
        </p:nvCxnSpPr>
        <p:spPr>
          <a:xfrm>
            <a:off x="1106282" y="3676066"/>
            <a:ext cx="0" cy="42250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50868" y="3732453"/>
            <a:ext cx="396522" cy="319972"/>
            <a:chOff x="-3743325" y="2247900"/>
            <a:chExt cx="822326" cy="663576"/>
          </a:xfrm>
          <a:solidFill>
            <a:schemeClr val="bg1"/>
          </a:solidFill>
        </p:grpSpPr>
        <p:sp>
          <p:nvSpPr>
            <p:cNvPr id="9" name="Freeform 7"/>
            <p:cNvSpPr>
              <a:spLocks noEditPoints="1"/>
            </p:cNvSpPr>
            <p:nvPr/>
          </p:nvSpPr>
          <p:spPr bwMode="auto">
            <a:xfrm>
              <a:off x="-3743325" y="2247900"/>
              <a:ext cx="588963" cy="660400"/>
            </a:xfrm>
            <a:custGeom>
              <a:avLst/>
              <a:gdLst>
                <a:gd name="T0" fmla="*/ 156 w 157"/>
                <a:gd name="T1" fmla="*/ 168 h 176"/>
                <a:gd name="T2" fmla="*/ 100 w 157"/>
                <a:gd name="T3" fmla="*/ 96 h 176"/>
                <a:gd name="T4" fmla="*/ 102 w 157"/>
                <a:gd name="T5" fmla="*/ 94 h 176"/>
                <a:gd name="T6" fmla="*/ 108 w 157"/>
                <a:gd name="T7" fmla="*/ 90 h 176"/>
                <a:gd name="T8" fmla="*/ 114 w 157"/>
                <a:gd name="T9" fmla="*/ 86 h 176"/>
                <a:gd name="T10" fmla="*/ 121 w 157"/>
                <a:gd name="T11" fmla="*/ 77 h 176"/>
                <a:gd name="T12" fmla="*/ 123 w 157"/>
                <a:gd name="T13" fmla="*/ 72 h 176"/>
                <a:gd name="T14" fmla="*/ 124 w 157"/>
                <a:gd name="T15" fmla="*/ 71 h 176"/>
                <a:gd name="T16" fmla="*/ 128 w 157"/>
                <a:gd name="T17" fmla="*/ 50 h 176"/>
                <a:gd name="T18" fmla="*/ 78 w 157"/>
                <a:gd name="T19" fmla="*/ 0 h 176"/>
                <a:gd name="T20" fmla="*/ 78 w 157"/>
                <a:gd name="T21" fmla="*/ 0 h 176"/>
                <a:gd name="T22" fmla="*/ 78 w 157"/>
                <a:gd name="T23" fmla="*/ 0 h 176"/>
                <a:gd name="T24" fmla="*/ 28 w 157"/>
                <a:gd name="T25" fmla="*/ 50 h 176"/>
                <a:gd name="T26" fmla="*/ 56 w 157"/>
                <a:gd name="T27" fmla="*/ 96 h 176"/>
                <a:gd name="T28" fmla="*/ 0 w 157"/>
                <a:gd name="T29" fmla="*/ 168 h 176"/>
                <a:gd name="T30" fmla="*/ 0 w 157"/>
                <a:gd name="T31" fmla="*/ 169 h 176"/>
                <a:gd name="T32" fmla="*/ 0 w 157"/>
                <a:gd name="T33" fmla="*/ 169 h 176"/>
                <a:gd name="T34" fmla="*/ 1 w 157"/>
                <a:gd name="T35" fmla="*/ 172 h 176"/>
                <a:gd name="T36" fmla="*/ 7 w 157"/>
                <a:gd name="T37" fmla="*/ 176 h 176"/>
                <a:gd name="T38" fmla="*/ 13 w 157"/>
                <a:gd name="T39" fmla="*/ 172 h 176"/>
                <a:gd name="T40" fmla="*/ 13 w 157"/>
                <a:gd name="T41" fmla="*/ 170 h 176"/>
                <a:gd name="T42" fmla="*/ 14 w 157"/>
                <a:gd name="T43" fmla="*/ 169 h 176"/>
                <a:gd name="T44" fmla="*/ 13 w 157"/>
                <a:gd name="T45" fmla="*/ 168 h 176"/>
                <a:gd name="T46" fmla="*/ 13 w 157"/>
                <a:gd name="T47" fmla="*/ 165 h 176"/>
                <a:gd name="T48" fmla="*/ 14 w 157"/>
                <a:gd name="T49" fmla="*/ 163 h 176"/>
                <a:gd name="T50" fmla="*/ 14 w 157"/>
                <a:gd name="T51" fmla="*/ 163 h 176"/>
                <a:gd name="T52" fmla="*/ 39 w 157"/>
                <a:gd name="T53" fmla="*/ 119 h 176"/>
                <a:gd name="T54" fmla="*/ 40 w 157"/>
                <a:gd name="T55" fmla="*/ 119 h 176"/>
                <a:gd name="T56" fmla="*/ 40 w 157"/>
                <a:gd name="T57" fmla="*/ 119 h 176"/>
                <a:gd name="T58" fmla="*/ 68 w 157"/>
                <a:gd name="T59" fmla="*/ 107 h 176"/>
                <a:gd name="T60" fmla="*/ 68 w 157"/>
                <a:gd name="T61" fmla="*/ 106 h 176"/>
                <a:gd name="T62" fmla="*/ 73 w 157"/>
                <a:gd name="T63" fmla="*/ 106 h 176"/>
                <a:gd name="T64" fmla="*/ 77 w 157"/>
                <a:gd name="T65" fmla="*/ 106 h 176"/>
                <a:gd name="T66" fmla="*/ 78 w 157"/>
                <a:gd name="T67" fmla="*/ 106 h 176"/>
                <a:gd name="T68" fmla="*/ 85 w 157"/>
                <a:gd name="T69" fmla="*/ 106 h 176"/>
                <a:gd name="T70" fmla="*/ 85 w 157"/>
                <a:gd name="T71" fmla="*/ 106 h 176"/>
                <a:gd name="T72" fmla="*/ 143 w 157"/>
                <a:gd name="T73" fmla="*/ 163 h 176"/>
                <a:gd name="T74" fmla="*/ 143 w 157"/>
                <a:gd name="T75" fmla="*/ 163 h 176"/>
                <a:gd name="T76" fmla="*/ 143 w 157"/>
                <a:gd name="T77" fmla="*/ 165 h 176"/>
                <a:gd name="T78" fmla="*/ 143 w 157"/>
                <a:gd name="T79" fmla="*/ 168 h 176"/>
                <a:gd name="T80" fmla="*/ 143 w 157"/>
                <a:gd name="T81" fmla="*/ 169 h 176"/>
                <a:gd name="T82" fmla="*/ 143 w 157"/>
                <a:gd name="T83" fmla="*/ 170 h 176"/>
                <a:gd name="T84" fmla="*/ 143 w 157"/>
                <a:gd name="T85" fmla="*/ 172 h 176"/>
                <a:gd name="T86" fmla="*/ 150 w 157"/>
                <a:gd name="T87" fmla="*/ 176 h 176"/>
                <a:gd name="T88" fmla="*/ 156 w 157"/>
                <a:gd name="T89" fmla="*/ 172 h 176"/>
                <a:gd name="T90" fmla="*/ 157 w 157"/>
                <a:gd name="T91" fmla="*/ 169 h 176"/>
                <a:gd name="T92" fmla="*/ 157 w 157"/>
                <a:gd name="T93" fmla="*/ 169 h 176"/>
                <a:gd name="T94" fmla="*/ 156 w 157"/>
                <a:gd name="T95" fmla="*/ 168 h 176"/>
                <a:gd name="T96" fmla="*/ 41 w 157"/>
                <a:gd name="T97" fmla="*/ 50 h 176"/>
                <a:gd name="T98" fmla="*/ 78 w 157"/>
                <a:gd name="T99" fmla="*/ 13 h 176"/>
                <a:gd name="T100" fmla="*/ 115 w 157"/>
                <a:gd name="T101" fmla="*/ 50 h 176"/>
                <a:gd name="T102" fmla="*/ 78 w 157"/>
                <a:gd name="T103" fmla="*/ 87 h 176"/>
                <a:gd name="T104" fmla="*/ 41 w 157"/>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176">
                  <a:moveTo>
                    <a:pt x="156" y="168"/>
                  </a:moveTo>
                  <a:cubicBezTo>
                    <a:pt x="155" y="134"/>
                    <a:pt x="132" y="105"/>
                    <a:pt x="100" y="96"/>
                  </a:cubicBezTo>
                  <a:cubicBezTo>
                    <a:pt x="101" y="95"/>
                    <a:pt x="102" y="94"/>
                    <a:pt x="102" y="94"/>
                  </a:cubicBezTo>
                  <a:cubicBezTo>
                    <a:pt x="104" y="93"/>
                    <a:pt x="108" y="91"/>
                    <a:pt x="108" y="90"/>
                  </a:cubicBezTo>
                  <a:cubicBezTo>
                    <a:pt x="110" y="89"/>
                    <a:pt x="113" y="86"/>
                    <a:pt x="114" y="86"/>
                  </a:cubicBezTo>
                  <a:cubicBezTo>
                    <a:pt x="115" y="84"/>
                    <a:pt x="120" y="78"/>
                    <a:pt x="121" y="77"/>
                  </a:cubicBezTo>
                  <a:cubicBezTo>
                    <a:pt x="122" y="75"/>
                    <a:pt x="123" y="74"/>
                    <a:pt x="123" y="72"/>
                  </a:cubicBezTo>
                  <a:cubicBezTo>
                    <a:pt x="124" y="72"/>
                    <a:pt x="124" y="71"/>
                    <a:pt x="124" y="71"/>
                  </a:cubicBezTo>
                  <a:cubicBezTo>
                    <a:pt x="127" y="65"/>
                    <a:pt x="128" y="58"/>
                    <a:pt x="128" y="50"/>
                  </a:cubicBezTo>
                  <a:cubicBezTo>
                    <a:pt x="128" y="23"/>
                    <a:pt x="106" y="0"/>
                    <a:pt x="78" y="0"/>
                  </a:cubicBezTo>
                  <a:cubicBezTo>
                    <a:pt x="78" y="0"/>
                    <a:pt x="78" y="0"/>
                    <a:pt x="78" y="0"/>
                  </a:cubicBezTo>
                  <a:cubicBezTo>
                    <a:pt x="78" y="0"/>
                    <a:pt x="78" y="0"/>
                    <a:pt x="78" y="0"/>
                  </a:cubicBezTo>
                  <a:cubicBezTo>
                    <a:pt x="51" y="0"/>
                    <a:pt x="28" y="23"/>
                    <a:pt x="28" y="50"/>
                  </a:cubicBezTo>
                  <a:cubicBezTo>
                    <a:pt x="28" y="70"/>
                    <a:pt x="40" y="87"/>
                    <a:pt x="56" y="96"/>
                  </a:cubicBezTo>
                  <a:cubicBezTo>
                    <a:pt x="25" y="105"/>
                    <a:pt x="1" y="134"/>
                    <a:pt x="0" y="168"/>
                  </a:cubicBezTo>
                  <a:cubicBezTo>
                    <a:pt x="0" y="168"/>
                    <a:pt x="0" y="169"/>
                    <a:pt x="0" y="169"/>
                  </a:cubicBezTo>
                  <a:cubicBezTo>
                    <a:pt x="0" y="169"/>
                    <a:pt x="0" y="169"/>
                    <a:pt x="0" y="169"/>
                  </a:cubicBezTo>
                  <a:cubicBezTo>
                    <a:pt x="0" y="170"/>
                    <a:pt x="0" y="171"/>
                    <a:pt x="1" y="172"/>
                  </a:cubicBezTo>
                  <a:cubicBezTo>
                    <a:pt x="2" y="174"/>
                    <a:pt x="4" y="176"/>
                    <a:pt x="7" y="176"/>
                  </a:cubicBezTo>
                  <a:cubicBezTo>
                    <a:pt x="10" y="176"/>
                    <a:pt x="12" y="174"/>
                    <a:pt x="13" y="172"/>
                  </a:cubicBezTo>
                  <a:cubicBezTo>
                    <a:pt x="13" y="171"/>
                    <a:pt x="13" y="170"/>
                    <a:pt x="13" y="170"/>
                  </a:cubicBezTo>
                  <a:cubicBezTo>
                    <a:pt x="13" y="169"/>
                    <a:pt x="14" y="169"/>
                    <a:pt x="14" y="169"/>
                  </a:cubicBezTo>
                  <a:cubicBezTo>
                    <a:pt x="14" y="168"/>
                    <a:pt x="13" y="168"/>
                    <a:pt x="13" y="168"/>
                  </a:cubicBezTo>
                  <a:cubicBezTo>
                    <a:pt x="13" y="167"/>
                    <a:pt x="13" y="166"/>
                    <a:pt x="13" y="165"/>
                  </a:cubicBezTo>
                  <a:cubicBezTo>
                    <a:pt x="13" y="164"/>
                    <a:pt x="14" y="164"/>
                    <a:pt x="14" y="163"/>
                  </a:cubicBezTo>
                  <a:cubicBezTo>
                    <a:pt x="14" y="163"/>
                    <a:pt x="14" y="163"/>
                    <a:pt x="14" y="163"/>
                  </a:cubicBezTo>
                  <a:cubicBezTo>
                    <a:pt x="16" y="145"/>
                    <a:pt x="25" y="130"/>
                    <a:pt x="39" y="119"/>
                  </a:cubicBezTo>
                  <a:cubicBezTo>
                    <a:pt x="39" y="119"/>
                    <a:pt x="39" y="119"/>
                    <a:pt x="40" y="119"/>
                  </a:cubicBezTo>
                  <a:cubicBezTo>
                    <a:pt x="40" y="119"/>
                    <a:pt x="40" y="119"/>
                    <a:pt x="40" y="119"/>
                  </a:cubicBezTo>
                  <a:cubicBezTo>
                    <a:pt x="48" y="113"/>
                    <a:pt x="57" y="108"/>
                    <a:pt x="68" y="107"/>
                  </a:cubicBezTo>
                  <a:cubicBezTo>
                    <a:pt x="68" y="107"/>
                    <a:pt x="68" y="106"/>
                    <a:pt x="68" y="106"/>
                  </a:cubicBezTo>
                  <a:cubicBezTo>
                    <a:pt x="70" y="106"/>
                    <a:pt x="71" y="106"/>
                    <a:pt x="73" y="106"/>
                  </a:cubicBezTo>
                  <a:cubicBezTo>
                    <a:pt x="74" y="106"/>
                    <a:pt x="75" y="106"/>
                    <a:pt x="77" y="106"/>
                  </a:cubicBezTo>
                  <a:cubicBezTo>
                    <a:pt x="77" y="106"/>
                    <a:pt x="78" y="106"/>
                    <a:pt x="78" y="106"/>
                  </a:cubicBezTo>
                  <a:cubicBezTo>
                    <a:pt x="80" y="106"/>
                    <a:pt x="83" y="106"/>
                    <a:pt x="85" y="106"/>
                  </a:cubicBezTo>
                  <a:cubicBezTo>
                    <a:pt x="85" y="106"/>
                    <a:pt x="85" y="106"/>
                    <a:pt x="85" y="106"/>
                  </a:cubicBezTo>
                  <a:cubicBezTo>
                    <a:pt x="115" y="109"/>
                    <a:pt x="139" y="133"/>
                    <a:pt x="143" y="163"/>
                  </a:cubicBezTo>
                  <a:cubicBezTo>
                    <a:pt x="143" y="163"/>
                    <a:pt x="143" y="163"/>
                    <a:pt x="143" y="163"/>
                  </a:cubicBezTo>
                  <a:cubicBezTo>
                    <a:pt x="143" y="164"/>
                    <a:pt x="143" y="164"/>
                    <a:pt x="143" y="165"/>
                  </a:cubicBezTo>
                  <a:cubicBezTo>
                    <a:pt x="143" y="166"/>
                    <a:pt x="143" y="167"/>
                    <a:pt x="143" y="168"/>
                  </a:cubicBezTo>
                  <a:cubicBezTo>
                    <a:pt x="143" y="168"/>
                    <a:pt x="143" y="168"/>
                    <a:pt x="143" y="169"/>
                  </a:cubicBezTo>
                  <a:cubicBezTo>
                    <a:pt x="143" y="169"/>
                    <a:pt x="143" y="169"/>
                    <a:pt x="143" y="170"/>
                  </a:cubicBezTo>
                  <a:cubicBezTo>
                    <a:pt x="143" y="170"/>
                    <a:pt x="143" y="171"/>
                    <a:pt x="143" y="172"/>
                  </a:cubicBezTo>
                  <a:cubicBezTo>
                    <a:pt x="145" y="174"/>
                    <a:pt x="147" y="176"/>
                    <a:pt x="150" y="176"/>
                  </a:cubicBezTo>
                  <a:cubicBezTo>
                    <a:pt x="152" y="176"/>
                    <a:pt x="155" y="174"/>
                    <a:pt x="156" y="172"/>
                  </a:cubicBezTo>
                  <a:cubicBezTo>
                    <a:pt x="156" y="171"/>
                    <a:pt x="156" y="170"/>
                    <a:pt x="157" y="169"/>
                  </a:cubicBezTo>
                  <a:cubicBezTo>
                    <a:pt x="157" y="169"/>
                    <a:pt x="157" y="169"/>
                    <a:pt x="157" y="169"/>
                  </a:cubicBezTo>
                  <a:cubicBezTo>
                    <a:pt x="157" y="169"/>
                    <a:pt x="157" y="168"/>
                    <a:pt x="156" y="168"/>
                  </a:cubicBezTo>
                  <a:close/>
                  <a:moveTo>
                    <a:pt x="41" y="50"/>
                  </a:moveTo>
                  <a:cubicBezTo>
                    <a:pt x="41" y="30"/>
                    <a:pt x="58" y="13"/>
                    <a:pt x="78" y="13"/>
                  </a:cubicBezTo>
                  <a:cubicBezTo>
                    <a:pt x="99" y="13"/>
                    <a:pt x="115" y="30"/>
                    <a:pt x="115" y="50"/>
                  </a:cubicBezTo>
                  <a:cubicBezTo>
                    <a:pt x="115" y="71"/>
                    <a:pt x="99" y="87"/>
                    <a:pt x="78" y="87"/>
                  </a:cubicBezTo>
                  <a:cubicBezTo>
                    <a:pt x="58" y="87"/>
                    <a:pt x="41" y="71"/>
                    <a:pt x="41" y="50"/>
                  </a:cubicBezTo>
                  <a:close/>
                </a:path>
              </a:pathLst>
            </a:custGeom>
            <a:grpFill/>
            <a:ln>
              <a:noFill/>
            </a:ln>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12" name="Freeform 8"/>
            <p:cNvSpPr/>
            <p:nvPr/>
          </p:nvSpPr>
          <p:spPr bwMode="auto">
            <a:xfrm>
              <a:off x="-3236912" y="2255838"/>
              <a:ext cx="315913" cy="655638"/>
            </a:xfrm>
            <a:custGeom>
              <a:avLst/>
              <a:gdLst>
                <a:gd name="T0" fmla="*/ 84 w 84"/>
                <a:gd name="T1" fmla="*/ 168 h 175"/>
                <a:gd name="T2" fmla="*/ 28 w 84"/>
                <a:gd name="T3" fmla="*/ 95 h 175"/>
                <a:gd name="T4" fmla="*/ 56 w 84"/>
                <a:gd name="T5" fmla="*/ 50 h 175"/>
                <a:gd name="T6" fmla="*/ 6 w 84"/>
                <a:gd name="T7" fmla="*/ 0 h 175"/>
                <a:gd name="T8" fmla="*/ 6 w 84"/>
                <a:gd name="T9" fmla="*/ 0 h 175"/>
                <a:gd name="T10" fmla="*/ 0 w 84"/>
                <a:gd name="T11" fmla="*/ 7 h 175"/>
                <a:gd name="T12" fmla="*/ 6 w 84"/>
                <a:gd name="T13" fmla="*/ 13 h 175"/>
                <a:gd name="T14" fmla="*/ 6 w 84"/>
                <a:gd name="T15" fmla="*/ 13 h 175"/>
                <a:gd name="T16" fmla="*/ 7 w 84"/>
                <a:gd name="T17" fmla="*/ 13 h 175"/>
                <a:gd name="T18" fmla="*/ 7 w 84"/>
                <a:gd name="T19" fmla="*/ 13 h 175"/>
                <a:gd name="T20" fmla="*/ 7 w 84"/>
                <a:gd name="T21" fmla="*/ 13 h 175"/>
                <a:gd name="T22" fmla="*/ 43 w 84"/>
                <a:gd name="T23" fmla="*/ 50 h 175"/>
                <a:gd name="T24" fmla="*/ 10 w 84"/>
                <a:gd name="T25" fmla="*/ 89 h 175"/>
                <a:gd name="T26" fmla="*/ 10 w 84"/>
                <a:gd name="T27" fmla="*/ 89 h 175"/>
                <a:gd name="T28" fmla="*/ 6 w 84"/>
                <a:gd name="T29" fmla="*/ 91 h 175"/>
                <a:gd name="T30" fmla="*/ 3 w 84"/>
                <a:gd name="T31" fmla="*/ 97 h 175"/>
                <a:gd name="T32" fmla="*/ 6 w 84"/>
                <a:gd name="T33" fmla="*/ 103 h 175"/>
                <a:gd name="T34" fmla="*/ 12 w 84"/>
                <a:gd name="T35" fmla="*/ 106 h 175"/>
                <a:gd name="T36" fmla="*/ 12 w 84"/>
                <a:gd name="T37" fmla="*/ 106 h 175"/>
                <a:gd name="T38" fmla="*/ 12 w 84"/>
                <a:gd name="T39" fmla="*/ 106 h 175"/>
                <a:gd name="T40" fmla="*/ 16 w 84"/>
                <a:gd name="T41" fmla="*/ 106 h 175"/>
                <a:gd name="T42" fmla="*/ 17 w 84"/>
                <a:gd name="T43" fmla="*/ 106 h 175"/>
                <a:gd name="T44" fmla="*/ 45 w 84"/>
                <a:gd name="T45" fmla="*/ 118 h 175"/>
                <a:gd name="T46" fmla="*/ 45 w 84"/>
                <a:gd name="T47" fmla="*/ 118 h 175"/>
                <a:gd name="T48" fmla="*/ 46 w 84"/>
                <a:gd name="T49" fmla="*/ 119 h 175"/>
                <a:gd name="T50" fmla="*/ 71 w 84"/>
                <a:gd name="T51" fmla="*/ 163 h 175"/>
                <a:gd name="T52" fmla="*/ 71 w 84"/>
                <a:gd name="T53" fmla="*/ 163 h 175"/>
                <a:gd name="T54" fmla="*/ 71 w 84"/>
                <a:gd name="T55" fmla="*/ 165 h 175"/>
                <a:gd name="T56" fmla="*/ 71 w 84"/>
                <a:gd name="T57" fmla="*/ 168 h 175"/>
                <a:gd name="T58" fmla="*/ 71 w 84"/>
                <a:gd name="T59" fmla="*/ 168 h 175"/>
                <a:gd name="T60" fmla="*/ 71 w 84"/>
                <a:gd name="T61" fmla="*/ 169 h 175"/>
                <a:gd name="T62" fmla="*/ 71 w 84"/>
                <a:gd name="T63" fmla="*/ 171 h 175"/>
                <a:gd name="T64" fmla="*/ 78 w 84"/>
                <a:gd name="T65" fmla="*/ 175 h 175"/>
                <a:gd name="T66" fmla="*/ 84 w 84"/>
                <a:gd name="T67" fmla="*/ 171 h 175"/>
                <a:gd name="T68" fmla="*/ 84 w 84"/>
                <a:gd name="T69" fmla="*/ 169 h 175"/>
                <a:gd name="T70" fmla="*/ 84 w 84"/>
                <a:gd name="T71" fmla="*/ 168 h 175"/>
                <a:gd name="T72" fmla="*/ 84 w 84"/>
                <a:gd name="T73"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75">
                  <a:moveTo>
                    <a:pt x="84" y="168"/>
                  </a:moveTo>
                  <a:cubicBezTo>
                    <a:pt x="83" y="133"/>
                    <a:pt x="60" y="105"/>
                    <a:pt x="28" y="95"/>
                  </a:cubicBezTo>
                  <a:cubicBezTo>
                    <a:pt x="45" y="87"/>
                    <a:pt x="56" y="70"/>
                    <a:pt x="56" y="50"/>
                  </a:cubicBezTo>
                  <a:cubicBezTo>
                    <a:pt x="56" y="22"/>
                    <a:pt x="34" y="0"/>
                    <a:pt x="6" y="0"/>
                  </a:cubicBezTo>
                  <a:cubicBezTo>
                    <a:pt x="6" y="0"/>
                    <a:pt x="6" y="0"/>
                    <a:pt x="6" y="0"/>
                  </a:cubicBezTo>
                  <a:cubicBezTo>
                    <a:pt x="3" y="0"/>
                    <a:pt x="0" y="3"/>
                    <a:pt x="0" y="7"/>
                  </a:cubicBezTo>
                  <a:cubicBezTo>
                    <a:pt x="0" y="10"/>
                    <a:pt x="3" y="13"/>
                    <a:pt x="6" y="13"/>
                  </a:cubicBezTo>
                  <a:cubicBezTo>
                    <a:pt x="6" y="13"/>
                    <a:pt x="6" y="13"/>
                    <a:pt x="6" y="13"/>
                  </a:cubicBezTo>
                  <a:cubicBezTo>
                    <a:pt x="7" y="13"/>
                    <a:pt x="7" y="13"/>
                    <a:pt x="7" y="13"/>
                  </a:cubicBezTo>
                  <a:cubicBezTo>
                    <a:pt x="7" y="13"/>
                    <a:pt x="7" y="13"/>
                    <a:pt x="7" y="13"/>
                  </a:cubicBezTo>
                  <a:cubicBezTo>
                    <a:pt x="7" y="13"/>
                    <a:pt x="7" y="13"/>
                    <a:pt x="7" y="13"/>
                  </a:cubicBezTo>
                  <a:cubicBezTo>
                    <a:pt x="27" y="14"/>
                    <a:pt x="43" y="30"/>
                    <a:pt x="43" y="50"/>
                  </a:cubicBezTo>
                  <a:cubicBezTo>
                    <a:pt x="43" y="69"/>
                    <a:pt x="29" y="86"/>
                    <a:pt x="10" y="89"/>
                  </a:cubicBezTo>
                  <a:cubicBezTo>
                    <a:pt x="10" y="89"/>
                    <a:pt x="10" y="89"/>
                    <a:pt x="10" y="89"/>
                  </a:cubicBezTo>
                  <a:cubicBezTo>
                    <a:pt x="9" y="89"/>
                    <a:pt x="7" y="90"/>
                    <a:pt x="6" y="91"/>
                  </a:cubicBezTo>
                  <a:cubicBezTo>
                    <a:pt x="4" y="93"/>
                    <a:pt x="3" y="95"/>
                    <a:pt x="3" y="97"/>
                  </a:cubicBezTo>
                  <a:cubicBezTo>
                    <a:pt x="3" y="100"/>
                    <a:pt x="4" y="102"/>
                    <a:pt x="6" y="103"/>
                  </a:cubicBezTo>
                  <a:cubicBezTo>
                    <a:pt x="8" y="105"/>
                    <a:pt x="10" y="105"/>
                    <a:pt x="12" y="106"/>
                  </a:cubicBezTo>
                  <a:cubicBezTo>
                    <a:pt x="12" y="106"/>
                    <a:pt x="12" y="106"/>
                    <a:pt x="12" y="106"/>
                  </a:cubicBezTo>
                  <a:cubicBezTo>
                    <a:pt x="12" y="106"/>
                    <a:pt x="12" y="106"/>
                    <a:pt x="12" y="106"/>
                  </a:cubicBezTo>
                  <a:cubicBezTo>
                    <a:pt x="13" y="106"/>
                    <a:pt x="15" y="106"/>
                    <a:pt x="16" y="106"/>
                  </a:cubicBezTo>
                  <a:cubicBezTo>
                    <a:pt x="16" y="106"/>
                    <a:pt x="17" y="106"/>
                    <a:pt x="17" y="106"/>
                  </a:cubicBezTo>
                  <a:cubicBezTo>
                    <a:pt x="27" y="108"/>
                    <a:pt x="37" y="112"/>
                    <a:pt x="45" y="118"/>
                  </a:cubicBezTo>
                  <a:cubicBezTo>
                    <a:pt x="45" y="118"/>
                    <a:pt x="45" y="118"/>
                    <a:pt x="45" y="118"/>
                  </a:cubicBezTo>
                  <a:cubicBezTo>
                    <a:pt x="45" y="118"/>
                    <a:pt x="45" y="119"/>
                    <a:pt x="46" y="119"/>
                  </a:cubicBezTo>
                  <a:cubicBezTo>
                    <a:pt x="59" y="129"/>
                    <a:pt x="69" y="145"/>
                    <a:pt x="71" y="163"/>
                  </a:cubicBezTo>
                  <a:cubicBezTo>
                    <a:pt x="71" y="163"/>
                    <a:pt x="71" y="163"/>
                    <a:pt x="71" y="163"/>
                  </a:cubicBezTo>
                  <a:cubicBezTo>
                    <a:pt x="71" y="163"/>
                    <a:pt x="71" y="164"/>
                    <a:pt x="71" y="165"/>
                  </a:cubicBezTo>
                  <a:cubicBezTo>
                    <a:pt x="71" y="166"/>
                    <a:pt x="71" y="167"/>
                    <a:pt x="71" y="168"/>
                  </a:cubicBezTo>
                  <a:cubicBezTo>
                    <a:pt x="71" y="168"/>
                    <a:pt x="71" y="168"/>
                    <a:pt x="71" y="168"/>
                  </a:cubicBezTo>
                  <a:cubicBezTo>
                    <a:pt x="71" y="169"/>
                    <a:pt x="71" y="169"/>
                    <a:pt x="71" y="169"/>
                  </a:cubicBezTo>
                  <a:cubicBezTo>
                    <a:pt x="71" y="170"/>
                    <a:pt x="71" y="171"/>
                    <a:pt x="71" y="171"/>
                  </a:cubicBezTo>
                  <a:cubicBezTo>
                    <a:pt x="72" y="174"/>
                    <a:pt x="75" y="175"/>
                    <a:pt x="78" y="175"/>
                  </a:cubicBezTo>
                  <a:cubicBezTo>
                    <a:pt x="80" y="175"/>
                    <a:pt x="83" y="174"/>
                    <a:pt x="84" y="171"/>
                  </a:cubicBezTo>
                  <a:cubicBezTo>
                    <a:pt x="84" y="171"/>
                    <a:pt x="84" y="170"/>
                    <a:pt x="84" y="169"/>
                  </a:cubicBezTo>
                  <a:cubicBezTo>
                    <a:pt x="84" y="169"/>
                    <a:pt x="84" y="169"/>
                    <a:pt x="84" y="168"/>
                  </a:cubicBezTo>
                  <a:cubicBezTo>
                    <a:pt x="84" y="168"/>
                    <a:pt x="84" y="168"/>
                    <a:pt x="84" y="168"/>
                  </a:cubicBezTo>
                  <a:close/>
                </a:path>
              </a:pathLst>
            </a:custGeom>
            <a:grpFill/>
            <a:ln>
              <a:noFill/>
            </a:ln>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13" name="Freeform 9"/>
            <p:cNvSpPr/>
            <p:nvPr/>
          </p:nvSpPr>
          <p:spPr bwMode="auto">
            <a:xfrm>
              <a:off x="-3190875" y="265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5" presetClass="emph" presetSubtype="0" repeatCount="3000" fill="hold" grpId="1" nodeType="withEffect">
                                  <p:stCondLst>
                                    <p:cond delay="900"/>
                                  </p:stCondLst>
                                  <p:childTnLst>
                                    <p:anim calcmode="discrete" valueType="str">
                                      <p:cBhvr>
                                        <p:cTn id="9" dur="100" fill="hold"/>
                                        <p:tgtEl>
                                          <p:spTgt spid="6"/>
                                        </p:tgtEl>
                                        <p:attrNameLst>
                                          <p:attrName>style.visibility</p:attrName>
                                        </p:attrNameLst>
                                      </p:cBhvr>
                                      <p:tavLst>
                                        <p:tav tm="0">
                                          <p:val>
                                            <p:strVal val="hidden"/>
                                          </p:val>
                                        </p:tav>
                                        <p:tav tm="50000">
                                          <p:val>
                                            <p:strVal val="visible"/>
                                          </p:val>
                                        </p:tav>
                                      </p:tavLst>
                                    </p:anim>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E3D2"/>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extLst>
              <a:ext uri="{BEBA8EAE-BF5A-486C-A8C5-ECC9F3942E4B}">
                <a14:imgProps xmlns:a14="http://schemas.microsoft.com/office/drawing/2010/main">
                  <a14:imgLayer r:embed="rId2">
                    <a14:imgEffect>
                      <a14:artisticCrisscrossEtching trans="75000"/>
                    </a14:imgEffect>
                  </a14:imgLayer>
                </a14:imgProps>
              </a:ext>
            </a:extLst>
          </a:blip>
          <a:srcRect/>
          <a:stretch>
            <a:fillRect/>
          </a:stretch>
        </p:blipFill>
        <p:spPr>
          <a:xfrm rot="14991560">
            <a:off x="-735766" y="2279002"/>
            <a:ext cx="4444761" cy="1766824"/>
          </a:xfrm>
          <a:prstGeom prst="rect">
            <a:avLst/>
          </a:prstGeom>
        </p:spPr>
      </p:pic>
      <p:pic>
        <p:nvPicPr>
          <p:cNvPr id="2" name="图片 1"/>
          <p:cNvPicPr>
            <a:picLocks noChangeAspect="1"/>
          </p:cNvPicPr>
          <p:nvPr/>
        </p:nvPicPr>
        <p:blipFill>
          <a:blip r:embed="rId3" cstate="screen"/>
          <a:stretch>
            <a:fillRect/>
          </a:stretch>
        </p:blipFill>
        <p:spPr>
          <a:xfrm>
            <a:off x="2216635" y="1851750"/>
            <a:ext cx="1592484" cy="1990605"/>
          </a:xfrm>
          <a:prstGeom prst="rect">
            <a:avLst/>
          </a:prstGeom>
        </p:spPr>
      </p:pic>
      <p:sp>
        <p:nvSpPr>
          <p:cNvPr id="7" name="矩形 6"/>
          <p:cNvSpPr/>
          <p:nvPr/>
        </p:nvSpPr>
        <p:spPr>
          <a:xfrm>
            <a:off x="4644000" y="1606116"/>
            <a:ext cx="3456000" cy="2337243"/>
          </a:xfrm>
          <a:prstGeom prst="rect">
            <a:avLst/>
          </a:prstGeom>
        </p:spPr>
        <p:txBody>
          <a:bodyPr wrap="square">
            <a:spAutoFit/>
          </a:bodyPr>
          <a:lstStyle/>
          <a:p>
            <a:pPr>
              <a:lnSpc>
                <a:spcPct val="120000"/>
              </a:lnSpc>
              <a:spcBef>
                <a:spcPts val="300"/>
              </a:spcBef>
            </a:pPr>
            <a:r>
              <a:rPr lang="en-US" altLang="zh-CN" sz="2400" b="1" dirty="0">
                <a:solidFill>
                  <a:srgbClr val="D2956B"/>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rPr>
              <a:t>Cosmetic Grade</a:t>
            </a:r>
            <a:endParaRPr lang="en-US" altLang="zh-CN" sz="2400" b="1" dirty="0">
              <a:solidFill>
                <a:srgbClr val="D2956B"/>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endParaRPr>
          </a:p>
          <a:p>
            <a:pPr marL="171450" indent="-171450">
              <a:lnSpc>
                <a:spcPct val="120000"/>
              </a:lnSpc>
              <a:spcBef>
                <a:spcPts val="300"/>
              </a:spcBef>
              <a:buFont typeface="Arial" panose="020B0604020202020204" pitchFamily="34" charset="0"/>
              <a:buChar char="•"/>
            </a:pPr>
            <a:r>
              <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COSMEHYA </a:t>
            </a:r>
            <a:endPar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171450" indent="-171450">
              <a:lnSpc>
                <a:spcPct val="120000"/>
              </a:lnSpc>
              <a:spcBef>
                <a:spcPts val="300"/>
              </a:spcBef>
              <a:buFont typeface="Arial" panose="020B0604020202020204" pitchFamily="34" charset="0"/>
              <a:buChar char="•"/>
            </a:pPr>
            <a:r>
              <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HYDHYA </a:t>
            </a:r>
            <a:r>
              <a:rPr lang="zh-CN" altLang="en-US"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致修</a:t>
            </a:r>
            <a:endPar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171450" indent="-171450">
              <a:lnSpc>
                <a:spcPct val="120000"/>
              </a:lnSpc>
              <a:spcBef>
                <a:spcPts val="300"/>
              </a:spcBef>
              <a:buFont typeface="Arial" panose="020B0604020202020204" pitchFamily="34" charset="0"/>
              <a:buChar char="•"/>
            </a:pPr>
            <a:r>
              <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ACEHYA </a:t>
            </a:r>
            <a:r>
              <a:rPr lang="zh-CN" altLang="en-US"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致润</a:t>
            </a:r>
            <a:endPar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171450" indent="-171450">
              <a:lnSpc>
                <a:spcPct val="120000"/>
              </a:lnSpc>
              <a:spcBef>
                <a:spcPts val="300"/>
              </a:spcBef>
              <a:buFont typeface="Arial" panose="020B0604020202020204" pitchFamily="34" charset="0"/>
              <a:buChar char="•"/>
            </a:pPr>
            <a:r>
              <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SMOHYA </a:t>
            </a:r>
            <a:r>
              <a:rPr lang="zh-CN" altLang="en-US"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致泽</a:t>
            </a:r>
            <a:endPar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171450" indent="-171450">
              <a:lnSpc>
                <a:spcPct val="120000"/>
              </a:lnSpc>
              <a:spcBef>
                <a:spcPts val="300"/>
              </a:spcBef>
              <a:buFont typeface="Arial" panose="020B0604020202020204" pitchFamily="34" charset="0"/>
              <a:buChar char="•"/>
            </a:pPr>
            <a:r>
              <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Zinc Hydrolyzed Hyaluronate</a:t>
            </a:r>
            <a:endPar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171450" indent="-171450">
              <a:lnSpc>
                <a:spcPct val="120000"/>
              </a:lnSpc>
              <a:spcBef>
                <a:spcPts val="300"/>
              </a:spcBef>
              <a:buFont typeface="Arial" panose="020B0604020202020204" pitchFamily="34" charset="0"/>
              <a:buChar char="•"/>
            </a:pPr>
            <a:r>
              <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Alpha-Arbutin</a:t>
            </a:r>
            <a:endPar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171450" indent="-171450">
              <a:lnSpc>
                <a:spcPct val="120000"/>
              </a:lnSpc>
              <a:spcBef>
                <a:spcPts val="300"/>
              </a:spcBef>
              <a:buFont typeface="Arial" panose="020B0604020202020204" pitchFamily="34" charset="0"/>
              <a:buChar char="•"/>
            </a:pPr>
            <a:r>
              <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L-Ascorbic-Acid 2-Glucoside</a:t>
            </a:r>
            <a:endParaRPr lang="en-US" altLang="zh-CN" sz="1200" dirty="0">
              <a:solidFill>
                <a:srgbClr val="D2956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216633" y="1347750"/>
            <a:ext cx="1779367" cy="407547"/>
          </a:xfrm>
          <a:prstGeom prst="rect">
            <a:avLst/>
          </a:prstGeom>
        </p:spPr>
        <p:txBody>
          <a:bodyPr wrap="square">
            <a:spAutoFit/>
          </a:bodyPr>
          <a:lstStyle/>
          <a:p>
            <a:pPr fontAlgn="auto">
              <a:lnSpc>
                <a:spcPct val="120000"/>
              </a:lnSpc>
              <a:spcBef>
                <a:spcPts val="0"/>
              </a:spcBef>
            </a:pPr>
            <a:r>
              <a:rPr lang="en-US" altLang="zh-CN" b="1" dirty="0">
                <a:solidFill>
                  <a:srgbClr val="D2956B"/>
                </a:solidFill>
                <a:effectLst>
                  <a:outerShdw blurRad="38100" dist="38100" dir="2700000" algn="tl">
                    <a:srgbClr val="000000">
                      <a:alpha val="43137"/>
                    </a:srgbClr>
                  </a:outerShdw>
                </a:effectLst>
                <a:latin typeface="+mn-lt"/>
                <a:ea typeface=".苹方-港" panose="02000000000000000000" pitchFamily="2" charset="-120"/>
                <a:sym typeface="+mn-ea"/>
              </a:rPr>
              <a:t>Part 3.</a:t>
            </a:r>
            <a:endParaRPr lang="zh-CN" altLang="zh-CN" dirty="0">
              <a:solidFill>
                <a:srgbClr val="D2956B"/>
              </a:solidFill>
              <a:effectLst>
                <a:outerShdw blurRad="38100" dist="38100" dir="2700000" algn="tl">
                  <a:srgbClr val="000000">
                    <a:alpha val="43137"/>
                  </a:srgbClr>
                </a:outerShdw>
              </a:effectLst>
              <a:latin typeface="+mn-lt"/>
              <a:ea typeface="等线 Light" panose="02010600030101010101" pitchFamily="2" charset="-122"/>
            </a:endParaRPr>
          </a:p>
        </p:txBody>
      </p:sp>
      <p:pic>
        <p:nvPicPr>
          <p:cNvPr id="9" name="图片 8" descr="未标题-2_画板 1"/>
          <p:cNvPicPr>
            <a:picLocks noChangeAspect="1"/>
          </p:cNvPicPr>
          <p:nvPr/>
        </p:nvPicPr>
        <p:blipFill>
          <a:blip r:embed="rId4"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5652000" y="1059750"/>
            <a:ext cx="2313925" cy="3024000"/>
          </a:xfrm>
          <a:prstGeom prst="rect">
            <a:avLst/>
          </a:prstGeom>
        </p:spPr>
      </p:pic>
      <p:sp>
        <p:nvSpPr>
          <p:cNvPr id="58" name="Rectangle 24"/>
          <p:cNvSpPr>
            <a:spLocks noChangeArrowheads="1"/>
          </p:cNvSpPr>
          <p:nvPr/>
        </p:nvSpPr>
        <p:spPr bwMode="auto">
          <a:xfrm>
            <a:off x="756001" y="1419750"/>
            <a:ext cx="3816000" cy="1098762"/>
          </a:xfrm>
          <a:prstGeom prst="rect">
            <a:avLst/>
          </a:prstGeom>
          <a:noFill/>
          <a:ln>
            <a:noFill/>
          </a:ln>
          <a:effectLst/>
        </p:spPr>
        <p:txBody>
          <a:bodyPr wrap="square" lIns="0" tIns="0" rIns="0" bIns="0">
            <a:spAutoFit/>
          </a:bodyPr>
          <a:lstStyle/>
          <a:p>
            <a:pPr fontAlgn="auto">
              <a:lnSpc>
                <a:spcPct val="120000"/>
              </a:lnSpc>
              <a:spcBef>
                <a:spcPts val="300"/>
              </a:spcBef>
              <a:spcAft>
                <a:spcPts val="0"/>
              </a:spcAft>
              <a:defRPr/>
            </a:pPr>
            <a:r>
              <a:rPr lang="en-US" altLang="zh-CN" sz="1600" b="1" kern="0" dirty="0">
                <a:solidFill>
                  <a:srgbClr val="D2956B"/>
                </a:solidFill>
                <a:latin typeface="+mn-lt"/>
                <a:ea typeface="+mj-ea"/>
                <a:cs typeface="微软雅黑" panose="020B0503020204020204" pitchFamily="34" charset="-122"/>
              </a:rPr>
              <a:t>COSMEHYA:</a:t>
            </a:r>
            <a:endParaRPr lang="en-US" altLang="zh-CN" sz="1600" b="1" kern="0" dirty="0">
              <a:solidFill>
                <a:srgbClr val="D2956B"/>
              </a:solidFill>
              <a:latin typeface="+mn-lt"/>
              <a:ea typeface="+mj-ea"/>
              <a:cs typeface="微软雅黑" panose="020B0503020204020204" pitchFamily="34" charset="-122"/>
            </a:endParaRPr>
          </a:p>
          <a:p>
            <a:pPr marL="171450" indent="-171450" fontAlgn="auto">
              <a:lnSpc>
                <a:spcPct val="120000"/>
              </a:lnSpc>
              <a:spcBef>
                <a:spcPts val="300"/>
              </a:spcBef>
              <a:spcAft>
                <a:spcPts val="0"/>
              </a:spcAft>
              <a:buFontTx/>
              <a:buChar char="-"/>
              <a:defRPr/>
            </a:pPr>
            <a:r>
              <a:rPr lang="en-US" altLang="zh-CN" sz="1000" dirty="0">
                <a:solidFill>
                  <a:schemeClr val="tx1">
                    <a:lumMod val="65000"/>
                    <a:lumOff val="35000"/>
                  </a:schemeClr>
                </a:solidFill>
                <a:latin typeface="+mn-lt"/>
                <a:ea typeface="+mj-ea"/>
                <a:cs typeface="微软雅黑" panose="020B0503020204020204" pitchFamily="34" charset="-122"/>
              </a:rPr>
              <a:t>COSMEHYA has excellent moisturizing and lubricating properties, and is internationally recognized as a “natural moisturizing factor“.</a:t>
            </a:r>
            <a:endParaRPr lang="en-US" altLang="zh-CN" sz="1000" dirty="0">
              <a:solidFill>
                <a:schemeClr val="tx1">
                  <a:lumMod val="65000"/>
                  <a:lumOff val="35000"/>
                </a:schemeClr>
              </a:solidFill>
              <a:latin typeface="+mn-lt"/>
              <a:ea typeface="+mj-ea"/>
              <a:cs typeface="微软雅黑" panose="020B0503020204020204" pitchFamily="34" charset="-122"/>
            </a:endParaRPr>
          </a:p>
          <a:p>
            <a:pPr marL="171450" indent="-171450" fontAlgn="auto">
              <a:lnSpc>
                <a:spcPct val="120000"/>
              </a:lnSpc>
              <a:spcBef>
                <a:spcPts val="300"/>
              </a:spcBef>
              <a:spcAft>
                <a:spcPts val="0"/>
              </a:spcAft>
              <a:buFontTx/>
              <a:buChar char="-"/>
              <a:defRPr/>
            </a:pPr>
            <a:r>
              <a:rPr lang="en-US" altLang="zh-CN" sz="1000" dirty="0">
                <a:solidFill>
                  <a:schemeClr val="tx1">
                    <a:lumMod val="65000"/>
                    <a:lumOff val="35000"/>
                  </a:schemeClr>
                </a:solidFill>
                <a:latin typeface="+mn-lt"/>
                <a:ea typeface="+mj-ea"/>
                <a:cs typeface="微软雅黑" panose="020B0503020204020204" pitchFamily="34" charset="-122"/>
              </a:rPr>
              <a:t>Sodium Hyaluronate is widely present in the interstitial cells of various tissues of the organism.</a:t>
            </a:r>
            <a:endParaRPr lang="en-US" altLang="zh-CN" sz="1000" b="1" kern="0" dirty="0">
              <a:solidFill>
                <a:schemeClr val="tx1">
                  <a:lumMod val="65000"/>
                  <a:lumOff val="35000"/>
                </a:schemeClr>
              </a:solidFill>
              <a:latin typeface="+mn-lt"/>
              <a:ea typeface="+mj-ea"/>
              <a:cs typeface="微软雅黑" panose="020B0503020204020204" pitchFamily="34" charset="-122"/>
              <a:sym typeface="+mn-ea"/>
            </a:endParaRPr>
          </a:p>
        </p:txBody>
      </p:sp>
      <p:graphicFrame>
        <p:nvGraphicFramePr>
          <p:cNvPr id="8" name="表格 7"/>
          <p:cNvGraphicFramePr/>
          <p:nvPr>
            <p:custDataLst>
              <p:tags r:id="rId2"/>
            </p:custDataLst>
          </p:nvPr>
        </p:nvGraphicFramePr>
        <p:xfrm>
          <a:off x="756001" y="2652829"/>
          <a:ext cx="3876250" cy="1820340"/>
        </p:xfrm>
        <a:graphic>
          <a:graphicData uri="http://schemas.openxmlformats.org/drawingml/2006/table">
            <a:tbl>
              <a:tblPr firstRow="1" bandRow="1">
                <a:effectLst/>
                <a:tableStyleId>{5C22544A-7EE6-4342-B048-85BDC9FD1C3A}</a:tableStyleId>
              </a:tblPr>
              <a:tblGrid>
                <a:gridCol w="1944013"/>
                <a:gridCol w="1932237"/>
              </a:tblGrid>
              <a:tr h="306315">
                <a:tc>
                  <a:txBody>
                    <a:bodyPr/>
                    <a:lstStyle/>
                    <a:p>
                      <a:pPr indent="0" algn="ctr">
                        <a:buNone/>
                      </a:pPr>
                      <a:r>
                        <a:rPr lang="en-US" altLang="zh-CN" sz="900" b="1" dirty="0">
                          <a:solidFill>
                            <a:srgbClr val="FFFFFF"/>
                          </a:solidFill>
                          <a:effectLst>
                            <a:outerShdw blurRad="38100" dist="38100" dir="2700000" algn="tl">
                              <a:srgbClr val="000000">
                                <a:alpha val="43137"/>
                              </a:srgbClr>
                            </a:outerShdw>
                          </a:effectLst>
                          <a:latin typeface="+mn-lt"/>
                          <a:ea typeface="微软雅黑 Light" panose="020B0502040204020203" pitchFamily="34" charset="-122"/>
                        </a:rPr>
                        <a:t>Type</a:t>
                      </a:r>
                      <a:endParaRPr lang="zh-CN" altLang="en-US" sz="900" b="1" dirty="0">
                        <a:solidFill>
                          <a:srgbClr val="FFFFFF"/>
                        </a:solidFill>
                        <a:effectLst>
                          <a:outerShdw blurRad="38100" dist="38100" dir="2700000" algn="tl">
                            <a:srgbClr val="000000">
                              <a:alpha val="43137"/>
                            </a:srgbClr>
                          </a:outerShdw>
                        </a:effectLst>
                        <a:latin typeface="+mn-lt"/>
                        <a:ea typeface="微软雅黑 Light" panose="020B0502040204020203" pitchFamily="34" charset="-122"/>
                      </a:endParaRPr>
                    </a:p>
                  </a:txBody>
                  <a:tcPr marL="12700" marR="12700" marT="12700" anchor="ctr">
                    <a:lnL>
                      <a:noFill/>
                    </a:lnL>
                    <a:lnR w="19050">
                      <a:solidFill>
                        <a:srgbClr val="FFFFFF"/>
                      </a:solidFill>
                      <a:prstDash val="solid"/>
                    </a:lnR>
                    <a:lnT>
                      <a:noFill/>
                    </a:lnT>
                    <a:lnB>
                      <a:noFill/>
                    </a:lnB>
                    <a:lnTlToBr>
                      <a:noFill/>
                    </a:lnTlToBr>
                    <a:lnBlToTr>
                      <a:noFill/>
                    </a:lnBlToTr>
                    <a:solidFill>
                      <a:srgbClr val="C7CCD2"/>
                    </a:solidFill>
                  </a:tcPr>
                </a:tc>
                <a:tc>
                  <a:txBody>
                    <a:bodyPr/>
                    <a:lstStyle/>
                    <a:p>
                      <a:pPr indent="0" algn="ctr">
                        <a:buNone/>
                      </a:pPr>
                      <a:r>
                        <a:rPr lang="en-US" altLang="zh-CN" sz="900" b="1" dirty="0">
                          <a:solidFill>
                            <a:srgbClr val="FFFFFF"/>
                          </a:solidFill>
                          <a:effectLst>
                            <a:outerShdw blurRad="38100" dist="38100" dir="2700000" algn="tl">
                              <a:srgbClr val="000000">
                                <a:alpha val="43137"/>
                              </a:srgbClr>
                            </a:outerShdw>
                          </a:effectLst>
                          <a:latin typeface="+mn-lt"/>
                          <a:ea typeface="微软雅黑 Light" panose="020B0502040204020203" pitchFamily="34" charset="-122"/>
                        </a:rPr>
                        <a:t>Molecular</a:t>
                      </a:r>
                      <a:r>
                        <a:rPr lang="zh-CN" altLang="en-US" sz="900" b="1" dirty="0">
                          <a:solidFill>
                            <a:srgbClr val="FFFFFF"/>
                          </a:solidFill>
                          <a:effectLst>
                            <a:outerShdw blurRad="38100" dist="38100" dir="2700000" algn="tl">
                              <a:srgbClr val="000000">
                                <a:alpha val="43137"/>
                              </a:srgbClr>
                            </a:outerShdw>
                          </a:effectLst>
                          <a:latin typeface="+mn-lt"/>
                          <a:ea typeface="微软雅黑 Light" panose="020B0502040204020203" pitchFamily="34" charset="-122"/>
                        </a:rPr>
                        <a:t> </a:t>
                      </a:r>
                      <a:r>
                        <a:rPr lang="en-US" altLang="zh-CN" sz="900" b="1" dirty="0">
                          <a:solidFill>
                            <a:srgbClr val="FFFFFF"/>
                          </a:solidFill>
                          <a:effectLst>
                            <a:outerShdw blurRad="38100" dist="38100" dir="2700000" algn="tl">
                              <a:srgbClr val="000000">
                                <a:alpha val="43137"/>
                              </a:srgbClr>
                            </a:outerShdw>
                          </a:effectLst>
                          <a:latin typeface="+mn-lt"/>
                          <a:ea typeface="微软雅黑 Light" panose="020B0502040204020203" pitchFamily="34" charset="-122"/>
                        </a:rPr>
                        <a:t>weight</a:t>
                      </a:r>
                      <a:endParaRPr lang="en-US" altLang="zh-CN" sz="900" b="1" dirty="0">
                        <a:solidFill>
                          <a:srgbClr val="FFFFFF"/>
                        </a:solidFill>
                        <a:effectLst>
                          <a:outerShdw blurRad="38100" dist="38100" dir="2700000" algn="tl">
                            <a:srgbClr val="000000">
                              <a:alpha val="43137"/>
                            </a:srgbClr>
                          </a:outerShdw>
                        </a:effectLst>
                        <a:latin typeface="+mn-lt"/>
                        <a:ea typeface="微软雅黑 Light" panose="020B0502040204020203" pitchFamily="34" charset="-122"/>
                      </a:endParaRPr>
                    </a:p>
                  </a:txBody>
                  <a:tcPr marL="12700" marR="12700" marT="12700" anchor="ctr">
                    <a:lnL w="19050">
                      <a:solidFill>
                        <a:srgbClr val="FFFFFF"/>
                      </a:solidFill>
                      <a:prstDash val="solid"/>
                    </a:lnL>
                    <a:lnR>
                      <a:noFill/>
                    </a:lnR>
                    <a:lnT>
                      <a:noFill/>
                    </a:lnT>
                    <a:lnB>
                      <a:noFill/>
                    </a:lnB>
                    <a:lnTlToBr>
                      <a:noFill/>
                    </a:lnTlToBr>
                    <a:lnBlToTr>
                      <a:noFill/>
                    </a:lnBlToTr>
                    <a:solidFill>
                      <a:srgbClr val="E5B68B"/>
                    </a:solidFill>
                  </a:tcPr>
                </a:tc>
              </a:tr>
              <a:tr h="302805">
                <a:tc>
                  <a:txBody>
                    <a:bodyPr/>
                    <a:lstStyle/>
                    <a:p>
                      <a:pPr indent="0" algn="ctr">
                        <a:buNone/>
                      </a:pPr>
                      <a:r>
                        <a:rPr 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COSMEHYA H220</a:t>
                      </a:r>
                      <a:endParaRPr lang="en-US" alt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txBody>
                  <a:tcPr marL="12700" marR="12700" marT="12700" anchor="ctr">
                    <a:lnL>
                      <a:noFill/>
                    </a:lnL>
                    <a:lnR w="19050">
                      <a:solidFill>
                        <a:srgbClr val="FFFFFF"/>
                      </a:solidFill>
                      <a:prstDash val="solid"/>
                    </a:lnR>
                    <a:lnT>
                      <a:noFill/>
                    </a:lnT>
                    <a:lnB>
                      <a:noFill/>
                    </a:lnB>
                    <a:lnTlToBr>
                      <a:noFill/>
                    </a:lnTlToBr>
                    <a:lnBlToTr>
                      <a:noFill/>
                    </a:lnBlToTr>
                    <a:solidFill>
                      <a:srgbClr val="FFFFFF"/>
                    </a:solidFill>
                  </a:tcPr>
                </a:tc>
                <a:tc>
                  <a:txBody>
                    <a:bodyPr/>
                    <a:lstStyle/>
                    <a:p>
                      <a:pPr indent="0" algn="ctr">
                        <a:buNone/>
                      </a:pPr>
                      <a:r>
                        <a:rPr lang="pt-BR" altLang="zh-CN" sz="800" dirty="0">
                          <a:effectLst>
                            <a:outerShdw blurRad="38100" dist="38100" dir="2700000" algn="tl">
                              <a:srgbClr val="000000">
                                <a:alpha val="43137"/>
                              </a:srgbClr>
                            </a:outerShdw>
                          </a:effectLst>
                          <a:latin typeface="+mn-lt"/>
                          <a:ea typeface="微软雅黑 Light" panose="020B0502040204020203" pitchFamily="34" charset="-122"/>
                        </a:rPr>
                        <a:t>&gt;180</a:t>
                      </a:r>
                      <a:r>
                        <a:rPr lang="en-US" altLang="zh-CN" sz="800" dirty="0">
                          <a:effectLst>
                            <a:outerShdw blurRad="38100" dist="38100" dir="2700000" algn="tl">
                              <a:srgbClr val="000000">
                                <a:alpha val="43137"/>
                              </a:srgbClr>
                            </a:outerShdw>
                          </a:effectLst>
                          <a:latin typeface="+mn-lt"/>
                          <a:ea typeface="微软雅黑 Light" panose="020B0502040204020203" pitchFamily="34" charset="-122"/>
                        </a:rPr>
                        <a:t>0</a:t>
                      </a:r>
                      <a:r>
                        <a:rPr lang="zh-CN" altLang="en-US" sz="800" dirty="0">
                          <a:effectLst>
                            <a:outerShdw blurRad="38100" dist="38100" dir="2700000" algn="tl">
                              <a:srgbClr val="000000">
                                <a:alpha val="43137"/>
                              </a:srgbClr>
                            </a:outerShdw>
                          </a:effectLst>
                          <a:latin typeface="+mn-lt"/>
                          <a:ea typeface="微软雅黑 Light" panose="020B0502040204020203" pitchFamily="34" charset="-122"/>
                        </a:rPr>
                        <a:t> </a:t>
                      </a:r>
                      <a:r>
                        <a:rPr lang="en-US" altLang="zh-CN" sz="800" dirty="0" err="1">
                          <a:effectLst>
                            <a:outerShdw blurRad="38100" dist="38100" dir="2700000" algn="tl">
                              <a:srgbClr val="000000">
                                <a:alpha val="43137"/>
                              </a:srgbClr>
                            </a:outerShdw>
                          </a:effectLst>
                          <a:latin typeface="+mn-lt"/>
                          <a:ea typeface="微软雅黑 Light" panose="020B0502040204020203" pitchFamily="34" charset="-122"/>
                        </a:rPr>
                        <a:t>kDa</a:t>
                      </a:r>
                      <a:endParaRPr lang="en-US" altLang="zh-CN" sz="800" dirty="0">
                        <a:effectLst>
                          <a:outerShdw blurRad="38100" dist="38100" dir="2700000" algn="tl">
                            <a:srgbClr val="000000">
                              <a:alpha val="43137"/>
                            </a:srgbClr>
                          </a:outerShdw>
                        </a:effectLst>
                        <a:latin typeface="+mn-lt"/>
                        <a:ea typeface="微软雅黑 Light" panose="020B0502040204020203" pitchFamily="34" charset="-122"/>
                      </a:endParaRPr>
                    </a:p>
                  </a:txBody>
                  <a:tcPr marL="12700" marR="12700" marT="12700" anchor="ctr">
                    <a:lnL w="19050">
                      <a:solidFill>
                        <a:srgbClr val="FFFFFF"/>
                      </a:solidFill>
                      <a:prstDash val="solid"/>
                    </a:lnL>
                    <a:lnR>
                      <a:noFill/>
                    </a:lnR>
                    <a:lnT>
                      <a:noFill/>
                    </a:lnT>
                    <a:lnB>
                      <a:noFill/>
                    </a:lnB>
                    <a:lnTlToBr>
                      <a:noFill/>
                    </a:lnTlToBr>
                    <a:lnBlToTr>
                      <a:noFill/>
                    </a:lnBlToTr>
                    <a:solidFill>
                      <a:srgbClr val="FFFFFF"/>
                    </a:solidFill>
                  </a:tcPr>
                </a:tc>
              </a:tr>
              <a:tr h="302805">
                <a:tc>
                  <a:txBody>
                    <a:bodyPr/>
                    <a:lstStyle/>
                    <a:p>
                      <a:pPr indent="0" algn="ctr">
                        <a:buNone/>
                      </a:pPr>
                      <a:r>
                        <a:rPr 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COSMEHYA L180</a:t>
                      </a:r>
                      <a:endParaRPr lang="en-US" alt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txBody>
                  <a:tcPr marL="12700" marR="12700" marT="12700" anchor="ctr">
                    <a:lnL>
                      <a:noFill/>
                    </a:lnL>
                    <a:lnR w="19050">
                      <a:solidFill>
                        <a:srgbClr val="FFFFFF"/>
                      </a:solidFill>
                      <a:prstDash val="solid"/>
                    </a:lnR>
                    <a:lnT>
                      <a:noFill/>
                    </a:lnT>
                    <a:lnB>
                      <a:noFill/>
                    </a:lnB>
                    <a:lnTlToBr>
                      <a:noFill/>
                    </a:lnTlToBr>
                    <a:lnBlToTr>
                      <a:noFill/>
                    </a:lnBlToTr>
                    <a:solidFill>
                      <a:srgbClr val="F2F2F2"/>
                    </a:solidFill>
                  </a:tcPr>
                </a:tc>
                <a:tc>
                  <a:txBody>
                    <a:bodyPr/>
                    <a:lstStyle/>
                    <a:p>
                      <a:pPr indent="0" algn="ctr">
                        <a:buNone/>
                      </a:pPr>
                      <a:r>
                        <a:rPr lang="en-US" altLang="zh-CN" sz="800" dirty="0">
                          <a:effectLst>
                            <a:outerShdw blurRad="38100" dist="38100" dir="2700000" algn="tl">
                              <a:srgbClr val="000000">
                                <a:alpha val="43137"/>
                              </a:srgbClr>
                            </a:outerShdw>
                          </a:effectLst>
                          <a:latin typeface="+mn-lt"/>
                          <a:ea typeface="微软雅黑 Light" panose="020B0502040204020203" pitchFamily="34" charset="-122"/>
                        </a:rPr>
                        <a:t>1000-1800 </a:t>
                      </a:r>
                      <a:r>
                        <a:rPr lang="en-US" altLang="zh-CN" sz="800" dirty="0" err="1">
                          <a:effectLst>
                            <a:outerShdw blurRad="38100" dist="38100" dir="2700000" algn="tl">
                              <a:srgbClr val="000000">
                                <a:alpha val="43137"/>
                              </a:srgbClr>
                            </a:outerShdw>
                          </a:effectLst>
                          <a:latin typeface="+mn-lt"/>
                          <a:ea typeface="微软雅黑 Light" panose="020B0502040204020203" pitchFamily="34" charset="-122"/>
                        </a:rPr>
                        <a:t>kDa</a:t>
                      </a:r>
                      <a:endParaRPr lang="zh-CN" alt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txBody>
                  <a:tcPr marL="12700" marR="12700" marT="12700" anchor="ctr">
                    <a:lnL w="19050">
                      <a:solidFill>
                        <a:srgbClr val="FFFFFF"/>
                      </a:solidFill>
                      <a:prstDash val="solid"/>
                    </a:lnL>
                    <a:lnR>
                      <a:noFill/>
                    </a:lnR>
                    <a:lnT>
                      <a:noFill/>
                    </a:lnT>
                    <a:lnB>
                      <a:noFill/>
                    </a:lnB>
                    <a:lnTlToBr>
                      <a:noFill/>
                    </a:lnTlToBr>
                    <a:lnBlToTr>
                      <a:noFill/>
                    </a:lnBlToTr>
                    <a:solidFill>
                      <a:srgbClr val="F2F2F2"/>
                    </a:solidFill>
                  </a:tcPr>
                </a:tc>
              </a:tr>
              <a:tr h="302805">
                <a:tc>
                  <a:txBody>
                    <a:bodyPr/>
                    <a:lstStyle/>
                    <a:p>
                      <a:pPr indent="0" algn="ctr">
                        <a:buNone/>
                      </a:pPr>
                      <a:r>
                        <a:rPr lang="en-US" sz="80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COSMEHYA L100</a:t>
                      </a:r>
                      <a:endParaRPr lang="en-US" alt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txBody>
                  <a:tcPr marL="12700" marR="12700" marT="12700" anchor="ctr">
                    <a:lnL>
                      <a:noFill/>
                    </a:lnL>
                    <a:lnR w="19050">
                      <a:solidFill>
                        <a:srgbClr val="FFFFFF"/>
                      </a:solidFill>
                      <a:prstDash val="solid"/>
                    </a:lnR>
                    <a:lnT>
                      <a:noFill/>
                    </a:lnT>
                    <a:lnB>
                      <a:noFill/>
                    </a:lnB>
                    <a:lnTlToBr>
                      <a:noFill/>
                    </a:lnTlToBr>
                    <a:lnBlToTr>
                      <a:noFill/>
                    </a:lnBlToTr>
                    <a:solidFill>
                      <a:schemeClr val="bg1"/>
                    </a:solidFill>
                  </a:tcPr>
                </a:tc>
                <a:tc>
                  <a:txBody>
                    <a:bodyPr/>
                    <a:lstStyle/>
                    <a:p>
                      <a:pPr algn="ctr"/>
                      <a:r>
                        <a:rPr lang="en-US" altLang="zh-CN" sz="800" dirty="0">
                          <a:effectLst>
                            <a:outerShdw blurRad="38100" dist="38100" dir="2700000" algn="tl">
                              <a:srgbClr val="000000">
                                <a:alpha val="43137"/>
                              </a:srgbClr>
                            </a:outerShdw>
                          </a:effectLst>
                          <a:latin typeface="+mn-lt"/>
                          <a:ea typeface="微软雅黑 Light" panose="020B0502040204020203" pitchFamily="34" charset="-122"/>
                        </a:rPr>
                        <a:t>400-1000</a:t>
                      </a:r>
                      <a:r>
                        <a:rPr lang="zh-CN" altLang="en-US" sz="800" dirty="0">
                          <a:effectLst>
                            <a:outerShdw blurRad="38100" dist="38100" dir="2700000" algn="tl">
                              <a:srgbClr val="000000">
                                <a:alpha val="43137"/>
                              </a:srgbClr>
                            </a:outerShdw>
                          </a:effectLst>
                          <a:latin typeface="+mn-lt"/>
                          <a:ea typeface="微软雅黑 Light" panose="020B0502040204020203" pitchFamily="34" charset="-122"/>
                        </a:rPr>
                        <a:t> </a:t>
                      </a:r>
                      <a:r>
                        <a:rPr lang="en-US" altLang="zh-CN" sz="800" dirty="0" err="1">
                          <a:effectLst>
                            <a:outerShdw blurRad="38100" dist="38100" dir="2700000" algn="tl">
                              <a:srgbClr val="000000">
                                <a:alpha val="43137"/>
                              </a:srgbClr>
                            </a:outerShdw>
                          </a:effectLst>
                          <a:latin typeface="+mn-lt"/>
                          <a:ea typeface="微软雅黑 Light" panose="020B0502040204020203" pitchFamily="34" charset="-122"/>
                        </a:rPr>
                        <a:t>kDa</a:t>
                      </a:r>
                      <a:endParaRPr lang="en-US" altLang="zh-CN" sz="800" dirty="0">
                        <a:effectLst>
                          <a:outerShdw blurRad="38100" dist="38100" dir="2700000" algn="tl">
                            <a:srgbClr val="000000">
                              <a:alpha val="43137"/>
                            </a:srgbClr>
                          </a:outerShdw>
                        </a:effectLst>
                        <a:latin typeface="+mn-lt"/>
                        <a:ea typeface="微软雅黑 Light" panose="020B0502040204020203" pitchFamily="34" charset="-122"/>
                      </a:endParaRPr>
                    </a:p>
                  </a:txBody>
                  <a:tcPr marL="12700" marR="12700" marT="12700" anchor="ctr">
                    <a:lnL w="19050">
                      <a:solidFill>
                        <a:srgbClr val="FFFFFF"/>
                      </a:solidFill>
                      <a:prstDash val="solid"/>
                    </a:lnL>
                    <a:lnR>
                      <a:noFill/>
                    </a:lnR>
                    <a:lnT>
                      <a:noFill/>
                    </a:lnT>
                    <a:lnB>
                      <a:noFill/>
                    </a:lnB>
                    <a:lnTlToBr>
                      <a:noFill/>
                    </a:lnTlToBr>
                    <a:lnBlToTr>
                      <a:noFill/>
                    </a:lnBlToTr>
                    <a:solidFill>
                      <a:schemeClr val="bg1"/>
                    </a:solidFill>
                  </a:tcPr>
                </a:tc>
              </a:tr>
              <a:tr h="302805">
                <a:tc>
                  <a:txBody>
                    <a:bodyPr/>
                    <a:lstStyle/>
                    <a:p>
                      <a:pPr indent="0" algn="ctr">
                        <a:buNone/>
                      </a:pPr>
                      <a:r>
                        <a:rPr 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COSMEHYA SL40</a:t>
                      </a:r>
                      <a:endParaRPr lang="en-US" alt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txBody>
                  <a:tcPr marL="12700" marR="12700" marT="12700" anchor="ctr">
                    <a:lnL>
                      <a:noFill/>
                    </a:lnL>
                    <a:lnR w="19050">
                      <a:solidFill>
                        <a:srgbClr val="FFFFFF"/>
                      </a:solidFill>
                      <a:prstDash val="solid"/>
                    </a:lnR>
                    <a:lnT>
                      <a:noFill/>
                    </a:lnT>
                    <a:lnB>
                      <a:noFill/>
                    </a:lnB>
                    <a:lnTlToBr>
                      <a:noFill/>
                    </a:lnTlToBr>
                    <a:lnBlToTr>
                      <a:noFill/>
                    </a:lnBlToTr>
                    <a:solidFill>
                      <a:schemeClr val="bg1">
                        <a:lumMod val="95000"/>
                      </a:schemeClr>
                    </a:solidFill>
                  </a:tcPr>
                </a:tc>
                <a:tc>
                  <a:txBody>
                    <a:bodyPr/>
                    <a:lstStyle/>
                    <a:p>
                      <a:pPr indent="0" algn="ctr">
                        <a:buNone/>
                      </a:pPr>
                      <a:r>
                        <a:rPr lang="en-US" altLang="zh-CN" sz="800" dirty="0">
                          <a:effectLst>
                            <a:outerShdw blurRad="38100" dist="38100" dir="2700000" algn="tl">
                              <a:srgbClr val="000000">
                                <a:alpha val="43137"/>
                              </a:srgbClr>
                            </a:outerShdw>
                          </a:effectLst>
                          <a:latin typeface="+mn-lt"/>
                          <a:ea typeface="微软雅黑 Light" panose="020B0502040204020203" pitchFamily="34" charset="-122"/>
                        </a:rPr>
                        <a:t>10-400</a:t>
                      </a:r>
                      <a:r>
                        <a:rPr lang="zh-CN" altLang="en-US" sz="800" dirty="0">
                          <a:effectLst>
                            <a:outerShdw blurRad="38100" dist="38100" dir="2700000" algn="tl">
                              <a:srgbClr val="000000">
                                <a:alpha val="43137"/>
                              </a:srgbClr>
                            </a:outerShdw>
                          </a:effectLst>
                          <a:latin typeface="+mn-lt"/>
                          <a:ea typeface="微软雅黑 Light" panose="020B0502040204020203" pitchFamily="34" charset="-122"/>
                        </a:rPr>
                        <a:t> </a:t>
                      </a:r>
                      <a:r>
                        <a:rPr lang="en-US" altLang="zh-CN" sz="800" dirty="0" err="1">
                          <a:effectLst>
                            <a:outerShdw blurRad="38100" dist="38100" dir="2700000" algn="tl">
                              <a:srgbClr val="000000">
                                <a:alpha val="43137"/>
                              </a:srgbClr>
                            </a:outerShdw>
                          </a:effectLst>
                          <a:latin typeface="+mn-lt"/>
                          <a:ea typeface="微软雅黑 Light" panose="020B0502040204020203" pitchFamily="34" charset="-122"/>
                        </a:rPr>
                        <a:t>kDa</a:t>
                      </a:r>
                      <a:endParaRPr lang="zh-CN" alt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txBody>
                  <a:tcPr marL="12700" marR="12700" marT="12700" anchor="ctr">
                    <a:lnL w="19050">
                      <a:solidFill>
                        <a:srgbClr val="FFFFFF"/>
                      </a:solidFill>
                      <a:prstDash val="solid"/>
                    </a:lnL>
                    <a:lnR>
                      <a:noFill/>
                    </a:lnR>
                    <a:lnT>
                      <a:noFill/>
                    </a:lnT>
                    <a:lnB>
                      <a:noFill/>
                    </a:lnB>
                    <a:lnTlToBr>
                      <a:noFill/>
                    </a:lnTlToBr>
                    <a:lnBlToTr>
                      <a:noFill/>
                    </a:lnBlToTr>
                    <a:solidFill>
                      <a:schemeClr val="bg1">
                        <a:lumMod val="95000"/>
                      </a:schemeClr>
                    </a:solidFill>
                  </a:tcPr>
                </a:tc>
              </a:tr>
              <a:tr h="302805">
                <a:tc>
                  <a:txBody>
                    <a:bodyPr/>
                    <a:lstStyle/>
                    <a:p>
                      <a:pPr indent="0" algn="ctr">
                        <a:buNone/>
                      </a:pPr>
                      <a:r>
                        <a:rPr 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COSMEHYA VL01</a:t>
                      </a:r>
                      <a:endParaRPr lang="en-US" alt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txBody>
                  <a:tcPr marL="12700" marR="12700" marT="12700" anchor="ctr">
                    <a:lnL>
                      <a:noFill/>
                    </a:lnL>
                    <a:lnR w="19050">
                      <a:solidFill>
                        <a:srgbClr val="FFFFFF"/>
                      </a:solidFill>
                      <a:prstDash val="solid"/>
                    </a:lnR>
                    <a:lnT>
                      <a:noFill/>
                    </a:lnT>
                    <a:lnB w="19050">
                      <a:noFill/>
                      <a:prstDash val="solid"/>
                    </a:lnB>
                    <a:lnTlToBr>
                      <a:noFill/>
                    </a:lnTlToBr>
                    <a:lnBlToTr>
                      <a:noFill/>
                    </a:lnBlToTr>
                    <a:solidFill>
                      <a:schemeClr val="bg1"/>
                    </a:solidFill>
                  </a:tcPr>
                </a:tc>
                <a:tc>
                  <a:txBody>
                    <a:bodyPr/>
                    <a:lstStyle/>
                    <a:p>
                      <a:pPr indent="0" algn="ctr">
                        <a:buNone/>
                      </a:pPr>
                      <a:r>
                        <a:rPr lang="en-US" altLang="zh-CN" sz="800" dirty="0">
                          <a:effectLst>
                            <a:outerShdw blurRad="38100" dist="38100" dir="2700000" algn="tl">
                              <a:srgbClr val="000000">
                                <a:alpha val="43137"/>
                              </a:srgbClr>
                            </a:outerShdw>
                          </a:effectLst>
                          <a:latin typeface="+mn-lt"/>
                          <a:ea typeface="微软雅黑 Light" panose="020B0502040204020203" pitchFamily="34" charset="-122"/>
                        </a:rPr>
                        <a:t>&lt;10</a:t>
                      </a:r>
                      <a:r>
                        <a:rPr lang="zh-CN" altLang="en-US" sz="800" dirty="0">
                          <a:effectLst>
                            <a:outerShdw blurRad="38100" dist="38100" dir="2700000" algn="tl">
                              <a:srgbClr val="000000">
                                <a:alpha val="43137"/>
                              </a:srgbClr>
                            </a:outerShdw>
                          </a:effectLst>
                          <a:latin typeface="+mn-lt"/>
                          <a:ea typeface="微软雅黑 Light" panose="020B0502040204020203" pitchFamily="34" charset="-122"/>
                        </a:rPr>
                        <a:t> </a:t>
                      </a:r>
                      <a:r>
                        <a:rPr lang="en-US" altLang="zh-CN" sz="800" dirty="0" err="1">
                          <a:effectLst>
                            <a:outerShdw blurRad="38100" dist="38100" dir="2700000" algn="tl">
                              <a:srgbClr val="000000">
                                <a:alpha val="43137"/>
                              </a:srgbClr>
                            </a:outerShdw>
                          </a:effectLst>
                          <a:latin typeface="+mn-lt"/>
                          <a:ea typeface="微软雅黑 Light" panose="020B0502040204020203" pitchFamily="34" charset="-122"/>
                        </a:rPr>
                        <a:t>kDa</a:t>
                      </a:r>
                      <a:endParaRPr lang="zh-CN" altLang="en-US" sz="800" b="0" dirty="0">
                        <a:solidFill>
                          <a:srgbClr val="404040"/>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txBody>
                  <a:tcPr marL="12700" marR="12700" marT="12700" anchor="ctr">
                    <a:lnL w="19050">
                      <a:solidFill>
                        <a:srgbClr val="FFFFFF"/>
                      </a:solidFill>
                      <a:prstDash val="solid"/>
                    </a:lnL>
                    <a:lnR>
                      <a:noFill/>
                    </a:lnR>
                    <a:lnT>
                      <a:noFill/>
                    </a:lnT>
                    <a:lnB w="19050">
                      <a:noFill/>
                      <a:prstDash val="solid"/>
                    </a:lnB>
                    <a:lnTlToBr>
                      <a:noFill/>
                    </a:lnTlToBr>
                    <a:lnBlToTr>
                      <a:noFill/>
                    </a:lnBlToTr>
                    <a:solidFill>
                      <a:schemeClr val="bg1"/>
                    </a:solidFill>
                  </a:tcPr>
                </a:tc>
              </a:tr>
            </a:tbl>
          </a:graphicData>
        </a:graphic>
      </p:graphicFrame>
      <p:sp>
        <p:nvSpPr>
          <p:cNvPr id="9" name="Freeform 8"/>
          <p:cNvSpPr/>
          <p:nvPr/>
        </p:nvSpPr>
        <p:spPr bwMode="auto">
          <a:xfrm>
            <a:off x="0" y="127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mn-lt"/>
              <a:ea typeface="+mn-ea"/>
            </a:endParaRPr>
          </a:p>
        </p:txBody>
      </p:sp>
      <p:sp>
        <p:nvSpPr>
          <p:cNvPr id="10" name="Freeform 9"/>
          <p:cNvSpPr/>
          <p:nvPr/>
        </p:nvSpPr>
        <p:spPr bwMode="auto">
          <a:xfrm>
            <a:off x="100013" y="226695"/>
            <a:ext cx="215900" cy="433388"/>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p:spPr>
        <p:txBody>
          <a:bodyPr/>
          <a:lstStyle/>
          <a:p>
            <a:endParaRPr lang="zh-CN" altLang="en-US">
              <a:effectLst>
                <a:outerShdw blurRad="38100" dist="38100" dir="2700000" algn="tl">
                  <a:srgbClr val="000000">
                    <a:alpha val="43137"/>
                  </a:srgbClr>
                </a:outerShdw>
              </a:effectLst>
            </a:endParaRPr>
          </a:p>
        </p:txBody>
      </p:sp>
      <p:sp>
        <p:nvSpPr>
          <p:cNvPr id="11" name="Rectangle 18"/>
          <p:cNvSpPr>
            <a:spLocks noChangeArrowheads="1"/>
          </p:cNvSpPr>
          <p:nvPr/>
        </p:nvSpPr>
        <p:spPr bwMode="auto">
          <a:xfrm>
            <a:off x="463550" y="268288"/>
            <a:ext cx="2031005"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Cosmetic </a:t>
            </a:r>
            <a:r>
              <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图片 11" descr="未标题-2_画板 1"/>
          <p:cNvPicPr>
            <a:picLocks noChangeAspect="1"/>
          </p:cNvPicPr>
          <p:nvPr/>
        </p:nvPicPr>
        <p:blipFill>
          <a:blip r:embed="rId3"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60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35" presetClass="emph" presetSubtype="0" repeatCount="3000" fill="hold" grpId="1" nodeType="withEffect">
                                  <p:stCondLst>
                                    <p:cond delay="400"/>
                                  </p:stCondLst>
                                  <p:childTnLst>
                                    <p:anim calcmode="discrete" valueType="str">
                                      <p:cBhvr>
                                        <p:cTn id="18" dur="100" fill="hold"/>
                                        <p:tgtEl>
                                          <p:spTgt spid="10"/>
                                        </p:tgtEl>
                                        <p:attrNameLst>
                                          <p:attrName>style.visibility</p:attrName>
                                        </p:attrNameLst>
                                      </p:cBhvr>
                                      <p:tavLst>
                                        <p:tav tm="0">
                                          <p:val>
                                            <p:strVal val="hidden"/>
                                          </p:val>
                                        </p:tav>
                                        <p:tav tm="50000">
                                          <p:val>
                                            <p:strVal val="visible"/>
                                          </p:val>
                                        </p:tav>
                                      </p:tavLst>
                                    </p:anim>
                                  </p:childTnLst>
                                </p:cTn>
                              </p:par>
                              <p:par>
                                <p:cTn id="19" presetID="2" presetClass="entr" presetSubtype="8" fill="hold" nodeType="withEffect">
                                  <p:stCondLst>
                                    <p:cond delay="2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35" presetClass="emph" presetSubtype="0" repeatCount="3000" fill="hold" nodeType="withEffect">
                                  <p:stCondLst>
                                    <p:cond delay="600"/>
                                  </p:stCondLst>
                                  <p:childTnLst>
                                    <p:anim calcmode="discrete" valueType="str">
                                      <p:cBhvr>
                                        <p:cTn id="24" dur="100" fill="hold"/>
                                        <p:tgtEl>
                                          <p:spTgt spid="9"/>
                                        </p:tgtEl>
                                        <p:attrNameLst>
                                          <p:attrName>style.visibility</p:attrName>
                                        </p:attrNameLst>
                                      </p:cBhvr>
                                      <p:tavLst>
                                        <p:tav tm="0">
                                          <p:val>
                                            <p:strVal val="hidden"/>
                                          </p:val>
                                        </p:tav>
                                        <p:tav tm="50000">
                                          <p:val>
                                            <p:strVal val="visible"/>
                                          </p:val>
                                        </p:tav>
                                      </p:tavLst>
                                    </p:anim>
                                  </p:childTnLst>
                                </p:cTn>
                              </p:par>
                              <p:par>
                                <p:cTn id="25" presetID="47" presetClass="entr" presetSubtype="0" fill="hold" grpId="0" nodeType="withEffect">
                                  <p:stCondLst>
                                    <p:cond delay="7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
                                        <p:tgtEl>
                                          <p:spTgt spid="11"/>
                                        </p:tgtEl>
                                      </p:cBhvr>
                                    </p:animEffect>
                                    <p:anim calcmode="lin" valueType="num">
                                      <p:cBhvr>
                                        <p:cTn id="28" dur="300" fill="hold"/>
                                        <p:tgtEl>
                                          <p:spTgt spid="11"/>
                                        </p:tgtEl>
                                        <p:attrNameLst>
                                          <p:attrName>ppt_x</p:attrName>
                                        </p:attrNameLst>
                                      </p:cBhvr>
                                      <p:tavLst>
                                        <p:tav tm="0">
                                          <p:val>
                                            <p:strVal val="#ppt_x"/>
                                          </p:val>
                                        </p:tav>
                                        <p:tav tm="100000">
                                          <p:val>
                                            <p:strVal val="#ppt_x"/>
                                          </p:val>
                                        </p:tav>
                                      </p:tavLst>
                                    </p:anim>
                                    <p:anim calcmode="lin" valueType="num">
                                      <p:cBhvr>
                                        <p:cTn id="29" dur="3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0" grpId="0" bldLvl="0" animBg="1"/>
      <p:bldP spid="10" grpId="1" bldLvl="0" animBg="1"/>
      <p:bldP spid="11"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cstate="hqprint">
            <a:alphaModFix amt="17000"/>
            <a:lum/>
          </a:blip>
          <a:srcRect/>
          <a:stretch>
            <a:fillRect/>
          </a:stretch>
        </a:blipFill>
        <a:effectLst/>
      </p:bgPr>
    </p:bg>
    <p:spTree>
      <p:nvGrpSpPr>
        <p:cNvPr id="1" name=""/>
        <p:cNvGrpSpPr/>
        <p:nvPr/>
      </p:nvGrpSpPr>
      <p:grpSpPr>
        <a:xfrm>
          <a:off x="0" y="0"/>
          <a:ext cx="0" cy="0"/>
          <a:chOff x="0" y="0"/>
          <a:chExt cx="0" cy="0"/>
        </a:xfrm>
      </p:grpSpPr>
      <p:sp>
        <p:nvSpPr>
          <p:cNvPr id="24" name="圆角矩形 23"/>
          <p:cNvSpPr/>
          <p:nvPr/>
        </p:nvSpPr>
        <p:spPr bwMode="auto">
          <a:xfrm>
            <a:off x="579418" y="1473051"/>
            <a:ext cx="2725703" cy="2973519"/>
          </a:xfrm>
          <a:prstGeom prst="roundRect">
            <a:avLst/>
          </a:prstGeom>
          <a:solidFill>
            <a:srgbClr val="E5B68B">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0"/>
          </a:p>
        </p:txBody>
      </p:sp>
      <p:sp>
        <p:nvSpPr>
          <p:cNvPr id="25" name="矩形 24"/>
          <p:cNvSpPr/>
          <p:nvPr/>
        </p:nvSpPr>
        <p:spPr>
          <a:xfrm>
            <a:off x="744005" y="2059789"/>
            <a:ext cx="2317545" cy="1877437"/>
          </a:xfrm>
          <a:prstGeom prst="rect">
            <a:avLst/>
          </a:prstGeom>
        </p:spPr>
        <p:txBody>
          <a:bodyPr wrap="square">
            <a:spAutoFit/>
          </a:bodyPr>
          <a:lstStyle/>
          <a:p>
            <a:pPr marL="171450" indent="-171450">
              <a:buFont typeface="Arial" panose="020B0604020202020204" pitchFamily="34" charset="0"/>
              <a:buChar char="•"/>
            </a:pPr>
            <a:r>
              <a:rPr lang="en-US" altLang="zh-CN" sz="1200" dirty="0">
                <a:effectLst>
                  <a:outerShdw blurRad="38100" dist="38100" dir="2700000" algn="tl">
                    <a:srgbClr val="000000">
                      <a:alpha val="43137"/>
                    </a:srgbClr>
                  </a:outerShdw>
                </a:effectLst>
                <a:latin typeface="+mn-lt"/>
                <a:ea typeface="微软雅黑" panose="020B0503020204020204" pitchFamily="34" charset="-122"/>
              </a:rPr>
              <a:t>High molecular weight HA</a:t>
            </a:r>
            <a:endParaRPr lang="en-US" altLang="zh-CN" sz="1200" dirty="0">
              <a:effectLst>
                <a:outerShdw blurRad="38100" dist="38100" dir="2700000" algn="tl">
                  <a:srgbClr val="000000">
                    <a:alpha val="43137"/>
                  </a:srgbClr>
                </a:outerShdw>
              </a:effectLst>
              <a:latin typeface="+mn-lt"/>
              <a:ea typeface="微软雅黑" panose="020B0503020204020204" pitchFamily="34" charset="-122"/>
            </a:endParaRPr>
          </a:p>
          <a:p>
            <a:r>
              <a:rPr lang="en-US" altLang="zh-CN" sz="1000" dirty="0">
                <a:effectLst>
                  <a:outerShdw blurRad="38100" dist="38100" dir="2700000" algn="tl">
                    <a:srgbClr val="000000">
                      <a:alpha val="43137"/>
                    </a:srgbClr>
                  </a:outerShdw>
                </a:effectLst>
                <a:latin typeface="+mn-lt"/>
                <a:ea typeface="微软雅黑" panose="020B0503020204020204" pitchFamily="34" charset="-122"/>
              </a:rPr>
              <a:t>Form a breathable membrane. prevent harm, lock in moisture</a:t>
            </a:r>
            <a:endParaRPr lang="en-US" altLang="zh-CN" sz="1000" dirty="0">
              <a:effectLst>
                <a:outerShdw blurRad="38100" dist="38100" dir="2700000" algn="tl">
                  <a:srgbClr val="000000">
                    <a:alpha val="43137"/>
                  </a:srgbClr>
                </a:outerShdw>
              </a:effectLst>
              <a:latin typeface="+mn-lt"/>
              <a:ea typeface="微软雅黑" panose="020B0503020204020204" pitchFamily="34" charset="-122"/>
            </a:endParaRPr>
          </a:p>
          <a:p>
            <a:endParaRPr lang="en-US" altLang="zh-CN" sz="1000" dirty="0">
              <a:effectLst>
                <a:outerShdw blurRad="38100" dist="38100" dir="2700000" algn="tl">
                  <a:srgbClr val="000000">
                    <a:alpha val="43137"/>
                  </a:srgbClr>
                </a:outerShdw>
              </a:effectLst>
              <a:latin typeface="+mn-lt"/>
              <a:ea typeface="微软雅黑" panose="020B0503020204020204" pitchFamily="34" charset="-122"/>
            </a:endParaRPr>
          </a:p>
          <a:p>
            <a:pPr marL="171450" indent="-171450">
              <a:buFont typeface="Arial" panose="020B0604020202020204" pitchFamily="34" charset="0"/>
              <a:buChar char="•"/>
            </a:pPr>
            <a:r>
              <a:rPr lang="en-US" altLang="zh-CN" sz="1200" dirty="0">
                <a:effectLst>
                  <a:outerShdw blurRad="38100" dist="38100" dir="2700000" algn="tl">
                    <a:srgbClr val="000000">
                      <a:alpha val="43137"/>
                    </a:srgbClr>
                  </a:outerShdw>
                </a:effectLst>
                <a:latin typeface="+mn-lt"/>
                <a:ea typeface="微软雅黑" panose="020B0503020204020204" pitchFamily="34" charset="-122"/>
              </a:rPr>
              <a:t>Medium molecular weight HA</a:t>
            </a:r>
            <a:endParaRPr lang="en-US" altLang="zh-CN" sz="1200" dirty="0">
              <a:effectLst>
                <a:outerShdw blurRad="38100" dist="38100" dir="2700000" algn="tl">
                  <a:srgbClr val="000000">
                    <a:alpha val="43137"/>
                  </a:srgbClr>
                </a:outerShdw>
              </a:effectLst>
              <a:latin typeface="+mn-lt"/>
              <a:ea typeface="微软雅黑" panose="020B0503020204020204" pitchFamily="34" charset="-122"/>
            </a:endParaRPr>
          </a:p>
          <a:p>
            <a:r>
              <a:rPr lang="en-US" altLang="zh-CN" sz="1000" dirty="0">
                <a:effectLst>
                  <a:outerShdw blurRad="38100" dist="38100" dir="2700000" algn="tl">
                    <a:srgbClr val="000000">
                      <a:alpha val="43137"/>
                    </a:srgbClr>
                  </a:outerShdw>
                </a:effectLst>
                <a:latin typeface="+mn-lt"/>
                <a:ea typeface="微软雅黑" panose="020B0503020204020204" pitchFamily="34" charset="-122"/>
              </a:rPr>
              <a:t>Nourish the skin, and enhance skin elasticity.</a:t>
            </a:r>
            <a:endParaRPr lang="en-US" altLang="zh-CN" sz="1000" dirty="0">
              <a:effectLst>
                <a:outerShdw blurRad="38100" dist="38100" dir="2700000" algn="tl">
                  <a:srgbClr val="000000">
                    <a:alpha val="43137"/>
                  </a:srgbClr>
                </a:outerShdw>
              </a:effectLst>
              <a:latin typeface="+mn-lt"/>
              <a:ea typeface="微软雅黑" panose="020B0503020204020204" pitchFamily="34" charset="-122"/>
            </a:endParaRPr>
          </a:p>
          <a:p>
            <a:endParaRPr lang="en-US" altLang="zh-CN" sz="1000" dirty="0">
              <a:effectLst>
                <a:outerShdw blurRad="38100" dist="38100" dir="2700000" algn="tl">
                  <a:srgbClr val="000000">
                    <a:alpha val="43137"/>
                  </a:srgbClr>
                </a:outerShdw>
              </a:effectLst>
              <a:latin typeface="+mn-lt"/>
              <a:ea typeface="微软雅黑" panose="020B0503020204020204" pitchFamily="34" charset="-122"/>
            </a:endParaRPr>
          </a:p>
          <a:p>
            <a:pPr marL="171450" indent="-171450">
              <a:buFont typeface="Arial" panose="020B0604020202020204" pitchFamily="34" charset="0"/>
              <a:buChar char="•"/>
            </a:pPr>
            <a:r>
              <a:rPr lang="en-US" altLang="zh-CN" sz="1200" dirty="0">
                <a:effectLst>
                  <a:outerShdw blurRad="38100" dist="38100" dir="2700000" algn="tl">
                    <a:srgbClr val="000000">
                      <a:alpha val="43137"/>
                    </a:srgbClr>
                  </a:outerShdw>
                </a:effectLst>
                <a:latin typeface="+mn-lt"/>
                <a:ea typeface="微软雅黑" panose="020B0503020204020204" pitchFamily="34" charset="-122"/>
              </a:rPr>
              <a:t>Low molecular weight HA</a:t>
            </a:r>
            <a:endParaRPr lang="en-US" altLang="zh-CN" sz="1200" dirty="0">
              <a:effectLst>
                <a:outerShdw blurRad="38100" dist="38100" dir="2700000" algn="tl">
                  <a:srgbClr val="000000">
                    <a:alpha val="43137"/>
                  </a:srgbClr>
                </a:outerShdw>
              </a:effectLst>
              <a:latin typeface="+mn-lt"/>
              <a:ea typeface="微软雅黑" panose="020B0503020204020204" pitchFamily="34" charset="-122"/>
            </a:endParaRPr>
          </a:p>
          <a:p>
            <a:r>
              <a:rPr lang="en-US" altLang="zh-CN" sz="1000" dirty="0">
                <a:effectLst>
                  <a:outerShdw blurRad="38100" dist="38100" dir="2700000" algn="tl">
                    <a:srgbClr val="000000">
                      <a:alpha val="43137"/>
                    </a:srgbClr>
                  </a:outerShdw>
                </a:effectLst>
                <a:latin typeface="+mn-lt"/>
                <a:ea typeface="微软雅黑" panose="020B0503020204020204" pitchFamily="34" charset="-122"/>
              </a:rPr>
              <a:t>Deep skin penetration, replenish skin moisture.</a:t>
            </a:r>
            <a:endParaRPr lang="zh-CN" altLang="en-US" sz="1000" dirty="0">
              <a:effectLst>
                <a:outerShdw blurRad="38100" dist="38100" dir="2700000" algn="tl">
                  <a:srgbClr val="000000">
                    <a:alpha val="43137"/>
                  </a:srgbClr>
                </a:outerShdw>
              </a:effectLst>
              <a:latin typeface="+mn-lt"/>
              <a:ea typeface="微软雅黑" panose="020B0503020204020204" pitchFamily="34" charset="-122"/>
            </a:endParaRPr>
          </a:p>
        </p:txBody>
      </p:sp>
      <p:sp>
        <p:nvSpPr>
          <p:cNvPr id="27" name="圆角矩形 26"/>
          <p:cNvSpPr/>
          <p:nvPr/>
        </p:nvSpPr>
        <p:spPr bwMode="auto">
          <a:xfrm>
            <a:off x="3389759" y="1501348"/>
            <a:ext cx="2671798" cy="1312693"/>
          </a:xfrm>
          <a:prstGeom prst="roundRect">
            <a:avLst/>
          </a:prstGeom>
          <a:solidFill>
            <a:srgbClr val="F2E3D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0" dirty="0"/>
          </a:p>
        </p:txBody>
      </p:sp>
      <p:sp>
        <p:nvSpPr>
          <p:cNvPr id="29" name="矩形 28"/>
          <p:cNvSpPr/>
          <p:nvPr/>
        </p:nvSpPr>
        <p:spPr>
          <a:xfrm>
            <a:off x="3714190" y="1824933"/>
            <a:ext cx="2347367" cy="707886"/>
          </a:xfrm>
          <a:prstGeom prst="rect">
            <a:avLst/>
          </a:prstGeom>
        </p:spPr>
        <p:txBody>
          <a:bodyPr wrap="square">
            <a:spAutoFit/>
          </a:bodyPr>
          <a:lstStyle/>
          <a:p>
            <a:pPr marL="171450" indent="-171450">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rPr>
              <a:t>Stability &amp; Consistency</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endParaRPr>
          </a:p>
          <a:p>
            <a:pPr marL="171450" indent="-171450">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rPr>
              <a:t>High purity &amp; Tailor made</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endParaRPr>
          </a:p>
          <a:p>
            <a:pPr marL="171450" indent="-171450">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rPr>
              <a:t>Workshops in compliance with GMP</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endParaRPr>
          </a:p>
          <a:p>
            <a:pPr marL="171450" indent="-171450">
              <a:buFont typeface="Arial" panose="020B0604020202020204" pitchFamily="34" charset="0"/>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rPr>
              <a:t>Precise molecular weight control</a:t>
            </a:r>
            <a:endParaRPr lang="zh-CN" altLang="en-US" sz="1000" dirty="0">
              <a:effectLst>
                <a:outerShdw blurRad="38100" dist="38100" dir="2700000" algn="tl">
                  <a:srgbClr val="000000">
                    <a:alpha val="43137"/>
                  </a:srgbClr>
                </a:outerShdw>
              </a:effectLst>
              <a:latin typeface="+mn-lt"/>
              <a:ea typeface="微软雅黑 Light" panose="020B0502040204020203" pitchFamily="34" charset="-122"/>
            </a:endParaRPr>
          </a:p>
        </p:txBody>
      </p:sp>
      <p:sp>
        <p:nvSpPr>
          <p:cNvPr id="30" name="圆角矩形 29"/>
          <p:cNvSpPr/>
          <p:nvPr/>
        </p:nvSpPr>
        <p:spPr bwMode="auto">
          <a:xfrm>
            <a:off x="3416688" y="2889909"/>
            <a:ext cx="2723524" cy="1556661"/>
          </a:xfrm>
          <a:prstGeom prst="roundRect">
            <a:avLst/>
          </a:prstGeom>
          <a:solidFill>
            <a:srgbClr val="DADAF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0"/>
          </a:p>
        </p:txBody>
      </p:sp>
      <p:sp>
        <p:nvSpPr>
          <p:cNvPr id="31" name="矩形 30"/>
          <p:cNvSpPr/>
          <p:nvPr/>
        </p:nvSpPr>
        <p:spPr>
          <a:xfrm>
            <a:off x="4227401" y="3029904"/>
            <a:ext cx="1102097" cy="215444"/>
          </a:xfrm>
          <a:prstGeom prst="rect">
            <a:avLst/>
          </a:prstGeom>
          <a:noFill/>
          <a:ln>
            <a:noFill/>
          </a:ln>
          <a:effectLst/>
        </p:spPr>
        <p:txBody>
          <a:bodyPr wrap="square" lIns="0" tIns="0" rIns="0" bIns="0">
            <a:spAutoFit/>
          </a:bodyPr>
          <a:lstStyle/>
          <a:p>
            <a:r>
              <a:rPr lang="en-US" altLang="zh-CN" sz="1400" b="1" dirty="0">
                <a:effectLst>
                  <a:outerShdw blurRad="38100" dist="38100" dir="2700000" algn="tl">
                    <a:srgbClr val="000000">
                      <a:alpha val="43137"/>
                    </a:srgbClr>
                  </a:outerShdw>
                </a:effectLst>
                <a:latin typeface="+mn-lt"/>
                <a:ea typeface="微软雅黑" panose="020B0503020204020204" pitchFamily="34" charset="-122"/>
              </a:rPr>
              <a:t>Certification</a:t>
            </a:r>
            <a:endParaRPr lang="zh-CN" altLang="en-US" sz="1400" b="1" dirty="0">
              <a:effectLst>
                <a:outerShdw blurRad="38100" dist="38100" dir="2700000" algn="tl">
                  <a:srgbClr val="000000">
                    <a:alpha val="43137"/>
                  </a:srgbClr>
                </a:outerShdw>
              </a:effectLst>
              <a:latin typeface="+mn-lt"/>
              <a:ea typeface="微软雅黑" panose="020B0503020204020204" pitchFamily="34" charset="-122"/>
            </a:endParaRPr>
          </a:p>
        </p:txBody>
      </p:sp>
      <p:pic>
        <p:nvPicPr>
          <p:cNvPr id="23" name="图片 22"/>
          <p:cNvPicPr>
            <a:picLocks noChangeAspect="1"/>
          </p:cNvPicPr>
          <p:nvPr/>
        </p:nvPicPr>
        <p:blipFill>
          <a:blip r:embed="rId2" cstate="screen"/>
          <a:stretch>
            <a:fillRect/>
          </a:stretch>
        </p:blipFill>
        <p:spPr>
          <a:xfrm>
            <a:off x="3617376" y="3396546"/>
            <a:ext cx="2444181" cy="1137359"/>
          </a:xfrm>
          <a:prstGeom prst="rect">
            <a:avLst/>
          </a:prstGeom>
        </p:spPr>
      </p:pic>
      <p:sp>
        <p:nvSpPr>
          <p:cNvPr id="36" name="矩形 35"/>
          <p:cNvSpPr/>
          <p:nvPr/>
        </p:nvSpPr>
        <p:spPr>
          <a:xfrm>
            <a:off x="1084406" y="1658871"/>
            <a:ext cx="1515095" cy="307777"/>
          </a:xfrm>
          <a:prstGeom prst="rect">
            <a:avLst/>
          </a:prstGeom>
        </p:spPr>
        <p:txBody>
          <a:bodyPr wrap="none">
            <a:spAutoFit/>
          </a:bodyPr>
          <a:lstStyle/>
          <a:p>
            <a:r>
              <a:rPr lang="en-US" altLang="zh-CN" sz="1400" b="1" dirty="0">
                <a:effectLst>
                  <a:outerShdw blurRad="38100" dist="38100" dir="2700000" algn="tl">
                    <a:srgbClr val="000000">
                      <a:alpha val="43137"/>
                    </a:srgbClr>
                  </a:outerShdw>
                </a:effectLst>
                <a:latin typeface="+mn-lt"/>
                <a:ea typeface="微软雅黑" panose="020B0503020204020204" pitchFamily="34" charset="-122"/>
              </a:rPr>
              <a:t>Molecular Weight</a:t>
            </a:r>
            <a:endParaRPr lang="zh-CN" altLang="en-US" sz="1400" b="1" dirty="0">
              <a:effectLst>
                <a:outerShdw blurRad="38100" dist="38100" dir="2700000" algn="tl">
                  <a:srgbClr val="000000">
                    <a:alpha val="43137"/>
                  </a:srgbClr>
                </a:outerShdw>
              </a:effectLst>
              <a:latin typeface="+mn-lt"/>
              <a:ea typeface="微软雅黑" panose="020B0503020204020204" pitchFamily="34" charset="-122"/>
            </a:endParaRPr>
          </a:p>
        </p:txBody>
      </p:sp>
      <p:pic>
        <p:nvPicPr>
          <p:cNvPr id="37" name="图片 36" descr="未标题-2_画板 1"/>
          <p:cNvPicPr>
            <a:picLocks noChangeAspect="1"/>
          </p:cNvPicPr>
          <p:nvPr/>
        </p:nvPicPr>
        <p:blipFill>
          <a:blip r:embed="rId3" cstate="screen">
            <a:lum bright="100000" contrast="78000"/>
          </a:blip>
          <a:srcRect t="33858" b="33012"/>
          <a:stretch>
            <a:fillRect/>
          </a:stretch>
        </p:blipFill>
        <p:spPr>
          <a:xfrm>
            <a:off x="7668000" y="4515750"/>
            <a:ext cx="1331696" cy="420425"/>
          </a:xfrm>
          <a:prstGeom prst="rect">
            <a:avLst/>
          </a:prstGeom>
          <a:effectLst>
            <a:outerShdw blurRad="50800" dist="38100" dir="2700000" algn="tl" rotWithShape="0">
              <a:prstClr val="black">
                <a:alpha val="40000"/>
              </a:prstClr>
            </a:outerShdw>
          </a:effectLst>
        </p:spPr>
      </p:pic>
      <p:sp>
        <p:nvSpPr>
          <p:cNvPr id="38" name="Rectangle 24"/>
          <p:cNvSpPr>
            <a:spLocks noChangeArrowheads="1"/>
          </p:cNvSpPr>
          <p:nvPr/>
        </p:nvSpPr>
        <p:spPr bwMode="auto">
          <a:xfrm>
            <a:off x="6252487" y="1669097"/>
            <a:ext cx="2725703" cy="215444"/>
          </a:xfrm>
          <a:prstGeom prst="rect">
            <a:avLst/>
          </a:prstGeom>
          <a:noFill/>
          <a:ln>
            <a:noFill/>
          </a:ln>
          <a:effectLst/>
        </p:spPr>
        <p:txBody>
          <a:bodyPr wrap="square" lIns="0" tIns="0" rIns="0" bIns="0">
            <a:spAutoFit/>
          </a:bodyPr>
          <a:lstStyle/>
          <a:p>
            <a:r>
              <a:rPr lang="en-US" altLang="zh-CN" sz="1400" b="1" dirty="0">
                <a:effectLst>
                  <a:outerShdw blurRad="38100" dist="38100" dir="2700000" algn="tl">
                    <a:srgbClr val="000000">
                      <a:alpha val="43137"/>
                    </a:srgbClr>
                  </a:outerShdw>
                </a:effectLst>
                <a:latin typeface="+mn-lt"/>
                <a:ea typeface="微软雅黑" panose="020B0503020204020204" pitchFamily="34" charset="-122"/>
              </a:rPr>
              <a:t>Raw Material Submission Code</a:t>
            </a:r>
            <a:endParaRPr lang="en-US" altLang="zh-CN" sz="800" b="1" dirty="0">
              <a:effectLst>
                <a:outerShdw blurRad="38100" dist="38100" dir="2700000" algn="tl">
                  <a:srgbClr val="000000">
                    <a:alpha val="43137"/>
                  </a:srgbClr>
                </a:outerShdw>
              </a:effectLst>
              <a:latin typeface="+mn-lt"/>
              <a:ea typeface="微软雅黑" panose="020B0503020204020204" pitchFamily="34" charset="-122"/>
            </a:endParaRPr>
          </a:p>
        </p:txBody>
      </p:sp>
      <p:sp>
        <p:nvSpPr>
          <p:cNvPr id="2" name="Freeform 8"/>
          <p:cNvSpPr/>
          <p:nvPr/>
        </p:nvSpPr>
        <p:spPr bwMode="auto">
          <a:xfrm>
            <a:off x="0" y="127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mn-lt"/>
              <a:ea typeface="+mn-ea"/>
            </a:endParaRPr>
          </a:p>
        </p:txBody>
      </p:sp>
      <p:sp>
        <p:nvSpPr>
          <p:cNvPr id="3" name="Freeform 9"/>
          <p:cNvSpPr/>
          <p:nvPr/>
        </p:nvSpPr>
        <p:spPr bwMode="auto">
          <a:xfrm>
            <a:off x="100013" y="226695"/>
            <a:ext cx="215900" cy="433388"/>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p:spPr>
        <p:txBody>
          <a:bodyPr/>
          <a:lstStyle/>
          <a:p>
            <a:endParaRPr lang="zh-CN" altLang="en-US">
              <a:effectLst>
                <a:outerShdw blurRad="38100" dist="38100" dir="2700000" algn="tl">
                  <a:srgbClr val="000000">
                    <a:alpha val="43137"/>
                  </a:srgbClr>
                </a:outerShdw>
              </a:effectLst>
            </a:endParaRPr>
          </a:p>
        </p:txBody>
      </p:sp>
      <p:sp>
        <p:nvSpPr>
          <p:cNvPr id="4" name="Rectangle 18"/>
          <p:cNvSpPr>
            <a:spLocks noChangeArrowheads="1"/>
          </p:cNvSpPr>
          <p:nvPr/>
        </p:nvSpPr>
        <p:spPr bwMode="auto">
          <a:xfrm>
            <a:off x="463550" y="268288"/>
            <a:ext cx="2031005"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Cosmetic </a:t>
            </a:r>
            <a:r>
              <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a:blip r:embed="rId4" cstate="screen"/>
          <a:stretch>
            <a:fillRect/>
          </a:stretch>
        </p:blipFill>
        <p:spPr>
          <a:xfrm>
            <a:off x="6221754" y="1851750"/>
            <a:ext cx="2683940" cy="2551521"/>
          </a:xfrm>
          <a:prstGeom prst="rect">
            <a:avLst/>
          </a:prstGeom>
        </p:spPr>
      </p:pic>
      <p:sp>
        <p:nvSpPr>
          <p:cNvPr id="5" name="矩形 4"/>
          <p:cNvSpPr/>
          <p:nvPr/>
        </p:nvSpPr>
        <p:spPr>
          <a:xfrm>
            <a:off x="2996464" y="422176"/>
            <a:ext cx="3257045" cy="505972"/>
          </a:xfrm>
          <a:prstGeom prst="rect">
            <a:avLst/>
          </a:prstGeom>
        </p:spPr>
        <p:txBody>
          <a:bodyPr wrap="none">
            <a:spAutoFit/>
          </a:bodyPr>
          <a:lstStyle/>
          <a:p>
            <a:pPr fontAlgn="auto">
              <a:lnSpc>
                <a:spcPct val="120000"/>
              </a:lnSpc>
              <a:spcBef>
                <a:spcPts val="300"/>
              </a:spcBef>
              <a:spcAft>
                <a:spcPts val="0"/>
              </a:spcAft>
              <a:defRPr/>
            </a:pPr>
            <a:r>
              <a:rPr lang="en-US" altLang="zh-CN" sz="2400" b="1" dirty="0">
                <a:solidFill>
                  <a:srgbClr val="D2956B"/>
                </a:solidFill>
                <a:effectLst>
                  <a:outerShdw blurRad="38100" dist="38100" dir="2700000" algn="tl">
                    <a:srgbClr val="000000">
                      <a:alpha val="43137"/>
                    </a:srgbClr>
                  </a:outerShdw>
                </a:effectLst>
                <a:latin typeface="+mn-lt"/>
                <a:ea typeface="微软雅黑 Light" panose="020B0502040204020203" pitchFamily="34" charset="-122"/>
              </a:rPr>
              <a:t>COSMEHYA Advantages</a:t>
            </a:r>
            <a:endParaRPr lang="en-US" altLang="zh-CN" sz="2400" b="1" dirty="0">
              <a:solidFill>
                <a:srgbClr val="D2956B"/>
              </a:solidFill>
              <a:effectLst>
                <a:outerShdw blurRad="38100" dist="38100" dir="2700000" algn="tl">
                  <a:srgbClr val="000000">
                    <a:alpha val="43137"/>
                  </a:srgbClr>
                </a:outerShdw>
              </a:effectLst>
              <a:latin typeface="+mn-lt"/>
              <a:ea typeface="微软雅黑 Light" panose="020B0502040204020203"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6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400"/>
                                  </p:stCondLst>
                                  <p:childTnLst>
                                    <p:anim calcmode="discrete" valueType="str">
                                      <p:cBhvr>
                                        <p:cTn id="14" dur="100" fill="hold"/>
                                        <p:tgtEl>
                                          <p:spTgt spid="3"/>
                                        </p:tgtEl>
                                        <p:attrNameLst>
                                          <p:attrName>style.visibility</p:attrName>
                                        </p:attrNameLst>
                                      </p:cBhvr>
                                      <p:tavLst>
                                        <p:tav tm="0">
                                          <p:val>
                                            <p:strVal val="hidden"/>
                                          </p:val>
                                        </p:tav>
                                        <p:tav tm="50000">
                                          <p:val>
                                            <p:strVal val="visible"/>
                                          </p:val>
                                        </p:tav>
                                      </p:tavLst>
                                    </p:anim>
                                  </p:childTnLst>
                                </p:cTn>
                              </p:par>
                              <p:par>
                                <p:cTn id="15" presetID="2" presetClass="entr" presetSubtype="8" fill="hold" nodeType="withEffect">
                                  <p:stCondLst>
                                    <p:cond delay="2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35" presetClass="emph" presetSubtype="0" repeatCount="3000" fill="hold" nodeType="withEffect">
                                  <p:stCondLst>
                                    <p:cond delay="600"/>
                                  </p:stCondLst>
                                  <p:childTnLst>
                                    <p:anim calcmode="discrete" valueType="str">
                                      <p:cBhvr>
                                        <p:cTn id="20" dur="100" fill="hold"/>
                                        <p:tgtEl>
                                          <p:spTgt spid="2"/>
                                        </p:tgtEl>
                                        <p:attrNameLst>
                                          <p:attrName>style.visibility</p:attrName>
                                        </p:attrNameLst>
                                      </p:cBhvr>
                                      <p:tavLst>
                                        <p:tav tm="0">
                                          <p:val>
                                            <p:strVal val="hidden"/>
                                          </p:val>
                                        </p:tav>
                                        <p:tav tm="50000">
                                          <p:val>
                                            <p:strVal val="visible"/>
                                          </p:val>
                                        </p:tav>
                                      </p:tavLst>
                                    </p:anim>
                                  </p:childTnLst>
                                </p:cTn>
                              </p:par>
                              <p:par>
                                <p:cTn id="21" presetID="47" presetClass="entr" presetSubtype="0" fill="hold" grpId="0" nodeType="withEffect">
                                  <p:stCondLst>
                                    <p:cond delay="7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
                                        <p:tgtEl>
                                          <p:spTgt spid="4"/>
                                        </p:tgtEl>
                                      </p:cBhvr>
                                    </p:animEffect>
                                    <p:anim calcmode="lin" valueType="num">
                                      <p:cBhvr>
                                        <p:cTn id="24" dur="300" fill="hold"/>
                                        <p:tgtEl>
                                          <p:spTgt spid="4"/>
                                        </p:tgtEl>
                                        <p:attrNameLst>
                                          <p:attrName>ppt_x</p:attrName>
                                        </p:attrNameLst>
                                      </p:cBhvr>
                                      <p:tavLst>
                                        <p:tav tm="0">
                                          <p:val>
                                            <p:strVal val="#ppt_x"/>
                                          </p:val>
                                        </p:tav>
                                        <p:tav tm="100000">
                                          <p:val>
                                            <p:strVal val="#ppt_x"/>
                                          </p:val>
                                        </p:tav>
                                      </p:tavLst>
                                    </p:anim>
                                    <p:anim calcmode="lin" valueType="num">
                                      <p:cBhvr>
                                        <p:cTn id="25" dur="3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bldLvl="0" animBg="1"/>
      <p:bldP spid="3" grpId="1" bldLvl="0" animBg="1"/>
      <p:bldP spid="4"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10"/>
          </p:nvPr>
        </p:nvPicPr>
        <p:blipFill>
          <a:blip r:embed="rId1" cstate="screen"/>
          <a:stretch>
            <a:fillRect/>
          </a:stretch>
        </p:blipFill>
        <p:spPr>
          <a:xfrm>
            <a:off x="5911776" y="1059750"/>
            <a:ext cx="2548223" cy="1658999"/>
          </a:xfrm>
          <a:solidFill>
            <a:schemeClr val="accent4">
              <a:lumMod val="40000"/>
              <a:lumOff val="60000"/>
            </a:schemeClr>
          </a:solidFill>
        </p:spPr>
      </p:pic>
      <p:sp>
        <p:nvSpPr>
          <p:cNvPr id="4" name="Rectangle 3"/>
          <p:cNvSpPr/>
          <p:nvPr/>
        </p:nvSpPr>
        <p:spPr>
          <a:xfrm flipH="1">
            <a:off x="0" y="2643750"/>
            <a:ext cx="9152894" cy="2499750"/>
          </a:xfrm>
          <a:prstGeom prst="rect">
            <a:avLst/>
          </a:prstGeom>
          <a:solidFill>
            <a:srgbClr val="F5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extBox 3"/>
          <p:cNvSpPr txBox="1"/>
          <p:nvPr/>
        </p:nvSpPr>
        <p:spPr>
          <a:xfrm>
            <a:off x="972000" y="923384"/>
            <a:ext cx="539305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en-US" altLang="zh-CN" sz="2000" b="1" dirty="0">
                <a:effectLst>
                  <a:outerShdw blurRad="38100" dist="38100" dir="2700000" algn="tl">
                    <a:srgbClr val="000000">
                      <a:alpha val="43137"/>
                    </a:srgbClr>
                  </a:outerShdw>
                </a:effectLst>
                <a:latin typeface="+mn-lt"/>
                <a:ea typeface="微软雅黑 Light" panose="020B0502040204020203" pitchFamily="34" charset="-122"/>
              </a:rPr>
              <a:t>HYDHYA </a:t>
            </a:r>
            <a:r>
              <a:rPr lang="zh-CN" altLang="zh-CN" sz="2000" b="1" dirty="0">
                <a:effectLst>
                  <a:outerShdw blurRad="38100" dist="38100" dir="2700000" algn="tl">
                    <a:srgbClr val="000000">
                      <a:alpha val="43137"/>
                    </a:srgbClr>
                  </a:outerShdw>
                </a:effectLst>
                <a:latin typeface="+mn-lt"/>
                <a:ea typeface="微软雅黑 Light" panose="020B0502040204020203" pitchFamily="34" charset="-122"/>
              </a:rPr>
              <a:t>致修</a:t>
            </a:r>
            <a:endParaRPr lang="en-US" altLang="zh-CN" sz="2000" b="1" dirty="0">
              <a:effectLst>
                <a:outerShdw blurRad="38100" dist="38100" dir="2700000" algn="tl">
                  <a:srgbClr val="000000">
                    <a:alpha val="43137"/>
                  </a:srgbClr>
                </a:outerShdw>
              </a:effectLst>
              <a:latin typeface="+mn-lt"/>
              <a:ea typeface="微软雅黑 Light" panose="020B0502040204020203" pitchFamily="34" charset="-122"/>
            </a:endParaRPr>
          </a:p>
          <a:p>
            <a:pPr algn="just"/>
            <a:r>
              <a:rPr lang="en-US" altLang="zh-CN" sz="14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Hydrolyzed Sodium Hyaluronate</a:t>
            </a:r>
            <a:endParaRPr lang="en-US" altLang="zh-CN" sz="14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p:txBody>
      </p:sp>
      <p:sp>
        <p:nvSpPr>
          <p:cNvPr id="8" name="文本框 7"/>
          <p:cNvSpPr txBox="1"/>
          <p:nvPr/>
        </p:nvSpPr>
        <p:spPr>
          <a:xfrm>
            <a:off x="900000" y="1657526"/>
            <a:ext cx="4536000" cy="807913"/>
          </a:xfrm>
          <a:prstGeom prst="rect">
            <a:avLst/>
          </a:prstGeom>
          <a:noFill/>
        </p:spPr>
        <p:txBody>
          <a:bodyPr wrap="square" rtlCol="0">
            <a:spAutoFit/>
          </a:bodyPr>
          <a:lstStyle/>
          <a:p>
            <a:pPr marL="171450" indent="-171450" fontAlgn="auto">
              <a:spcAft>
                <a:spcPts val="900"/>
              </a:spcAft>
              <a:buFont typeface="Arial" panose="020B0604020202020204" pitchFamily="34" charset="0"/>
              <a:buChar char="•"/>
            </a:pPr>
            <a:r>
              <a:rPr lang="en-US" altLang="zh-CN" sz="1050" dirty="0">
                <a:solidFill>
                  <a:schemeClr val="bg2">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Antiallergic</a:t>
            </a:r>
            <a:endParaRPr lang="en-US" altLang="zh-CN" sz="1050" dirty="0">
              <a:solidFill>
                <a:schemeClr val="bg2">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71450" indent="-171450" fontAlgn="auto">
              <a:spcAft>
                <a:spcPts val="900"/>
              </a:spcAft>
              <a:buFont typeface="Arial" panose="020B0604020202020204" pitchFamily="34" charset="0"/>
              <a:buChar char="•"/>
            </a:pPr>
            <a:r>
              <a:rPr lang="en-US" altLang="zh-CN" sz="1050" dirty="0">
                <a:solidFill>
                  <a:schemeClr val="bg2">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Anti-Inflammatory</a:t>
            </a:r>
            <a:endParaRPr lang="en-US" altLang="zh-CN" sz="1050" dirty="0">
              <a:solidFill>
                <a:schemeClr val="bg2">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71450" indent="-171450" fontAlgn="auto">
              <a:spcAft>
                <a:spcPts val="900"/>
              </a:spcAft>
              <a:buFont typeface="Arial" panose="020B0604020202020204" pitchFamily="34" charset="0"/>
              <a:buChar char="•"/>
            </a:pPr>
            <a:r>
              <a:rPr lang="en-US" altLang="zh-CN" sz="1050" dirty="0">
                <a:solidFill>
                  <a:schemeClr val="bg2">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Repair the  damaged skin barrier</a:t>
            </a:r>
            <a:endParaRPr lang="zh-CN" altLang="en-US" sz="1050" dirty="0">
              <a:solidFill>
                <a:schemeClr val="bg2">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p:txBody>
      </p:sp>
      <p:sp>
        <p:nvSpPr>
          <p:cNvPr id="9" name="文本框 8"/>
          <p:cNvSpPr txBox="1"/>
          <p:nvPr/>
        </p:nvSpPr>
        <p:spPr>
          <a:xfrm>
            <a:off x="900000" y="2750294"/>
            <a:ext cx="7808966" cy="1868973"/>
          </a:xfrm>
          <a:prstGeom prst="rect">
            <a:avLst/>
          </a:prstGeom>
          <a:noFill/>
        </p:spPr>
        <p:txBody>
          <a:bodyPr wrap="square" rtlCol="0">
            <a:spAutoFit/>
          </a:bodyPr>
          <a:lstStyle/>
          <a:p>
            <a:r>
              <a:rPr lang="en-US" altLang="zh-CN" sz="1200" b="1"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Features:</a:t>
            </a:r>
            <a:endParaRPr lang="en-US" altLang="zh-CN" sz="1200" b="1"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71450" indent="-171450">
              <a:lnSpc>
                <a:spcPct val="150000"/>
              </a:lnSpc>
              <a:buFontTx/>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HYDHYA has an ultra-low MW of less than 10kDa, which makes it have high permeability. HYDHYA® can penetrate into the cuticle of skin, remove free radicals, nourish skin cuticle, and repair damaged cell barrier.</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71450" indent="-171450">
              <a:lnSpc>
                <a:spcPct val="150000"/>
              </a:lnSpc>
              <a:buFontTx/>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HYDHYA has the good absorbing ability and can be absorbed easily by skin to regulate cell metabolism, improve cell activity, retain skin elasticity and resist skin aging.</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71450" indent="-171450">
              <a:lnSpc>
                <a:spcPct val="150000"/>
              </a:lnSpc>
              <a:buFontTx/>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HYDHYA can promote blood circulation, effectively inhibit cell sensitivity and form strong moisturizing support and protection function for skin.</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71450" indent="-171450">
              <a:lnSpc>
                <a:spcPct val="150000"/>
              </a:lnSpc>
              <a:buFontTx/>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HYDHYA also has high biological activity such as promoting the proliferation and differentiation of epidermal cells, which is helpful for repairing UVA injury, promoting wound healing, relieving skin sensitivity, anti-inflammation and regulating immunity.</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p:txBody>
      </p:sp>
      <p:pic>
        <p:nvPicPr>
          <p:cNvPr id="13" name="图片 12" descr="未标题-2_画板 1"/>
          <p:cNvPicPr>
            <a:picLocks noChangeAspect="1"/>
          </p:cNvPicPr>
          <p:nvPr/>
        </p:nvPicPr>
        <p:blipFill>
          <a:blip r:embed="rId2"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2" name="Freeform 8"/>
          <p:cNvSpPr/>
          <p:nvPr/>
        </p:nvSpPr>
        <p:spPr bwMode="auto">
          <a:xfrm>
            <a:off x="0" y="127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mn-lt"/>
              <a:ea typeface="+mn-ea"/>
            </a:endParaRPr>
          </a:p>
        </p:txBody>
      </p:sp>
      <p:sp>
        <p:nvSpPr>
          <p:cNvPr id="5" name="Freeform 9"/>
          <p:cNvSpPr/>
          <p:nvPr/>
        </p:nvSpPr>
        <p:spPr bwMode="auto">
          <a:xfrm>
            <a:off x="100013" y="226695"/>
            <a:ext cx="215900" cy="433388"/>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p:spPr>
        <p:txBody>
          <a:bodyPr/>
          <a:lstStyle/>
          <a:p>
            <a:endParaRPr lang="zh-CN" altLang="en-US">
              <a:effectLst>
                <a:outerShdw blurRad="38100" dist="38100" dir="2700000" algn="tl">
                  <a:srgbClr val="000000">
                    <a:alpha val="43137"/>
                  </a:srgbClr>
                </a:outerShdw>
              </a:effectLst>
            </a:endParaRPr>
          </a:p>
        </p:txBody>
      </p:sp>
      <p:sp>
        <p:nvSpPr>
          <p:cNvPr id="6" name="Rectangle 18"/>
          <p:cNvSpPr>
            <a:spLocks noChangeArrowheads="1"/>
          </p:cNvSpPr>
          <p:nvPr/>
        </p:nvSpPr>
        <p:spPr bwMode="auto">
          <a:xfrm>
            <a:off x="463550" y="268288"/>
            <a:ext cx="2031005"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Cosmetic </a:t>
            </a:r>
            <a:r>
              <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5"/>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
                                        <p:tgtEl>
                                          <p:spTgt spid="6"/>
                                        </p:tgtEl>
                                      </p:cBhvr>
                                    </p:animEffect>
                                    <p:anim calcmode="lin" valueType="num">
                                      <p:cBhvr>
                                        <p:cTn id="20" dur="300" fill="hold"/>
                                        <p:tgtEl>
                                          <p:spTgt spid="6"/>
                                        </p:tgtEl>
                                        <p:attrNameLst>
                                          <p:attrName>ppt_x</p:attrName>
                                        </p:attrNameLst>
                                      </p:cBhvr>
                                      <p:tavLst>
                                        <p:tav tm="0">
                                          <p:val>
                                            <p:strVal val="#ppt_x"/>
                                          </p:val>
                                        </p:tav>
                                        <p:tav tm="100000">
                                          <p:val>
                                            <p:strVal val="#ppt_x"/>
                                          </p:val>
                                        </p:tav>
                                      </p:tavLst>
                                    </p:anim>
                                    <p:anim calcmode="lin" valueType="num">
                                      <p:cBhvr>
                                        <p:cTn id="21"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1" cstate="screen"/>
          <a:stretch>
            <a:fillRect/>
          </a:stretch>
        </p:blipFill>
        <p:spPr>
          <a:xfrm>
            <a:off x="6290810" y="852925"/>
            <a:ext cx="2290725" cy="2863407"/>
          </a:xfrm>
        </p:spPr>
      </p:pic>
      <p:sp>
        <p:nvSpPr>
          <p:cNvPr id="13" name="Rectangle 12"/>
          <p:cNvSpPr/>
          <p:nvPr/>
        </p:nvSpPr>
        <p:spPr>
          <a:xfrm>
            <a:off x="3385" y="2800799"/>
            <a:ext cx="6418705" cy="1925023"/>
          </a:xfrm>
          <a:prstGeom prst="rect">
            <a:avLst/>
          </a:prstGeom>
          <a:solidFill>
            <a:srgbClr val="E5B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8"/>
          <p:cNvSpPr txBox="1"/>
          <p:nvPr/>
        </p:nvSpPr>
        <p:spPr>
          <a:xfrm>
            <a:off x="638291" y="1725400"/>
            <a:ext cx="4592479" cy="1054135"/>
          </a:xfrm>
          <a:prstGeom prst="rect">
            <a:avLst/>
          </a:prstGeom>
          <a:noFill/>
        </p:spPr>
        <p:txBody>
          <a:bodyPr wrap="square" rtlCol="0">
            <a:spAutoFit/>
          </a:bodyPr>
          <a:lstStyle/>
          <a:p>
            <a:pPr marL="128905" indent="-128905" algn="just" fontAlgn="auto">
              <a:spcAft>
                <a:spcPts val="900"/>
              </a:spcAft>
              <a:buFont typeface="Arial" panose="020B0604020202020204" pitchFamily="34" charset="0"/>
              <a:buChar char="•"/>
            </a:pPr>
            <a:r>
              <a:rPr lang="en-US" altLang="zh-CN" sz="1000" dirty="0">
                <a:solidFill>
                  <a:schemeClr val="bg1">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Skin hydration</a:t>
            </a:r>
            <a:endParaRPr lang="en-US" altLang="zh-CN" sz="1000" dirty="0">
              <a:solidFill>
                <a:schemeClr val="bg1">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p>
            <a:pPr marL="128905" indent="-128905" algn="just" fontAlgn="auto">
              <a:spcAft>
                <a:spcPts val="900"/>
              </a:spcAft>
              <a:buFont typeface="Arial" panose="020B0604020202020204" pitchFamily="34" charset="0"/>
              <a:buChar char="•"/>
            </a:pPr>
            <a:r>
              <a:rPr lang="en-US" altLang="zh-CN" sz="1000" dirty="0">
                <a:solidFill>
                  <a:schemeClr val="bg1">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Repairing</a:t>
            </a:r>
            <a:endParaRPr lang="en-US" altLang="zh-CN" sz="1000" dirty="0">
              <a:solidFill>
                <a:schemeClr val="bg1">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p>
            <a:pPr marL="128905" indent="-128905" algn="just" fontAlgn="auto">
              <a:spcAft>
                <a:spcPts val="900"/>
              </a:spcAft>
              <a:buFont typeface="Arial" panose="020B0604020202020204" pitchFamily="34" charset="0"/>
              <a:buChar char="•"/>
            </a:pPr>
            <a:r>
              <a:rPr lang="en-US" altLang="zh-CN" sz="1000" dirty="0">
                <a:solidFill>
                  <a:schemeClr val="bg1">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Antioxidant</a:t>
            </a:r>
            <a:endParaRPr lang="en-US" altLang="zh-CN" sz="1000" dirty="0">
              <a:solidFill>
                <a:schemeClr val="bg1">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p>
            <a:pPr marL="128905" indent="-128905" algn="just" fontAlgn="auto">
              <a:spcAft>
                <a:spcPts val="900"/>
              </a:spcAft>
              <a:buFont typeface="Arial" panose="020B0604020202020204" pitchFamily="34" charset="0"/>
              <a:buChar char="•"/>
            </a:pPr>
            <a:r>
              <a:rPr lang="en-US" sz="1000" dirty="0">
                <a:solidFill>
                  <a:schemeClr val="bg1">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Firming</a:t>
            </a:r>
            <a:endParaRPr sz="1000" dirty="0">
              <a:solidFill>
                <a:schemeClr val="bg1">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p:txBody>
      </p:sp>
      <p:sp>
        <p:nvSpPr>
          <p:cNvPr id="12" name="文本框 11"/>
          <p:cNvSpPr txBox="1"/>
          <p:nvPr/>
        </p:nvSpPr>
        <p:spPr>
          <a:xfrm>
            <a:off x="75252" y="2986516"/>
            <a:ext cx="6152748" cy="1538883"/>
          </a:xfrm>
          <a:prstGeom prst="rect">
            <a:avLst/>
          </a:prstGeom>
          <a:noFill/>
        </p:spPr>
        <p:txBody>
          <a:bodyPr wrap="square" rtlCol="0">
            <a:spAutoFit/>
          </a:bodyPr>
          <a:lstStyle/>
          <a:p>
            <a:r>
              <a:rPr lang="en-US" altLang="zh-CN" sz="1400" b="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Features:</a:t>
            </a:r>
            <a:endParaRPr lang="en-US" altLang="zh-CN" sz="1400" b="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71450" indent="-171450">
              <a:buFontTx/>
              <a:buChar char="-"/>
            </a:pP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ACEHYA has high safety. mild skin feeling and long-lasting </a:t>
            </a:r>
            <a:r>
              <a:rPr lang="en-US" altLang="zh-CN" sz="1000" dirty="0" err="1">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moisturing</a:t>
            </a: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a:t>
            </a:r>
            <a:endPar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71450" indent="-171450">
              <a:buFontTx/>
              <a:buChar char="-"/>
            </a:pP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ACEHYA  has a strong </a:t>
            </a:r>
            <a:r>
              <a:rPr lang="en-US" altLang="zh-CN" sz="1000" dirty="0" err="1">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affinityto</a:t>
            </a: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 the skin. which can effectively reduce the evaporation of moisture </a:t>
            </a:r>
            <a:r>
              <a:rPr lang="en-US" altLang="zh-CN" sz="1000" dirty="0" err="1">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fromthe</a:t>
            </a: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 bottom of the skin. </a:t>
            </a:r>
            <a:endPar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p>
            <a:pPr marL="171450" indent="-171450">
              <a:buFontTx/>
              <a:buChar char="-"/>
            </a:pP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ACEHYA  play double hydrating and moisturizing property functions due to its amphiphilic </a:t>
            </a:r>
            <a:r>
              <a:rPr lang="en-US" altLang="zh-CN" sz="1000" dirty="0" err="1">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propertywhich</a:t>
            </a: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 enable the water binding ability of the Sodium Acetylated </a:t>
            </a:r>
            <a:r>
              <a:rPr lang="en-US" altLang="zh-CN" sz="1000" dirty="0" err="1">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Hvaluronate</a:t>
            </a: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 in the stratum corneum than natural </a:t>
            </a:r>
            <a:r>
              <a:rPr lang="en-US" altLang="zh-CN" sz="1000" dirty="0" err="1">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SodiumHvaluronate</a:t>
            </a: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a:t>
            </a:r>
            <a:endPar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p>
            <a:pPr marL="171450" indent="-171450">
              <a:buFontTx/>
              <a:buChar char="-"/>
            </a:pP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ACEHYA  can promote the proliferation of epidermal cells, enhance the function of epidermal </a:t>
            </a:r>
            <a:r>
              <a:rPr lang="en-US" altLang="zh-CN" sz="1000" dirty="0" err="1">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cuticlebarrier</a:t>
            </a:r>
            <a:r>
              <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 and improve natural resistance of skin.</a:t>
            </a:r>
            <a:endParaRPr lang="en-US" altLang="zh-CN" sz="10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p:txBody>
      </p:sp>
      <p:pic>
        <p:nvPicPr>
          <p:cNvPr id="21" name="图片 20" descr="未标题-2_画板 1"/>
          <p:cNvPicPr>
            <a:picLocks noChangeAspect="1"/>
          </p:cNvPicPr>
          <p:nvPr/>
        </p:nvPicPr>
        <p:blipFill>
          <a:blip r:embed="rId2"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6" name="Freeform 8"/>
          <p:cNvSpPr/>
          <p:nvPr/>
        </p:nvSpPr>
        <p:spPr bwMode="auto">
          <a:xfrm>
            <a:off x="0" y="127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mn-lt"/>
              <a:ea typeface="+mn-ea"/>
            </a:endParaRPr>
          </a:p>
        </p:txBody>
      </p:sp>
      <p:sp>
        <p:nvSpPr>
          <p:cNvPr id="7" name="Freeform 9"/>
          <p:cNvSpPr/>
          <p:nvPr/>
        </p:nvSpPr>
        <p:spPr bwMode="auto">
          <a:xfrm>
            <a:off x="100013" y="226695"/>
            <a:ext cx="215900" cy="433388"/>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p:spPr>
        <p:txBody>
          <a:bodyPr/>
          <a:lstStyle/>
          <a:p>
            <a:endParaRPr lang="zh-CN" altLang="en-US">
              <a:effectLst>
                <a:outerShdw blurRad="38100" dist="38100" dir="2700000" algn="tl">
                  <a:srgbClr val="000000">
                    <a:alpha val="43137"/>
                  </a:srgbClr>
                </a:outerShdw>
              </a:effectLst>
            </a:endParaRPr>
          </a:p>
        </p:txBody>
      </p:sp>
      <p:sp>
        <p:nvSpPr>
          <p:cNvPr id="8" name="Rectangle 18"/>
          <p:cNvSpPr>
            <a:spLocks noChangeArrowheads="1"/>
          </p:cNvSpPr>
          <p:nvPr/>
        </p:nvSpPr>
        <p:spPr bwMode="auto">
          <a:xfrm>
            <a:off x="463550" y="268288"/>
            <a:ext cx="2031005"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Cosmetic </a:t>
            </a:r>
            <a:r>
              <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3"/>
          <p:cNvSpPr txBox="1"/>
          <p:nvPr/>
        </p:nvSpPr>
        <p:spPr>
          <a:xfrm>
            <a:off x="638291" y="924714"/>
            <a:ext cx="2637710" cy="615553"/>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zh-CN"/>
            </a:defPPr>
            <a:lvl1pPr algn="just">
              <a:defRPr sz="2000" b="1">
                <a:effectLst>
                  <a:outerShdw blurRad="38100" dist="38100" dir="2700000" algn="tl">
                    <a:srgbClr val="000000">
                      <a:alpha val="43137"/>
                    </a:srgbClr>
                  </a:outerShdw>
                </a:effectLst>
                <a:latin typeface="+mn-lt"/>
                <a:ea typeface="微软雅黑 Light" panose="020B0502040204020203" pitchFamily="34" charset="-122"/>
              </a:defRPr>
            </a:lvl1pPr>
          </a:lstStyle>
          <a:p>
            <a:r>
              <a:rPr lang="en-US" altLang="zh-CN" dirty="0"/>
              <a:t>ACEHYA </a:t>
            </a:r>
            <a:r>
              <a:rPr lang="zh-CN" altLang="en-US" dirty="0"/>
              <a:t>致润</a:t>
            </a:r>
            <a:endParaRPr lang="en-US" altLang="zh-CN" dirty="0"/>
          </a:p>
          <a:p>
            <a:r>
              <a:rPr lang="en-US" altLang="zh-CN" sz="1400" b="0" dirty="0"/>
              <a:t>Sodium Acetylated Hyaluronate</a:t>
            </a:r>
            <a:endParaRPr lang="zh-CN" altLang="zh-CN" sz="14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7"/>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6"/>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
                                        <p:tgtEl>
                                          <p:spTgt spid="8"/>
                                        </p:tgtEl>
                                      </p:cBhvr>
                                    </p:animEffect>
                                    <p:anim calcmode="lin" valueType="num">
                                      <p:cBhvr>
                                        <p:cTn id="20" dur="300" fill="hold"/>
                                        <p:tgtEl>
                                          <p:spTgt spid="8"/>
                                        </p:tgtEl>
                                        <p:attrNameLst>
                                          <p:attrName>ppt_x</p:attrName>
                                        </p:attrNameLst>
                                      </p:cBhvr>
                                      <p:tavLst>
                                        <p:tav tm="0">
                                          <p:val>
                                            <p:strVal val="#ppt_x"/>
                                          </p:val>
                                        </p:tav>
                                        <p:tav tm="100000">
                                          <p:val>
                                            <p:strVal val="#ppt_x"/>
                                          </p:val>
                                        </p:tav>
                                      </p:tavLst>
                                    </p:anim>
                                    <p:anim calcmode="lin" valueType="num">
                                      <p:cBhvr>
                                        <p:cTn id="21"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8"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1" cstate="screen"/>
          <a:stretch>
            <a:fillRect/>
          </a:stretch>
        </p:blipFill>
        <p:spPr>
          <a:xfrm>
            <a:off x="-8929" y="1317076"/>
            <a:ext cx="3193879" cy="2129252"/>
          </a:xfrm>
        </p:spPr>
      </p:pic>
      <p:sp>
        <p:nvSpPr>
          <p:cNvPr id="13" name="Rectangle 12"/>
          <p:cNvSpPr/>
          <p:nvPr/>
        </p:nvSpPr>
        <p:spPr>
          <a:xfrm>
            <a:off x="3184950" y="2715750"/>
            <a:ext cx="5959050" cy="2417591"/>
          </a:xfrm>
          <a:prstGeom prst="rect">
            <a:avLst/>
          </a:prstGeom>
          <a:solidFill>
            <a:srgbClr val="DAD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3"/>
          <p:cNvSpPr txBox="1"/>
          <p:nvPr/>
        </p:nvSpPr>
        <p:spPr>
          <a:xfrm>
            <a:off x="3564000" y="947744"/>
            <a:ext cx="6215063" cy="615553"/>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zh-CN"/>
            </a:defPPr>
            <a:lvl1pPr algn="just">
              <a:defRPr sz="2000" b="1">
                <a:effectLst>
                  <a:outerShdw blurRad="38100" dist="38100" dir="2700000" algn="tl">
                    <a:srgbClr val="000000">
                      <a:alpha val="43137"/>
                    </a:srgbClr>
                  </a:outerShdw>
                </a:effectLst>
                <a:latin typeface="+mn-lt"/>
                <a:ea typeface="微软雅黑 Light" panose="020B0502040204020203" pitchFamily="34" charset="-122"/>
              </a:defRPr>
            </a:lvl1pPr>
          </a:lstStyle>
          <a:p>
            <a:r>
              <a:rPr lang="en-US" altLang="zh-CN" dirty="0"/>
              <a:t>SMOHYA </a:t>
            </a:r>
            <a:r>
              <a:rPr lang="zh-CN" altLang="zh-CN" dirty="0"/>
              <a:t>致泽</a:t>
            </a:r>
            <a:endParaRPr lang="en-US" altLang="zh-CN" dirty="0"/>
          </a:p>
          <a:p>
            <a:r>
              <a:rPr lang="en-US" altLang="zh-CN" sz="1400" b="0" dirty="0"/>
              <a:t>Cationic Hyaluronate</a:t>
            </a:r>
            <a:endParaRPr lang="zh-CN" altLang="zh-CN" sz="1400" b="0" dirty="0"/>
          </a:p>
        </p:txBody>
      </p:sp>
      <p:sp>
        <p:nvSpPr>
          <p:cNvPr id="11" name="TextBox 8"/>
          <p:cNvSpPr txBox="1"/>
          <p:nvPr/>
        </p:nvSpPr>
        <p:spPr>
          <a:xfrm>
            <a:off x="3420000" y="1846791"/>
            <a:ext cx="4824000" cy="400110"/>
          </a:xfrm>
          <a:prstGeom prst="rect">
            <a:avLst/>
          </a:prstGeom>
          <a:noFill/>
        </p:spPr>
        <p:txBody>
          <a:bodyPr wrap="square" rtlCol="0">
            <a:spAutoFit/>
          </a:bodyPr>
          <a:lstStyle/>
          <a:p>
            <a:pPr marL="128905" indent="-128905" algn="just" fontAlgn="auto">
              <a:spcAft>
                <a:spcPts val="900"/>
              </a:spcAft>
              <a:buFont typeface="Arial" panose="020B0604020202020204" pitchFamily="34" charset="0"/>
              <a:buChar char="•"/>
            </a:pPr>
            <a:r>
              <a:rPr lang="en-US" altLang="zh-CN" sz="10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Calibri" panose="020F0502020204030204" pitchFamily="34" charset="0"/>
              </a:rPr>
              <a:t>SMOHY Cationic Hyaluronate is obtained from synthesis with Sodium </a:t>
            </a:r>
            <a:r>
              <a:rPr lang="en-US" altLang="zh-CN" sz="1000" dirty="0" err="1">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Calibri" panose="020F0502020204030204" pitchFamily="34" charset="0"/>
              </a:rPr>
              <a:t>Hyalyronate</a:t>
            </a:r>
            <a:r>
              <a:rPr lang="en-US" altLang="zh-CN" sz="10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Calibri" panose="020F0502020204030204" pitchFamily="34" charset="0"/>
              </a:rPr>
              <a:t> and cationic reagents.</a:t>
            </a:r>
            <a:endParaRPr sz="10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2" name="文本框 11"/>
          <p:cNvSpPr txBox="1"/>
          <p:nvPr/>
        </p:nvSpPr>
        <p:spPr>
          <a:xfrm>
            <a:off x="3420000" y="2935137"/>
            <a:ext cx="5256000" cy="1384995"/>
          </a:xfrm>
          <a:prstGeom prst="rect">
            <a:avLst/>
          </a:prstGeom>
          <a:noFill/>
        </p:spPr>
        <p:txBody>
          <a:bodyPr wrap="square" rtlCol="0">
            <a:spAutoFit/>
          </a:bodyPr>
          <a:lstStyle/>
          <a:p>
            <a:r>
              <a:rPr lang="en-US" altLang="zh-CN" sz="1400" b="1"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Features:</a:t>
            </a:r>
            <a:endParaRPr lang="en-US" altLang="zh-CN" sz="1400" b="1"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71450" indent="-171450">
              <a:buFontTx/>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SMOHYA can be used as an exclusive moisturizing agent for personal care products. </a:t>
            </a:r>
            <a:r>
              <a:rPr lang="en-US" altLang="zh-CN" sz="1000" dirty="0" err="1">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lt</a:t>
            </a:r>
            <a:r>
              <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 is natural and mild, suitable for hair and scalp care.</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71450" indent="-171450">
              <a:buFontTx/>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SMOHYA has kinds of ability: </a:t>
            </a:r>
            <a:r>
              <a:rPr lang="en-US" altLang="zh-CN" sz="1000" dirty="0" err="1">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adsorbability</a:t>
            </a:r>
            <a:r>
              <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 and high affinity. </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p>
            <a:pPr marL="171450" indent="-171450">
              <a:buFontTx/>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SMOHYA can protect skin against the irritation of surfactant and make the skin more smooth and soft.</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a:p>
            <a:pPr marL="171450" indent="-171450">
              <a:buFontTx/>
              <a:buChar char="-"/>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rPr>
              <a:t>SMOHYA has permeability, absorbability and film-forming properties, to eliminate free radicals, regulate metabolism.</a:t>
            </a:r>
            <a:endParaRPr lang="en-US" altLang="zh-CN" sz="1000" dirty="0">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endParaRPr>
          </a:p>
        </p:txBody>
      </p:sp>
      <p:pic>
        <p:nvPicPr>
          <p:cNvPr id="18" name="图片 17" descr="未标题-2_画板 1"/>
          <p:cNvPicPr>
            <a:picLocks noChangeAspect="1"/>
          </p:cNvPicPr>
          <p:nvPr/>
        </p:nvPicPr>
        <p:blipFill>
          <a:blip r:embed="rId2" cstate="screen">
            <a:lum bright="100000" contrast="78000"/>
          </a:blip>
          <a:srcRect t="33858" b="33012"/>
          <a:stretch>
            <a:fillRect/>
          </a:stretch>
        </p:blipFill>
        <p:spPr>
          <a:xfrm>
            <a:off x="7740000" y="4471492"/>
            <a:ext cx="1331696" cy="420425"/>
          </a:xfrm>
          <a:prstGeom prst="rect">
            <a:avLst/>
          </a:prstGeom>
          <a:effectLst>
            <a:outerShdw blurRad="50800" dist="38100" dir="2700000" algn="tl" rotWithShape="0">
              <a:prstClr val="black">
                <a:alpha val="40000"/>
              </a:prstClr>
            </a:outerShdw>
          </a:effectLst>
        </p:spPr>
      </p:pic>
      <p:sp>
        <p:nvSpPr>
          <p:cNvPr id="6" name="Freeform 8"/>
          <p:cNvSpPr/>
          <p:nvPr/>
        </p:nvSpPr>
        <p:spPr bwMode="auto">
          <a:xfrm>
            <a:off x="0" y="127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mn-lt"/>
              <a:ea typeface="+mn-ea"/>
            </a:endParaRPr>
          </a:p>
        </p:txBody>
      </p:sp>
      <p:sp>
        <p:nvSpPr>
          <p:cNvPr id="7" name="Freeform 9"/>
          <p:cNvSpPr/>
          <p:nvPr/>
        </p:nvSpPr>
        <p:spPr bwMode="auto">
          <a:xfrm>
            <a:off x="100013" y="226695"/>
            <a:ext cx="215900" cy="433388"/>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p:spPr>
        <p:txBody>
          <a:bodyPr/>
          <a:lstStyle/>
          <a:p>
            <a:endParaRPr lang="zh-CN" altLang="en-US">
              <a:effectLst>
                <a:outerShdw blurRad="38100" dist="38100" dir="2700000" algn="tl">
                  <a:srgbClr val="000000">
                    <a:alpha val="43137"/>
                  </a:srgbClr>
                </a:outerShdw>
              </a:effectLst>
            </a:endParaRPr>
          </a:p>
        </p:txBody>
      </p:sp>
      <p:sp>
        <p:nvSpPr>
          <p:cNvPr id="8" name="Rectangle 18"/>
          <p:cNvSpPr>
            <a:spLocks noChangeArrowheads="1"/>
          </p:cNvSpPr>
          <p:nvPr/>
        </p:nvSpPr>
        <p:spPr bwMode="auto">
          <a:xfrm>
            <a:off x="463550" y="268288"/>
            <a:ext cx="2031005"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Cosmetic </a:t>
            </a:r>
            <a:r>
              <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7"/>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6"/>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
                                        <p:tgtEl>
                                          <p:spTgt spid="8"/>
                                        </p:tgtEl>
                                      </p:cBhvr>
                                    </p:animEffect>
                                    <p:anim calcmode="lin" valueType="num">
                                      <p:cBhvr>
                                        <p:cTn id="20" dur="300" fill="hold"/>
                                        <p:tgtEl>
                                          <p:spTgt spid="8"/>
                                        </p:tgtEl>
                                        <p:attrNameLst>
                                          <p:attrName>ppt_x</p:attrName>
                                        </p:attrNameLst>
                                      </p:cBhvr>
                                      <p:tavLst>
                                        <p:tav tm="0">
                                          <p:val>
                                            <p:strVal val="#ppt_x"/>
                                          </p:val>
                                        </p:tav>
                                        <p:tav tm="100000">
                                          <p:val>
                                            <p:strVal val="#ppt_x"/>
                                          </p:val>
                                        </p:tav>
                                      </p:tavLst>
                                    </p:anim>
                                    <p:anim calcmode="lin" valueType="num">
                                      <p:cBhvr>
                                        <p:cTn id="21"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8"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BEBA8EAE-BF5A-486C-A8C5-ECC9F3942E4B}">
                <a14:imgProps xmlns:a14="http://schemas.microsoft.com/office/drawing/2010/main">
                  <a14:imgLayer r:embed="rId2">
                    <a14:imgEffect>
                      <a14:artisticBlur/>
                    </a14:imgEffect>
                    <a14:imgEffect>
                      <a14:saturation sat="66000"/>
                    </a14:imgEffect>
                  </a14:imgLayer>
                </a14:imgProps>
              </a:ext>
            </a:extLst>
          </a:blip>
          <a:stretch>
            <a:fillRect/>
          </a:stretch>
        </p:blipFill>
        <p:spPr>
          <a:xfrm>
            <a:off x="0" y="925299"/>
            <a:ext cx="4350456" cy="4886452"/>
          </a:xfrm>
          <a:prstGeom prst="rect">
            <a:avLst/>
          </a:prstGeom>
        </p:spPr>
      </p:pic>
      <p:sp>
        <p:nvSpPr>
          <p:cNvPr id="9" name="矩形 8"/>
          <p:cNvSpPr/>
          <p:nvPr/>
        </p:nvSpPr>
        <p:spPr>
          <a:xfrm>
            <a:off x="188835" y="1040326"/>
            <a:ext cx="3934725" cy="1222642"/>
          </a:xfrm>
          <a:prstGeom prst="rect">
            <a:avLst/>
          </a:prstGeom>
        </p:spPr>
        <p:txBody>
          <a:bodyPr wrap="square">
            <a:spAutoFit/>
          </a:bodyPr>
          <a:lstStyle/>
          <a:p>
            <a:pPr>
              <a:lnSpc>
                <a:spcPct val="150000"/>
              </a:lnSpc>
            </a:pPr>
            <a:r>
              <a:rPr lang="en-US" altLang="zh-CN" sz="1000" dirty="0">
                <a:effectLst>
                  <a:outerShdw blurRad="38100" dist="38100" dir="2700000" algn="tl">
                    <a:srgbClr val="000000">
                      <a:alpha val="43137"/>
                    </a:srgbClr>
                  </a:outerShdw>
                </a:effectLst>
                <a:latin typeface="+mn-lt"/>
                <a:ea typeface="微软雅黑 Light" panose="020B0502040204020203" pitchFamily="34" charset="-122"/>
              </a:rPr>
              <a:t>Zinc Hydrolyzed Hyaluronate of </a:t>
            </a:r>
            <a:r>
              <a:rPr lang="en-US" altLang="zh-CN" sz="1000" dirty="0" err="1">
                <a:effectLst>
                  <a:outerShdw blurRad="38100" dist="38100" dir="2700000" algn="tl">
                    <a:srgbClr val="000000">
                      <a:alpha val="43137"/>
                    </a:srgbClr>
                  </a:outerShdw>
                </a:effectLst>
                <a:latin typeface="+mn-lt"/>
                <a:ea typeface="微软雅黑 Light" panose="020B0502040204020203" pitchFamily="34" charset="-122"/>
              </a:rPr>
              <a:t>Topscience</a:t>
            </a:r>
            <a:r>
              <a:rPr lang="en-US" altLang="zh-CN" sz="1000" dirty="0">
                <a:effectLst>
                  <a:outerShdw blurRad="38100" dist="38100" dir="2700000" algn="tl">
                    <a:srgbClr val="000000">
                      <a:alpha val="43137"/>
                    </a:srgbClr>
                  </a:outerShdw>
                </a:effectLst>
                <a:latin typeface="+mn-lt"/>
                <a:ea typeface="微软雅黑 Light" panose="020B0502040204020203" pitchFamily="34" charset="-122"/>
              </a:rPr>
              <a:t> is the perfect combination of HA and zinc with both efficacies which is developed by patented technology. It not only has the characteristics moisturizing, repairing and nourishing HA but also has the functions of anti-oxidation and soothing of Zinc.</a:t>
            </a:r>
            <a:endParaRPr lang="zh-CN" altLang="en-US" sz="900" dirty="0">
              <a:effectLst>
                <a:outerShdw blurRad="38100" dist="38100" dir="2700000" algn="tl">
                  <a:srgbClr val="000000">
                    <a:alpha val="43137"/>
                  </a:srgbClr>
                </a:outerShdw>
              </a:effectLst>
              <a:latin typeface="+mn-lt"/>
              <a:ea typeface="微软雅黑 Light" panose="020B0502040204020203" pitchFamily="34" charset="-122"/>
            </a:endParaRPr>
          </a:p>
        </p:txBody>
      </p:sp>
      <p:sp>
        <p:nvSpPr>
          <p:cNvPr id="11" name="Freeform 8"/>
          <p:cNvSpPr/>
          <p:nvPr/>
        </p:nvSpPr>
        <p:spPr bwMode="auto">
          <a:xfrm>
            <a:off x="0" y="127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mn-lt"/>
              <a:ea typeface="+mn-ea"/>
            </a:endParaRPr>
          </a:p>
        </p:txBody>
      </p:sp>
      <p:sp>
        <p:nvSpPr>
          <p:cNvPr id="12" name="Freeform 9"/>
          <p:cNvSpPr/>
          <p:nvPr/>
        </p:nvSpPr>
        <p:spPr bwMode="auto">
          <a:xfrm>
            <a:off x="100013" y="226695"/>
            <a:ext cx="215900" cy="433388"/>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p:spPr>
        <p:txBody>
          <a:bodyPr/>
          <a:lstStyle/>
          <a:p>
            <a:endParaRPr lang="zh-CN" altLang="en-US">
              <a:effectLst>
                <a:outerShdw blurRad="38100" dist="38100" dir="2700000" algn="tl">
                  <a:srgbClr val="000000">
                    <a:alpha val="43137"/>
                  </a:srgbClr>
                </a:outerShdw>
              </a:effectLst>
            </a:endParaRPr>
          </a:p>
        </p:txBody>
      </p:sp>
      <p:pic>
        <p:nvPicPr>
          <p:cNvPr id="16" name="图片 15" descr="未标题-2_画板 1"/>
          <p:cNvPicPr>
            <a:picLocks noChangeAspect="1"/>
          </p:cNvPicPr>
          <p:nvPr/>
        </p:nvPicPr>
        <p:blipFill>
          <a:blip r:embed="rId3"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pic>
        <p:nvPicPr>
          <p:cNvPr id="18" name="图片 17"/>
          <p:cNvPicPr>
            <a:picLocks noChangeAspect="1"/>
          </p:cNvPicPr>
          <p:nvPr/>
        </p:nvPicPr>
        <p:blipFill>
          <a:blip r:embed="rId4" cstate="screen"/>
          <a:stretch>
            <a:fillRect/>
          </a:stretch>
        </p:blipFill>
        <p:spPr>
          <a:xfrm>
            <a:off x="5148000" y="1417192"/>
            <a:ext cx="3053753" cy="1157115"/>
          </a:xfrm>
          <a:prstGeom prst="rect">
            <a:avLst/>
          </a:prstGeom>
          <a:noFill/>
          <a:ln>
            <a:noFill/>
          </a:ln>
        </p:spPr>
      </p:pic>
      <p:sp>
        <p:nvSpPr>
          <p:cNvPr id="20" name="TextBox 8"/>
          <p:cNvSpPr txBox="1"/>
          <p:nvPr/>
        </p:nvSpPr>
        <p:spPr>
          <a:xfrm>
            <a:off x="4531521" y="3084015"/>
            <a:ext cx="4324880" cy="1323439"/>
          </a:xfrm>
          <a:prstGeom prst="rect">
            <a:avLst/>
          </a:prstGeom>
          <a:noFill/>
        </p:spPr>
        <p:txBody>
          <a:bodyPr wrap="square" rtlCol="0">
            <a:spAutoFit/>
          </a:bodyPr>
          <a:lstStyle/>
          <a:p>
            <a:pPr fontAlgn="auto">
              <a:spcAft>
                <a:spcPts val="900"/>
              </a:spcAft>
            </a:pPr>
            <a:r>
              <a:rPr lang="en-US" altLang="zh-CN" sz="1000" b="1" dirty="0">
                <a:effectLst>
                  <a:outerShdw blurRad="38100" dist="38100" dir="2700000" algn="tl">
                    <a:srgbClr val="000000">
                      <a:alpha val="43137"/>
                    </a:srgbClr>
                  </a:outerShdw>
                </a:effectLst>
                <a:latin typeface="+mn-lt"/>
                <a:ea typeface="微软雅黑 Light" panose="020B0502040204020203" pitchFamily="34" charset="-122"/>
              </a:rPr>
              <a:t>Advantages:</a:t>
            </a:r>
            <a:endParaRPr lang="en-US" altLang="zh-CN" sz="1000" dirty="0">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28905" indent="-128905" fontAlgn="auto">
              <a:spcAft>
                <a:spcPts val="900"/>
              </a:spcAft>
              <a:buFont typeface="Arial" panose="020B0604020202020204" pitchFamily="34" charset="0"/>
              <a:buChar char="•"/>
            </a:pPr>
            <a:r>
              <a:rPr lang="en-US" altLang="zh-CN" sz="1000" dirty="0">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Strengthen the skin barrier.</a:t>
            </a:r>
            <a:endParaRPr lang="en-US" altLang="zh-CN" sz="1000" dirty="0">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28905" indent="-128905" fontAlgn="auto">
              <a:spcAft>
                <a:spcPts val="900"/>
              </a:spcAft>
              <a:buFont typeface="Arial" panose="020B0604020202020204" pitchFamily="34" charset="0"/>
              <a:buChar char="•"/>
            </a:pPr>
            <a:r>
              <a:rPr lang="en-US" altLang="zh-CN" sz="1000" dirty="0">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Decrease the expression of inflammatory factors.</a:t>
            </a:r>
            <a:endParaRPr lang="en-US" altLang="zh-CN" sz="1000" dirty="0">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28905" indent="-128905" fontAlgn="auto">
              <a:spcAft>
                <a:spcPts val="900"/>
              </a:spcAft>
              <a:buFont typeface="Arial" panose="020B0604020202020204" pitchFamily="34" charset="0"/>
              <a:buChar char="•"/>
            </a:pPr>
            <a:r>
              <a:rPr lang="en-US" altLang="zh-CN" sz="1000" dirty="0">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Up-regulate the ratio of collagen </a:t>
            </a:r>
            <a:r>
              <a:rPr lang="en-US" altLang="zh-CN" sz="1000" dirty="0" err="1">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lll</a:t>
            </a:r>
            <a:r>
              <a:rPr lang="en-US" altLang="zh-CN" sz="1000" dirty="0">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/l to reduce scar formation.</a:t>
            </a:r>
            <a:r>
              <a:rPr lang="zh-CN" altLang="en-US" sz="1000" dirty="0">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 </a:t>
            </a:r>
            <a:endParaRPr lang="zh-CN" altLang="en-US" sz="1000" dirty="0">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a:p>
            <a:pPr marL="128905" indent="-128905" fontAlgn="auto">
              <a:spcAft>
                <a:spcPts val="900"/>
              </a:spcAft>
              <a:buFont typeface="Arial" panose="020B0604020202020204" pitchFamily="34" charset="0"/>
              <a:buChar char="•"/>
            </a:pPr>
            <a:r>
              <a:rPr lang="en-US" altLang="zh-CN" sz="1000" dirty="0">
                <a:solidFill>
                  <a:schemeClr val="bg2">
                    <a:lumMod val="25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rPr>
              <a:t>Enhance Hydration capacity.</a:t>
            </a:r>
            <a:endParaRPr lang="zh-CN" altLang="en-US" sz="1000" dirty="0">
              <a:solidFill>
                <a:schemeClr val="bg2">
                  <a:lumMod val="50000"/>
                </a:schemeClr>
              </a:solidFill>
              <a:effectLst>
                <a:outerShdw blurRad="38100" dist="38100" dir="2700000" algn="tl">
                  <a:srgbClr val="000000">
                    <a:alpha val="43137"/>
                  </a:srgbClr>
                </a:outerShdw>
              </a:effectLst>
              <a:latin typeface="+mn-lt"/>
              <a:ea typeface="微软雅黑 Light" panose="020B0502040204020203" pitchFamily="34" charset="-122"/>
              <a:cs typeface="Calibri" panose="020F0502020204030204" pitchFamily="34" charset="0"/>
              <a:sym typeface="+mn-ea"/>
            </a:endParaRPr>
          </a:p>
        </p:txBody>
      </p:sp>
      <p:graphicFrame>
        <p:nvGraphicFramePr>
          <p:cNvPr id="23" name="表格 22"/>
          <p:cNvGraphicFramePr>
            <a:graphicFrameLocks noGrp="1"/>
          </p:cNvGraphicFramePr>
          <p:nvPr/>
        </p:nvGraphicFramePr>
        <p:xfrm>
          <a:off x="148289" y="2654861"/>
          <a:ext cx="4111987" cy="1097280"/>
        </p:xfrm>
        <a:graphic>
          <a:graphicData uri="http://schemas.openxmlformats.org/drawingml/2006/table">
            <a:tbl>
              <a:tblPr>
                <a:tableStyleId>{5C22544A-7EE6-4342-B048-85BDC9FD1C3A}</a:tableStyleId>
              </a:tblPr>
              <a:tblGrid>
                <a:gridCol w="1242869"/>
                <a:gridCol w="2869118"/>
              </a:tblGrid>
              <a:tr h="182880">
                <a:tc>
                  <a:txBody>
                    <a:bodyPr/>
                    <a:lstStyle/>
                    <a:p>
                      <a:pPr algn="l" fontAlgn="ctr"/>
                      <a:r>
                        <a:rPr lang="en-US" sz="900" u="none" strike="noStrike" dirty="0">
                          <a:effectLst>
                            <a:outerShdw blurRad="38100" dist="38100" dir="2700000" algn="tl">
                              <a:srgbClr val="000000">
                                <a:alpha val="43137"/>
                              </a:srgbClr>
                            </a:outerShdw>
                          </a:effectLst>
                          <a:latin typeface="+mn-lt"/>
                          <a:ea typeface="微软雅黑 Light" panose="020B0502040204020203" pitchFamily="34" charset="-122"/>
                        </a:rPr>
                        <a:t>INCI</a:t>
                      </a:r>
                      <a:r>
                        <a:rPr lang="zh-CN" altLang="en-US" sz="900" u="none" strike="noStrike" dirty="0">
                          <a:effectLst>
                            <a:outerShdw blurRad="38100" dist="38100" dir="2700000" algn="tl">
                              <a:srgbClr val="000000">
                                <a:alpha val="43137"/>
                              </a:srgbClr>
                            </a:outerShdw>
                          </a:effectLst>
                          <a:latin typeface="+mn-lt"/>
                          <a:ea typeface="微软雅黑 Light" panose="020B0502040204020203" pitchFamily="34" charset="-122"/>
                        </a:rPr>
                        <a:t> </a:t>
                      </a:r>
                      <a:r>
                        <a:rPr lang="en-US" altLang="zh-CN" sz="900" u="none" strike="noStrike" dirty="0">
                          <a:effectLst>
                            <a:outerShdw blurRad="38100" dist="38100" dir="2700000" algn="tl">
                              <a:srgbClr val="000000">
                                <a:alpha val="43137"/>
                              </a:srgbClr>
                            </a:outerShdw>
                          </a:effectLst>
                          <a:latin typeface="+mn-lt"/>
                          <a:ea typeface="微软雅黑 Light" panose="020B0502040204020203" pitchFamily="34" charset="-122"/>
                        </a:rPr>
                        <a:t>name</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3">
                        <a:lumMod val="20000"/>
                        <a:lumOff val="80000"/>
                      </a:schemeClr>
                    </a:solidFill>
                  </a:tcPr>
                </a:tc>
                <a:tc>
                  <a:txBody>
                    <a:bodyPr/>
                    <a:lstStyle/>
                    <a:p>
                      <a:pPr algn="l" fontAlgn="ctr"/>
                      <a:r>
                        <a:rPr lang="zh-CN" altLang="en-US" sz="900" u="none" strike="noStrike" dirty="0">
                          <a:effectLst>
                            <a:outerShdw blurRad="38100" dist="38100" dir="2700000" algn="tl">
                              <a:srgbClr val="000000">
                                <a:alpha val="43137"/>
                              </a:srgbClr>
                            </a:outerShdw>
                          </a:effectLst>
                          <a:latin typeface="+mn-lt"/>
                          <a:ea typeface="微软雅黑 Light" panose="020B0502040204020203" pitchFamily="34" charset="-122"/>
                        </a:rPr>
                        <a:t>水解透明质酸锌</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3">
                        <a:lumMod val="20000"/>
                        <a:lumOff val="80000"/>
                      </a:schemeClr>
                    </a:solidFill>
                  </a:tcPr>
                </a:tc>
              </a:tr>
              <a:tr h="182880">
                <a:tc>
                  <a:txBody>
                    <a:bodyPr/>
                    <a:lstStyle/>
                    <a:p>
                      <a:pPr algn="l" fontAlgn="ctr"/>
                      <a:r>
                        <a:rPr lang="en-US" altLang="zh-CN"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Name</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6">
                        <a:lumMod val="20000"/>
                        <a:lumOff val="80000"/>
                      </a:schemeClr>
                    </a:solidFill>
                  </a:tcPr>
                </a:tc>
                <a:tc>
                  <a:txBody>
                    <a:bodyPr/>
                    <a:lstStyle/>
                    <a:p>
                      <a:pPr algn="l" fontAlgn="ctr"/>
                      <a:r>
                        <a:rPr lang="en-US" altLang="zh-CN"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ZINC HYDROLYZED HYALURONATE</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6">
                        <a:lumMod val="20000"/>
                        <a:lumOff val="80000"/>
                      </a:schemeClr>
                    </a:solidFill>
                  </a:tcPr>
                </a:tc>
              </a:tr>
              <a:tr h="182880">
                <a:tc>
                  <a:txBody>
                    <a:bodyPr/>
                    <a:lstStyle/>
                    <a:p>
                      <a:pPr algn="l" fontAlgn="ctr"/>
                      <a:r>
                        <a:rPr lang="en-US" altLang="zh-CN"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Molecular formula</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3">
                        <a:lumMod val="20000"/>
                        <a:lumOff val="80000"/>
                      </a:schemeClr>
                    </a:solidFill>
                  </a:tcPr>
                </a:tc>
                <a:tc>
                  <a:txBody>
                    <a:bodyPr/>
                    <a:lstStyle/>
                    <a:p>
                      <a:pPr algn="l" fontAlgn="ctr"/>
                      <a:r>
                        <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a:t>
                      </a:r>
                      <a:r>
                        <a:rPr lang="en-US" altLang="zh-CN"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Zn(C</a:t>
                      </a:r>
                      <a:r>
                        <a:rPr lang="en-US" altLang="zh-CN" sz="900" b="0" i="0" u="none" strike="noStrike" baseline="-25000"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14</a:t>
                      </a:r>
                      <a:r>
                        <a:rPr lang="en-US" altLang="zh-CN"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H</a:t>
                      </a:r>
                      <a:r>
                        <a:rPr lang="en-US" altLang="zh-CN" sz="900" b="0" i="0" u="none" strike="noStrike" kern="1200" baseline="-25000"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cs typeface="+mn-cs"/>
                        </a:rPr>
                        <a:t>20</a:t>
                      </a:r>
                      <a:r>
                        <a:rPr lang="en-US" altLang="zh-CN"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NO</a:t>
                      </a:r>
                      <a:r>
                        <a:rPr lang="en-US" altLang="zh-CN" sz="900" b="0" i="0" u="none" strike="noStrike" kern="1200" baseline="-25000"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cs typeface="+mn-cs"/>
                        </a:rPr>
                        <a:t>11</a:t>
                      </a:r>
                      <a:r>
                        <a:rPr lang="en-US" altLang="zh-CN"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 </a:t>
                      </a:r>
                      <a:r>
                        <a:rPr lang="en-US" altLang="zh-CN" sz="900" b="0" i="0" u="none" strike="noStrike" kern="1200" baseline="-25000"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cs typeface="+mn-cs"/>
                        </a:rPr>
                        <a:t>2</a:t>
                      </a:r>
                      <a:r>
                        <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a:t>
                      </a:r>
                      <a:r>
                        <a:rPr lang="en-US" altLang="zh-CN"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n</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3">
                        <a:lumMod val="20000"/>
                        <a:lumOff val="80000"/>
                      </a:schemeClr>
                    </a:solidFill>
                  </a:tcPr>
                </a:tc>
              </a:tr>
              <a:tr h="182880">
                <a:tc>
                  <a:txBody>
                    <a:bodyPr/>
                    <a:lstStyle/>
                    <a:p>
                      <a:pPr algn="l" fontAlgn="ctr"/>
                      <a:r>
                        <a:rPr kumimoji="0" lang="en-US" altLang="zh-CN"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微软雅黑 Light" panose="020B0502040204020203" pitchFamily="34" charset="-122"/>
                          <a:cs typeface="+mn-cs"/>
                        </a:rPr>
                        <a:t>Recommended dosage</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6">
                        <a:lumMod val="20000"/>
                        <a:lumOff val="80000"/>
                      </a:schemeClr>
                    </a:solidFill>
                  </a:tcPr>
                </a:tc>
                <a:tc>
                  <a:txBody>
                    <a:bodyPr/>
                    <a:lstStyle/>
                    <a:p>
                      <a:pPr algn="l" fontAlgn="ctr"/>
                      <a:r>
                        <a:rPr lang="en-US" altLang="zh-CN" sz="900" u="none" strike="noStrike" dirty="0">
                          <a:effectLst>
                            <a:outerShdw blurRad="38100" dist="38100" dir="2700000" algn="tl">
                              <a:srgbClr val="000000">
                                <a:alpha val="43137"/>
                              </a:srgbClr>
                            </a:outerShdw>
                          </a:effectLst>
                          <a:latin typeface="+mn-lt"/>
                          <a:ea typeface="微软雅黑 Light" panose="020B0502040204020203" pitchFamily="34" charset="-122"/>
                        </a:rPr>
                        <a:t>0.1%~0.5%</a:t>
                      </a:r>
                      <a:endParaRPr lang="en-US" altLang="zh-CN"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6">
                        <a:lumMod val="20000"/>
                        <a:lumOff val="80000"/>
                      </a:schemeClr>
                    </a:solidFill>
                  </a:tcPr>
                </a:tc>
              </a:tr>
              <a:tr h="182880">
                <a:tc>
                  <a:txBody>
                    <a:bodyPr/>
                    <a:lstStyle/>
                    <a:p>
                      <a:pPr algn="l" fontAlgn="ctr"/>
                      <a:r>
                        <a:rPr kumimoji="0" lang="en-US" altLang="zh-CN"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微软雅黑 Light" panose="020B0502040204020203" pitchFamily="34" charset="-122"/>
                          <a:cs typeface="+mn-cs"/>
                        </a:rPr>
                        <a:t>Solubility</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3">
                        <a:lumMod val="20000"/>
                        <a:lumOff val="80000"/>
                      </a:schemeClr>
                    </a:solidFill>
                  </a:tcPr>
                </a:tc>
                <a:tc>
                  <a:txBody>
                    <a:bodyPr/>
                    <a:lstStyle/>
                    <a:p>
                      <a:pPr algn="l" fontAlgn="ctr"/>
                      <a:r>
                        <a:rPr lang="en-US" altLang="zh-CN" sz="900" u="none" strike="noStrike" dirty="0">
                          <a:effectLst>
                            <a:outerShdw blurRad="38100" dist="38100" dir="2700000" algn="tl">
                              <a:srgbClr val="000000">
                                <a:alpha val="43137"/>
                              </a:srgbClr>
                            </a:outerShdw>
                          </a:effectLst>
                          <a:latin typeface="+mn-lt"/>
                          <a:ea typeface="微软雅黑 Light" panose="020B0502040204020203" pitchFamily="34" charset="-122"/>
                        </a:rPr>
                        <a:t>Easily soluble in water</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3">
                        <a:lumMod val="20000"/>
                        <a:lumOff val="80000"/>
                      </a:schemeClr>
                    </a:solidFill>
                  </a:tcPr>
                </a:tc>
              </a:tr>
              <a:tr h="182880">
                <a:tc>
                  <a:txBody>
                    <a:bodyPr/>
                    <a:lstStyle/>
                    <a:p>
                      <a:pPr algn="l" fontAlgn="ctr"/>
                      <a:r>
                        <a:rPr lang="en-US" altLang="zh-CN" sz="900" u="none" strike="noStrike" dirty="0">
                          <a:effectLst>
                            <a:outerShdw blurRad="38100" dist="38100" dir="2700000" algn="tl">
                              <a:srgbClr val="000000">
                                <a:alpha val="43137"/>
                              </a:srgbClr>
                            </a:outerShdw>
                          </a:effectLst>
                          <a:latin typeface="+mn-lt"/>
                          <a:ea typeface="微软雅黑 Light" panose="020B0502040204020203" pitchFamily="34" charset="-122"/>
                        </a:rPr>
                        <a:t>Application</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6">
                        <a:lumMod val="20000"/>
                        <a:lumOff val="80000"/>
                      </a:schemeClr>
                    </a:solidFill>
                  </a:tcPr>
                </a:tc>
                <a:tc>
                  <a:txBody>
                    <a:bodyPr/>
                    <a:lstStyle/>
                    <a:p>
                      <a:pPr algn="l" fontAlgn="ctr"/>
                      <a:r>
                        <a:rPr lang="en-US" altLang="zh-CN"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rPr>
                        <a:t>Lotion, Cream, Essence, Mask, etc.</a:t>
                      </a:r>
                      <a:endParaRPr lang="zh-CN" altLang="en-US" sz="900" b="0" i="0" u="none" strike="noStrike" dirty="0">
                        <a:solidFill>
                          <a:srgbClr val="000000"/>
                        </a:solidFill>
                        <a:effectLst>
                          <a:outerShdw blurRad="38100" dist="38100" dir="2700000" algn="tl">
                            <a:srgbClr val="000000">
                              <a:alpha val="43137"/>
                            </a:srgbClr>
                          </a:outerShdw>
                        </a:effectLst>
                        <a:latin typeface="+mn-lt"/>
                        <a:ea typeface="微软雅黑 Light" panose="020B0502040204020203" pitchFamily="34" charset="-122"/>
                      </a:endParaRPr>
                    </a:p>
                  </a:txBody>
                  <a:tcPr marL="7620" marR="7620" marT="7620" marB="0" anchor="ctr">
                    <a:solidFill>
                      <a:schemeClr val="accent6">
                        <a:lumMod val="20000"/>
                        <a:lumOff val="80000"/>
                      </a:schemeClr>
                    </a:solidFill>
                  </a:tcPr>
                </a:tc>
              </a:tr>
            </a:tbl>
          </a:graphicData>
        </a:graphic>
      </p:graphicFrame>
      <p:sp>
        <p:nvSpPr>
          <p:cNvPr id="2" name="Rectangle 18"/>
          <p:cNvSpPr>
            <a:spLocks noChangeArrowheads="1"/>
          </p:cNvSpPr>
          <p:nvPr/>
        </p:nvSpPr>
        <p:spPr bwMode="auto">
          <a:xfrm>
            <a:off x="463550" y="268288"/>
            <a:ext cx="2031005"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Cosmetic </a:t>
            </a:r>
            <a:r>
              <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3"/>
          <p:cNvSpPr txBox="1"/>
          <p:nvPr/>
        </p:nvSpPr>
        <p:spPr>
          <a:xfrm>
            <a:off x="4162969" y="336431"/>
            <a:ext cx="3934725" cy="400110"/>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zh-CN"/>
            </a:defPPr>
            <a:lvl1pPr algn="just">
              <a:defRPr sz="2000" b="1">
                <a:effectLst>
                  <a:outerShdw blurRad="38100" dist="38100" dir="2700000" algn="tl">
                    <a:srgbClr val="000000">
                      <a:alpha val="43137"/>
                    </a:srgbClr>
                  </a:outerShdw>
                </a:effectLst>
                <a:latin typeface="+mn-lt"/>
                <a:ea typeface="微软雅黑 Light" panose="020B0502040204020203" pitchFamily="34" charset="-122"/>
              </a:defRPr>
            </a:lvl1pPr>
          </a:lstStyle>
          <a:p>
            <a:pPr algn="l"/>
            <a:r>
              <a:rPr lang="en-US" altLang="zh-CN" dirty="0"/>
              <a:t>Zinc Hydrolyzed Hyaluronate</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2"/>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11"/>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00"/>
                                        <p:tgtEl>
                                          <p:spTgt spid="2"/>
                                        </p:tgtEl>
                                      </p:cBhvr>
                                    </p:animEffect>
                                    <p:anim calcmode="lin" valueType="num">
                                      <p:cBhvr>
                                        <p:cTn id="20" dur="300" fill="hold"/>
                                        <p:tgtEl>
                                          <p:spTgt spid="2"/>
                                        </p:tgtEl>
                                        <p:attrNameLst>
                                          <p:attrName>ppt_x</p:attrName>
                                        </p:attrNameLst>
                                      </p:cBhvr>
                                      <p:tavLst>
                                        <p:tav tm="0">
                                          <p:val>
                                            <p:strVal val="#ppt_x"/>
                                          </p:val>
                                        </p:tav>
                                        <p:tav tm="100000">
                                          <p:val>
                                            <p:strVal val="#ppt_x"/>
                                          </p:val>
                                        </p:tav>
                                      </p:tavLst>
                                    </p:anim>
                                    <p:anim calcmode="lin" valueType="num">
                                      <p:cBhvr>
                                        <p:cTn id="21" dur="3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2"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p:nvPr/>
        </p:nvSpPr>
        <p:spPr>
          <a:xfrm>
            <a:off x="4327928" y="2333"/>
            <a:ext cx="5148000" cy="5141166"/>
          </a:xfrm>
          <a:prstGeom prst="rect">
            <a:avLst/>
          </a:prstGeom>
          <a:solidFill>
            <a:srgbClr val="F0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图片 1"/>
          <p:cNvPicPr>
            <a:picLocks noChangeAspect="1"/>
          </p:cNvPicPr>
          <p:nvPr/>
        </p:nvPicPr>
        <p:blipFill>
          <a:blip r:embed="rId1" cstate="screen"/>
          <a:stretch>
            <a:fillRect/>
          </a:stretch>
        </p:blipFill>
        <p:spPr>
          <a:xfrm>
            <a:off x="-32891" y="2333"/>
            <a:ext cx="2160000" cy="2160000"/>
          </a:xfrm>
          <a:prstGeom prst="rect">
            <a:avLst/>
          </a:prstGeom>
        </p:spPr>
      </p:pic>
      <p:pic>
        <p:nvPicPr>
          <p:cNvPr id="14" name="图片占位符 13"/>
          <p:cNvPicPr>
            <a:picLocks noGrp="1" noChangeAspect="1"/>
          </p:cNvPicPr>
          <p:nvPr>
            <p:ph type="pic" sz="quarter" idx="10"/>
          </p:nvPr>
        </p:nvPicPr>
        <p:blipFill>
          <a:blip r:embed="rId2" cstate="screen"/>
          <a:stretch>
            <a:fillRect/>
          </a:stretch>
        </p:blipFill>
        <p:spPr>
          <a:xfrm>
            <a:off x="7534536" y="915749"/>
            <a:ext cx="1941391" cy="2025129"/>
          </a:xfrm>
        </p:spPr>
      </p:pic>
      <p:sp>
        <p:nvSpPr>
          <p:cNvPr id="4" name="TextBox 3"/>
          <p:cNvSpPr txBox="1"/>
          <p:nvPr/>
        </p:nvSpPr>
        <p:spPr>
          <a:xfrm>
            <a:off x="4616400" y="1362013"/>
            <a:ext cx="2286000" cy="400110"/>
          </a:xfrm>
          <a:prstGeom prst="rect">
            <a:avLst/>
          </a:prstGeom>
          <a:noFill/>
        </p:spPr>
        <p:txBody>
          <a:bodyPr wrap="square" rtlCol="0">
            <a:spAutoFit/>
          </a:bodyPr>
          <a:lstStyle/>
          <a:p>
            <a:r>
              <a:rPr lang="en-US" altLang="zh-CN" sz="2000" b="1" dirty="0">
                <a:effectLst>
                  <a:outerShdw blurRad="38100" dist="38100" dir="2700000" algn="tl">
                    <a:srgbClr val="000000">
                      <a:alpha val="43137"/>
                    </a:srgbClr>
                  </a:outerShdw>
                </a:effectLst>
                <a:latin typeface="+mn-lt"/>
                <a:ea typeface="微软雅黑 Light" panose="020B0502040204020203" pitchFamily="34" charset="-122"/>
              </a:rPr>
              <a:t>Alpha-Arbutin</a:t>
            </a:r>
            <a:endParaRPr lang="zh-CN" altLang="zh-CN" sz="2000" b="1" dirty="0">
              <a:effectLst>
                <a:outerShdw blurRad="38100" dist="38100" dir="2700000" algn="tl">
                  <a:srgbClr val="000000">
                    <a:alpha val="43137"/>
                  </a:srgbClr>
                </a:outerShdw>
              </a:effectLst>
              <a:latin typeface="+mn-lt"/>
              <a:ea typeface="微软雅黑 Light" panose="020B0502040204020203" pitchFamily="34" charset="-122"/>
            </a:endParaRPr>
          </a:p>
        </p:txBody>
      </p:sp>
      <p:pic>
        <p:nvPicPr>
          <p:cNvPr id="5" name="图片 4"/>
          <p:cNvPicPr>
            <a:picLocks noChangeAspect="1"/>
          </p:cNvPicPr>
          <p:nvPr/>
        </p:nvPicPr>
        <p:blipFill>
          <a:blip r:embed="rId3" cstate="screen"/>
          <a:stretch>
            <a:fillRect/>
          </a:stretch>
        </p:blipFill>
        <p:spPr>
          <a:xfrm>
            <a:off x="596620" y="2067750"/>
            <a:ext cx="3534293" cy="3534293"/>
          </a:xfrm>
          <a:prstGeom prst="rect">
            <a:avLst/>
          </a:prstGeom>
        </p:spPr>
      </p:pic>
      <p:pic>
        <p:nvPicPr>
          <p:cNvPr id="7" name="图片 6"/>
          <p:cNvPicPr>
            <a:picLocks noChangeAspect="1"/>
          </p:cNvPicPr>
          <p:nvPr/>
        </p:nvPicPr>
        <p:blipFill>
          <a:blip r:embed="rId4" cstate="screen"/>
          <a:stretch>
            <a:fillRect/>
          </a:stretch>
        </p:blipFill>
        <p:spPr>
          <a:xfrm>
            <a:off x="431715" y="244402"/>
            <a:ext cx="3604826" cy="3604826"/>
          </a:xfrm>
          <a:prstGeom prst="rect">
            <a:avLst/>
          </a:prstGeom>
        </p:spPr>
      </p:pic>
      <p:sp>
        <p:nvSpPr>
          <p:cNvPr id="8" name="矩形 7"/>
          <p:cNvSpPr/>
          <p:nvPr/>
        </p:nvSpPr>
        <p:spPr>
          <a:xfrm>
            <a:off x="828000" y="4515749"/>
            <a:ext cx="3384000" cy="230832"/>
          </a:xfrm>
          <a:prstGeom prst="rect">
            <a:avLst/>
          </a:prstGeom>
        </p:spPr>
        <p:txBody>
          <a:bodyPr wrap="square">
            <a:spAutoFit/>
          </a:bodyPr>
          <a:lstStyle/>
          <a:p>
            <a:r>
              <a:rPr lang="en-US" altLang="zh-CN" sz="900" dirty="0">
                <a:effectLst>
                  <a:outerShdw blurRad="38100" dist="38100" dir="2700000" algn="tl">
                    <a:srgbClr val="000000">
                      <a:alpha val="43137"/>
                    </a:srgbClr>
                  </a:outerShdw>
                </a:effectLst>
                <a:latin typeface="+mn-lt"/>
              </a:rPr>
              <a:t>Batch Number: </a:t>
            </a:r>
            <a:r>
              <a:rPr lang="zh-CN" altLang="en-US" sz="900" dirty="0">
                <a:effectLst>
                  <a:outerShdw blurRad="38100" dist="38100" dir="2700000" algn="tl">
                    <a:srgbClr val="000000">
                      <a:alpha val="43137"/>
                    </a:srgbClr>
                  </a:outerShdw>
                </a:effectLst>
                <a:latin typeface="+mn-lt"/>
              </a:rPr>
              <a:t>AT180701</a:t>
            </a:r>
            <a:r>
              <a:rPr lang="en-US" altLang="zh-CN" sz="900" dirty="0">
                <a:effectLst>
                  <a:outerShdw blurRad="38100" dist="38100" dir="2700000" algn="tl">
                    <a:srgbClr val="000000">
                      <a:alpha val="43137"/>
                    </a:srgbClr>
                  </a:outerShdw>
                </a:effectLst>
                <a:latin typeface="+mn-lt"/>
              </a:rPr>
              <a:t>, </a:t>
            </a:r>
            <a:r>
              <a:rPr lang="zh-CN" altLang="en-US" sz="900" dirty="0">
                <a:effectLst>
                  <a:outerShdw blurRad="38100" dist="38100" dir="2700000" algn="tl">
                    <a:srgbClr val="000000">
                      <a:alpha val="43137"/>
                    </a:srgbClr>
                  </a:outerShdw>
                </a:effectLst>
                <a:latin typeface="+mn-lt"/>
              </a:rPr>
              <a:t>AT180702 HPLC</a:t>
            </a:r>
            <a:endParaRPr lang="zh-CN" altLang="en-US" sz="900" dirty="0">
              <a:effectLst>
                <a:outerShdw blurRad="38100" dist="38100" dir="2700000" algn="tl">
                  <a:srgbClr val="000000">
                    <a:alpha val="43137"/>
                  </a:srgbClr>
                </a:outerShdw>
              </a:effectLst>
              <a:latin typeface="+mn-lt"/>
            </a:endParaRPr>
          </a:p>
        </p:txBody>
      </p:sp>
      <p:sp>
        <p:nvSpPr>
          <p:cNvPr id="9" name="矩形 8"/>
          <p:cNvSpPr/>
          <p:nvPr/>
        </p:nvSpPr>
        <p:spPr>
          <a:xfrm>
            <a:off x="4443380" y="2932404"/>
            <a:ext cx="4952620" cy="1477328"/>
          </a:xfrm>
          <a:prstGeom prst="rect">
            <a:avLst/>
          </a:prstGeom>
        </p:spPr>
        <p:txBody>
          <a:bodyPr wrap="square">
            <a:spAutoFit/>
          </a:bodyPr>
          <a:lstStyle/>
          <a:p>
            <a:r>
              <a:rPr lang="en-US" altLang="zh-CN" sz="1000" b="1" dirty="0">
                <a:latin typeface="+mn-lt"/>
                <a:ea typeface="微软雅黑 Light" panose="020B0502040204020203" pitchFamily="34" charset="-122"/>
              </a:rPr>
              <a:t>Characteristics:</a:t>
            </a:r>
            <a:endParaRPr lang="en-US" altLang="zh-CN" sz="1000" b="1" dirty="0">
              <a:latin typeface="+mn-lt"/>
              <a:ea typeface="微软雅黑 Light" panose="020B0502040204020203" pitchFamily="34" charset="-122"/>
            </a:endParaRPr>
          </a:p>
          <a:p>
            <a:endParaRPr lang="en-US" altLang="zh-CN" sz="1000" dirty="0">
              <a:latin typeface="+mn-lt"/>
              <a:ea typeface="微软雅黑 Light" panose="020B0502040204020203" pitchFamily="34" charset="-122"/>
            </a:endParaRPr>
          </a:p>
          <a:p>
            <a:pPr marL="171450" indent="-171450">
              <a:buFont typeface="Arial" panose="020B0604020202020204" pitchFamily="34" charset="0"/>
              <a:buChar char="•"/>
            </a:pPr>
            <a:r>
              <a:rPr lang="en-US" altLang="zh-CN" sz="1000" dirty="0">
                <a:solidFill>
                  <a:srgbClr val="3E3E3F"/>
                </a:solidFill>
                <a:effectLst/>
                <a:latin typeface="+mn-lt"/>
              </a:rPr>
              <a:t>Alpha-Arbutin is considered one of the most </a:t>
            </a:r>
            <a:r>
              <a:rPr lang="en-US" altLang="zh-CN" sz="1000" dirty="0" err="1">
                <a:solidFill>
                  <a:srgbClr val="3E3E3F"/>
                </a:solidFill>
                <a:effectLst/>
                <a:latin typeface="+mn-lt"/>
              </a:rPr>
              <a:t>effffective</a:t>
            </a:r>
            <a:r>
              <a:rPr lang="en-US" altLang="zh-CN" sz="1000" dirty="0">
                <a:solidFill>
                  <a:srgbClr val="3E3E3F"/>
                </a:solidFill>
                <a:effectLst/>
                <a:latin typeface="+mn-lt"/>
              </a:rPr>
              <a:t> and safe lightening ingredients in foreign countries and the most competitive lightening spot removal active substance in 21st century. </a:t>
            </a:r>
            <a:endParaRPr lang="en-US" altLang="zh-CN" sz="1000" dirty="0">
              <a:latin typeface="+mn-lt"/>
            </a:endParaRPr>
          </a:p>
          <a:p>
            <a:pPr marL="171450" indent="-171450">
              <a:buFont typeface="Arial" panose="020B0604020202020204" pitchFamily="34" charset="0"/>
              <a:buChar char="•"/>
            </a:pPr>
            <a:r>
              <a:rPr lang="en-US" altLang="zh-CN" sz="1000" dirty="0">
                <a:solidFill>
                  <a:srgbClr val="3E3E3F"/>
                </a:solidFill>
                <a:effectLst/>
                <a:latin typeface="+mn-lt"/>
              </a:rPr>
              <a:t>The stability and durability of alpha-Arbutin is 15 times more than beta-Arbutin. </a:t>
            </a:r>
            <a:endParaRPr lang="en-US" altLang="zh-CN" sz="1000" dirty="0">
              <a:latin typeface="+mn-lt"/>
            </a:endParaRPr>
          </a:p>
          <a:p>
            <a:pPr marL="171450" indent="-171450">
              <a:buFont typeface="Arial" panose="020B0604020202020204" pitchFamily="34" charset="0"/>
              <a:buChar char="•"/>
            </a:pPr>
            <a:r>
              <a:rPr lang="en-US" altLang="zh-CN" sz="1000" dirty="0">
                <a:solidFill>
                  <a:srgbClr val="3E3E3F"/>
                </a:solidFill>
                <a:effectLst/>
                <a:latin typeface="+mn-lt"/>
              </a:rPr>
              <a:t>In the whole process of reaction, hydroquinone is never generated. It has no side </a:t>
            </a:r>
            <a:r>
              <a:rPr lang="en-US" altLang="zh-CN" sz="1000" dirty="0" err="1">
                <a:solidFill>
                  <a:srgbClr val="3E3E3F"/>
                </a:solidFill>
                <a:effectLst/>
                <a:latin typeface="+mn-lt"/>
              </a:rPr>
              <a:t>effffects</a:t>
            </a:r>
            <a:r>
              <a:rPr lang="en-US" altLang="zh-CN" sz="1000" dirty="0">
                <a:solidFill>
                  <a:srgbClr val="3E3E3F"/>
                </a:solidFill>
                <a:effectLst/>
                <a:latin typeface="+mn-lt"/>
              </a:rPr>
              <a:t> of cytotoxicity, irritation and anaphylaxis, but the </a:t>
            </a:r>
            <a:r>
              <a:rPr lang="en-US" altLang="zh-CN" sz="1000" dirty="0" err="1">
                <a:solidFill>
                  <a:srgbClr val="3E3E3F"/>
                </a:solidFill>
                <a:effectLst/>
                <a:latin typeface="+mn-lt"/>
              </a:rPr>
              <a:t>effffects</a:t>
            </a:r>
            <a:r>
              <a:rPr lang="en-US" altLang="zh-CN" sz="1000" dirty="0">
                <a:solidFill>
                  <a:srgbClr val="3E3E3F"/>
                </a:solidFill>
                <a:effectLst/>
                <a:latin typeface="+mn-lt"/>
              </a:rPr>
              <a:t> of moisture, healing wounds, sterilization and anti-</a:t>
            </a:r>
            <a:r>
              <a:rPr lang="en-US" altLang="zh-CN" sz="1000" dirty="0" err="1">
                <a:solidFill>
                  <a:srgbClr val="3E3E3F"/>
                </a:solidFill>
                <a:effectLst/>
                <a:latin typeface="+mn-lt"/>
              </a:rPr>
              <a:t>inflflammation</a:t>
            </a:r>
            <a:r>
              <a:rPr lang="en-US" altLang="zh-CN" sz="1000" dirty="0">
                <a:solidFill>
                  <a:srgbClr val="3E3E3F"/>
                </a:solidFill>
                <a:effectLst/>
                <a:latin typeface="+mn-lt"/>
              </a:rPr>
              <a:t>.</a:t>
            </a:r>
            <a:endParaRPr lang="zh-CN" altLang="en-US" sz="1000" dirty="0">
              <a:latin typeface="+mn-lt"/>
              <a:ea typeface="微软雅黑 Light" panose="020B0502040204020203" pitchFamily="34" charset="-122"/>
            </a:endParaRPr>
          </a:p>
        </p:txBody>
      </p:sp>
      <p:pic>
        <p:nvPicPr>
          <p:cNvPr id="16" name="图片 15" descr="未标题-2_画板 1"/>
          <p:cNvPicPr>
            <a:picLocks noChangeAspect="1"/>
          </p:cNvPicPr>
          <p:nvPr/>
        </p:nvPicPr>
        <p:blipFill>
          <a:blip r:embed="rId5"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3" name="Freeform 8"/>
          <p:cNvSpPr/>
          <p:nvPr/>
        </p:nvSpPr>
        <p:spPr bwMode="auto">
          <a:xfrm>
            <a:off x="0" y="127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mn-lt"/>
              <a:ea typeface="+mn-ea"/>
            </a:endParaRPr>
          </a:p>
        </p:txBody>
      </p:sp>
      <p:sp>
        <p:nvSpPr>
          <p:cNvPr id="6" name="Freeform 9"/>
          <p:cNvSpPr/>
          <p:nvPr/>
        </p:nvSpPr>
        <p:spPr bwMode="auto">
          <a:xfrm>
            <a:off x="100013" y="226695"/>
            <a:ext cx="215900" cy="433388"/>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p:spPr>
        <p:txBody>
          <a:bodyPr/>
          <a:lstStyle/>
          <a:p>
            <a:endParaRPr lang="zh-CN" altLang="en-US">
              <a:effectLst>
                <a:outerShdw blurRad="38100" dist="38100" dir="2700000" algn="tl">
                  <a:srgbClr val="000000">
                    <a:alpha val="43137"/>
                  </a:srgbClr>
                </a:outerShdw>
              </a:effectLst>
            </a:endParaRPr>
          </a:p>
        </p:txBody>
      </p:sp>
      <p:sp>
        <p:nvSpPr>
          <p:cNvPr id="10" name="Rectangle 18"/>
          <p:cNvSpPr>
            <a:spLocks noChangeArrowheads="1"/>
          </p:cNvSpPr>
          <p:nvPr/>
        </p:nvSpPr>
        <p:spPr bwMode="auto">
          <a:xfrm>
            <a:off x="463550" y="268288"/>
            <a:ext cx="2031005"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Cosmetic </a:t>
            </a:r>
            <a:r>
              <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6"/>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3"/>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300"/>
                                        <p:tgtEl>
                                          <p:spTgt spid="10"/>
                                        </p:tgtEl>
                                      </p:cBhvr>
                                    </p:animEffect>
                                    <p:anim calcmode="lin" valueType="num">
                                      <p:cBhvr>
                                        <p:cTn id="20" dur="300" fill="hold"/>
                                        <p:tgtEl>
                                          <p:spTgt spid="10"/>
                                        </p:tgtEl>
                                        <p:attrNameLst>
                                          <p:attrName>ppt_x</p:attrName>
                                        </p:attrNameLst>
                                      </p:cBhvr>
                                      <p:tavLst>
                                        <p:tav tm="0">
                                          <p:val>
                                            <p:strVal val="#ppt_x"/>
                                          </p:val>
                                        </p:tav>
                                        <p:tav tm="100000">
                                          <p:val>
                                            <p:strVal val="#ppt_x"/>
                                          </p:val>
                                        </p:tav>
                                      </p:tavLst>
                                    </p:anim>
                                    <p:anim calcmode="lin" valueType="num">
                                      <p:cBhvr>
                                        <p:cTn id="21" dur="3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P spid="10"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9087" y="569131"/>
            <a:ext cx="363436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altLang="zh-CN" sz="2000" b="1" dirty="0">
                <a:effectLst>
                  <a:outerShdw blurRad="38100" dist="38100" dir="2700000" algn="tl">
                    <a:srgbClr val="000000">
                      <a:alpha val="43137"/>
                    </a:srgbClr>
                  </a:outerShdw>
                </a:effectLst>
                <a:latin typeface="+mn-lt"/>
                <a:ea typeface="微软雅黑" panose="020B0503020204020204" pitchFamily="34" charset="-122"/>
              </a:rPr>
              <a:t>L-Ascorbic Acid 2-Glucoside</a:t>
            </a:r>
            <a:endParaRPr lang="zh-CN" altLang="zh-CN" sz="2000" b="1" dirty="0">
              <a:effectLst>
                <a:outerShdw blurRad="38100" dist="38100" dir="2700000" algn="tl">
                  <a:srgbClr val="000000">
                    <a:alpha val="43137"/>
                  </a:srgbClr>
                </a:outerShdw>
              </a:effectLst>
              <a:latin typeface="+mn-lt"/>
              <a:ea typeface="微软雅黑" panose="020B0503020204020204" pitchFamily="34" charset="-122"/>
            </a:endParaRPr>
          </a:p>
        </p:txBody>
      </p:sp>
      <p:sp>
        <p:nvSpPr>
          <p:cNvPr id="5" name="TextBox 4"/>
          <p:cNvSpPr txBox="1"/>
          <p:nvPr/>
        </p:nvSpPr>
        <p:spPr>
          <a:xfrm>
            <a:off x="296946" y="1336954"/>
            <a:ext cx="8457578" cy="1492716"/>
          </a:xfrm>
          <a:prstGeom prst="rect">
            <a:avLst/>
          </a:prstGeom>
          <a:noFill/>
          <a:effectLst/>
        </p:spPr>
        <p:txBody>
          <a:bodyPr wrap="square" rtlCol="0">
            <a:spAutoFit/>
          </a:bodyPr>
          <a:lstStyle/>
          <a:p>
            <a:r>
              <a:rPr lang="en-US" altLang="zh-CN" sz="1000" b="1" dirty="0">
                <a:latin typeface="+mn-lt"/>
                <a:ea typeface="微软雅黑" panose="020B0503020204020204" pitchFamily="34" charset="-122"/>
                <a:cs typeface="Calibri" panose="020F0502020204030204" pitchFamily="34" charset="0"/>
                <a:sym typeface="+mn-ea"/>
              </a:rPr>
              <a:t> Product Characteristics:</a:t>
            </a:r>
            <a:endParaRPr lang="en-US" altLang="zh-CN" sz="1000" b="1" dirty="0">
              <a:latin typeface="+mn-lt"/>
              <a:ea typeface="微软雅黑" panose="020B0503020204020204" pitchFamily="34" charset="-122"/>
              <a:cs typeface="Calibri" panose="020F0502020204030204" pitchFamily="34" charset="0"/>
              <a:sym typeface="+mn-ea"/>
            </a:endParaRPr>
          </a:p>
          <a:p>
            <a:endParaRPr lang="en-US" altLang="zh-CN" sz="900" b="1" dirty="0">
              <a:latin typeface="+mn-lt"/>
              <a:ea typeface="微软雅黑" panose="020B0503020204020204" pitchFamily="34" charset="-122"/>
              <a:cs typeface="Calibri" panose="020F0502020204030204" pitchFamily="34" charset="0"/>
              <a:sym typeface="+mn-ea"/>
            </a:endParaRPr>
          </a:p>
          <a:p>
            <a:pPr marL="171450" indent="-171450">
              <a:buFont typeface="Arial" panose="020B0604020202020204" pitchFamily="34" charset="0"/>
              <a:buChar char="•"/>
            </a:pPr>
            <a:r>
              <a:rPr lang="en-US" altLang="zh-CN" sz="900" dirty="0">
                <a:latin typeface="+mn-lt"/>
                <a:ea typeface="微软雅黑" panose="020B0503020204020204" pitchFamily="34" charset="-122"/>
                <a:cs typeface="Calibri" panose="020F0502020204030204" pitchFamily="34" charset="0"/>
                <a:sym typeface="+mn-ea"/>
              </a:rPr>
              <a:t>L-Ascorbic Acid 2-Glucoside is a kind of natural vitamin C containing stable glucose stabilizers;</a:t>
            </a:r>
            <a:endParaRPr lang="en-US" altLang="zh-CN" sz="900" dirty="0">
              <a:latin typeface="+mn-lt"/>
              <a:ea typeface="微软雅黑" panose="020B0503020204020204" pitchFamily="34" charset="-122"/>
              <a:cs typeface="Calibri" panose="020F0502020204030204" pitchFamily="34" charset="0"/>
              <a:sym typeface="+mn-ea"/>
            </a:endParaRPr>
          </a:p>
          <a:p>
            <a:endParaRPr lang="en-US" altLang="zh-CN" sz="900" dirty="0">
              <a:latin typeface="+mn-lt"/>
              <a:ea typeface="微软雅黑" panose="020B0503020204020204" pitchFamily="34" charset="-122"/>
              <a:cs typeface="Calibri" panose="020F0502020204030204" pitchFamily="34" charset="0"/>
              <a:sym typeface="+mn-ea"/>
            </a:endParaRPr>
          </a:p>
          <a:p>
            <a:pPr marL="171450" indent="-171450">
              <a:buFont typeface="Arial" panose="020B0604020202020204" pitchFamily="34" charset="0"/>
              <a:buChar char="•"/>
            </a:pPr>
            <a:r>
              <a:rPr lang="en-US" altLang="zh-CN" sz="900" dirty="0">
                <a:latin typeface="+mn-lt"/>
                <a:ea typeface="微软雅黑" panose="020B0503020204020204" pitchFamily="34" charset="-122"/>
                <a:cs typeface="Calibri" panose="020F0502020204030204" pitchFamily="34" charset="0"/>
              </a:rPr>
              <a:t>Compared with other vitamin C derivatives, L-Ascorbic Acid 2-Glucoside has good stability and solubility in solution </a:t>
            </a:r>
            <a:r>
              <a:rPr lang="en-US" altLang="zh-CN" sz="900" dirty="0" err="1">
                <a:latin typeface="+mn-lt"/>
                <a:ea typeface="微软雅黑" panose="020B0503020204020204" pitchFamily="34" charset="-122"/>
                <a:cs typeface="Calibri" panose="020F0502020204030204" pitchFamily="34" charset="0"/>
              </a:rPr>
              <a:t>everat</a:t>
            </a:r>
            <a:r>
              <a:rPr lang="en-US" altLang="zh-CN" sz="900" dirty="0">
                <a:latin typeface="+mn-lt"/>
                <a:ea typeface="微软雅黑" panose="020B0503020204020204" pitchFamily="34" charset="-122"/>
                <a:cs typeface="Calibri" panose="020F0502020204030204" pitchFamily="34" charset="0"/>
              </a:rPr>
              <a:t> high temperatures. </a:t>
            </a:r>
            <a:r>
              <a:rPr lang="en-US" altLang="zh-CN" sz="900" dirty="0" err="1">
                <a:latin typeface="+mn-lt"/>
                <a:ea typeface="微软雅黑" panose="020B0503020204020204" pitchFamily="34" charset="-122"/>
                <a:cs typeface="Calibri" panose="020F0502020204030204" pitchFamily="34" charset="0"/>
              </a:rPr>
              <a:t>lOW</a:t>
            </a:r>
            <a:r>
              <a:rPr lang="en-US" altLang="zh-CN" sz="900" dirty="0">
                <a:latin typeface="+mn-lt"/>
                <a:ea typeface="微软雅黑" panose="020B0503020204020204" pitchFamily="34" charset="-122"/>
                <a:cs typeface="Calibri" panose="020F0502020204030204" pitchFamily="34" charset="0"/>
              </a:rPr>
              <a:t> H and in the presence of metal </a:t>
            </a:r>
            <a:r>
              <a:rPr lang="en-US" altLang="zh-CN" sz="900" dirty="0" err="1">
                <a:latin typeface="+mn-lt"/>
                <a:ea typeface="微软雅黑" panose="020B0503020204020204" pitchFamily="34" charset="-122"/>
                <a:cs typeface="Calibri" panose="020F0502020204030204" pitchFamily="34" charset="0"/>
              </a:rPr>
              <a:t>irons,It</a:t>
            </a:r>
            <a:r>
              <a:rPr lang="en-US" altLang="zh-CN" sz="900" dirty="0">
                <a:latin typeface="+mn-lt"/>
                <a:ea typeface="微软雅黑" panose="020B0503020204020204" pitchFamily="34" charset="-122"/>
                <a:cs typeface="Calibri" panose="020F0502020204030204" pitchFamily="34" charset="0"/>
              </a:rPr>
              <a:t> can essentially inhibit discoloration and </a:t>
            </a:r>
            <a:r>
              <a:rPr lang="en-US" altLang="zh-CN" sz="900" dirty="0" err="1">
                <a:latin typeface="+mn-lt"/>
                <a:ea typeface="微软雅黑" panose="020B0503020204020204" pitchFamily="34" charset="-122"/>
                <a:cs typeface="Calibri" panose="020F0502020204030204" pitchFamily="34" charset="0"/>
              </a:rPr>
              <a:t>degradationof</a:t>
            </a:r>
            <a:r>
              <a:rPr lang="en-US" altLang="zh-CN" sz="900" dirty="0">
                <a:latin typeface="+mn-lt"/>
                <a:ea typeface="微软雅黑" panose="020B0503020204020204" pitchFamily="34" charset="-122"/>
                <a:cs typeface="Calibri" panose="020F0502020204030204" pitchFamily="34" charset="0"/>
              </a:rPr>
              <a:t> vitamin C in cosmetics while retaining all the biological activity of vitamin C;</a:t>
            </a:r>
            <a:endParaRPr lang="en-US" altLang="zh-CN" sz="900" dirty="0">
              <a:latin typeface="+mn-lt"/>
              <a:ea typeface="微软雅黑" panose="020B0503020204020204" pitchFamily="34" charset="-122"/>
              <a:cs typeface="Calibri" panose="020F0502020204030204" pitchFamily="34" charset="0"/>
            </a:endParaRPr>
          </a:p>
          <a:p>
            <a:endParaRPr lang="en-US" altLang="zh-CN" sz="900" dirty="0">
              <a:latin typeface="+mn-lt"/>
              <a:ea typeface="微软雅黑" panose="020B0503020204020204" pitchFamily="34" charset="-122"/>
              <a:cs typeface="Calibri" panose="020F0502020204030204" pitchFamily="34" charset="0"/>
            </a:endParaRPr>
          </a:p>
          <a:p>
            <a:pPr marL="171450" indent="-171450">
              <a:buFont typeface="Arial" panose="020B0604020202020204" pitchFamily="34" charset="0"/>
              <a:buChar char="•"/>
            </a:pPr>
            <a:r>
              <a:rPr lang="en-US" altLang="zh-CN" sz="900" dirty="0">
                <a:latin typeface="+mn-lt"/>
                <a:ea typeface="微软雅黑" panose="020B0503020204020204" pitchFamily="34" charset="-122"/>
                <a:cs typeface="Calibri" panose="020F0502020204030204" pitchFamily="34" charset="0"/>
              </a:rPr>
              <a:t>L-Ascorbic Acid 2-Glucoside can desalinate pigment and reduce the pigmentation of senile spots and freckles;: </a:t>
            </a:r>
            <a:r>
              <a:rPr lang="en-US" altLang="zh-CN" sz="900" dirty="0" err="1">
                <a:latin typeface="+mn-lt"/>
                <a:ea typeface="微软雅黑" panose="020B0503020204020204" pitchFamily="34" charset="-122"/>
                <a:cs typeface="Calibri" panose="020F0502020204030204" pitchFamily="34" charset="0"/>
              </a:rPr>
              <a:t>Brightenskin</a:t>
            </a:r>
            <a:r>
              <a:rPr lang="en-US" altLang="zh-CN" sz="900" dirty="0">
                <a:latin typeface="+mn-lt"/>
                <a:ea typeface="微软雅黑" panose="020B0503020204020204" pitchFamily="34" charset="-122"/>
                <a:cs typeface="Calibri" panose="020F0502020204030204" pitchFamily="34" charset="0"/>
              </a:rPr>
              <a:t> tone, delay aging, protect the skin in sunscreen products.</a:t>
            </a:r>
            <a:endParaRPr lang="en-US" altLang="zh-CN" sz="900" dirty="0">
              <a:latin typeface="+mn-lt"/>
              <a:ea typeface="微软雅黑" panose="020B0503020204020204" pitchFamily="34" charset="-122"/>
              <a:cs typeface="Calibri" panose="020F0502020204030204" pitchFamily="34" charset="0"/>
            </a:endParaRPr>
          </a:p>
          <a:p>
            <a:endParaRPr lang="en-US" altLang="zh-CN" sz="900" dirty="0">
              <a:latin typeface="+mn-lt"/>
              <a:ea typeface="微软雅黑" panose="020B0503020204020204" pitchFamily="34" charset="-122"/>
              <a:cs typeface="Calibri" panose="020F0502020204030204" pitchFamily="34" charset="0"/>
            </a:endParaRPr>
          </a:p>
        </p:txBody>
      </p:sp>
      <p:sp>
        <p:nvSpPr>
          <p:cNvPr id="8" name="Rectangle 7"/>
          <p:cNvSpPr/>
          <p:nvPr/>
        </p:nvSpPr>
        <p:spPr>
          <a:xfrm>
            <a:off x="0" y="3194392"/>
            <a:ext cx="5076000" cy="1622661"/>
          </a:xfrm>
          <a:prstGeom prst="rect">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9" name="TextBox 8"/>
          <p:cNvSpPr txBox="1"/>
          <p:nvPr/>
        </p:nvSpPr>
        <p:spPr>
          <a:xfrm>
            <a:off x="180000" y="3418993"/>
            <a:ext cx="4536000" cy="915635"/>
          </a:xfrm>
          <a:prstGeom prst="rect">
            <a:avLst/>
          </a:prstGeom>
          <a:noFill/>
        </p:spPr>
        <p:txBody>
          <a:bodyPr wrap="square" rtlCol="0">
            <a:spAutoFit/>
          </a:bodyPr>
          <a:lstStyle/>
          <a:p>
            <a:pPr fontAlgn="auto">
              <a:spcAft>
                <a:spcPts val="900"/>
              </a:spcAft>
            </a:pPr>
            <a:r>
              <a:rPr lang="en-US" altLang="zh-CN" sz="10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Calibri" panose="020F0502020204030204" pitchFamily="34" charset="0"/>
                <a:sym typeface="+mn-ea"/>
              </a:rPr>
              <a:t>L-Ascorbic Acid 2-Glucoside inhibits melanin synthesis</a:t>
            </a:r>
            <a:endParaRPr lang="en-US" altLang="zh-CN" sz="1000" dirty="0">
              <a:solidFill>
                <a:schemeClr val="bg2">
                  <a:lumMod val="25000"/>
                </a:schemeClr>
              </a:solidFill>
              <a:effectLst>
                <a:outerShdw blurRad="38100" dist="38100" dir="2700000" algn="tl">
                  <a:srgbClr val="000000">
                    <a:alpha val="43137"/>
                  </a:srgbClr>
                </a:outerShdw>
              </a:effectLst>
              <a:latin typeface="+mn-lt"/>
              <a:ea typeface="微软雅黑" panose="020B0503020204020204" pitchFamily="34" charset="-122"/>
              <a:cs typeface="Calibri" panose="020F0502020204030204" pitchFamily="34" charset="0"/>
              <a:sym typeface="+mn-ea"/>
            </a:endParaRPr>
          </a:p>
          <a:p>
            <a:pPr fontAlgn="auto">
              <a:spcAft>
                <a:spcPts val="900"/>
              </a:spcAft>
            </a:pPr>
            <a:r>
              <a:rPr lang="en-US" altLang="zh-CN" sz="900" dirty="0">
                <a:solidFill>
                  <a:schemeClr val="bg2">
                    <a:lumMod val="25000"/>
                  </a:schemeClr>
                </a:solidFill>
                <a:latin typeface="+mn-lt"/>
                <a:ea typeface="微软雅黑" panose="020B0503020204020204" pitchFamily="34" charset="-122"/>
                <a:cs typeface="Calibri" panose="020F0502020204030204" pitchFamily="34" charset="0"/>
                <a:sym typeface="+mn-ea"/>
              </a:rPr>
              <a:t>B16 melanoma cells were cultured in medium supplemented with L-Ascorbic Acid2-Glucoside and vitamin C for 12 h then treated with 1, 3-[</a:t>
            </a:r>
            <a:r>
              <a:rPr lang="en-US" altLang="zh-CN" sz="900" dirty="0" err="1">
                <a:solidFill>
                  <a:schemeClr val="bg2">
                    <a:lumMod val="25000"/>
                  </a:schemeClr>
                </a:solidFill>
                <a:latin typeface="+mn-lt"/>
                <a:ea typeface="微软雅黑" panose="020B0503020204020204" pitchFamily="34" charset="-122"/>
                <a:cs typeface="Calibri" panose="020F0502020204030204" pitchFamily="34" charset="0"/>
                <a:sym typeface="+mn-ea"/>
              </a:rPr>
              <a:t>theophyline</a:t>
            </a:r>
            <a:r>
              <a:rPr lang="en-US" altLang="zh-CN" sz="900" dirty="0">
                <a:solidFill>
                  <a:schemeClr val="bg2">
                    <a:lumMod val="25000"/>
                  </a:schemeClr>
                </a:solidFill>
                <a:latin typeface="+mn-lt"/>
                <a:ea typeface="微软雅黑" panose="020B0503020204020204" pitchFamily="34" charset="-122"/>
                <a:cs typeface="Calibri" panose="020F0502020204030204" pitchFamily="34" charset="0"/>
                <a:sym typeface="+mn-ea"/>
              </a:rPr>
              <a:t>(0.5 mM)] for48 hours. Using TCA to dissolve cells and measure the amount of melanin in </a:t>
            </a:r>
            <a:r>
              <a:rPr lang="en-US" altLang="zh-CN" sz="900" dirty="0" err="1">
                <a:solidFill>
                  <a:schemeClr val="bg2">
                    <a:lumMod val="25000"/>
                  </a:schemeClr>
                </a:solidFill>
                <a:latin typeface="+mn-lt"/>
                <a:ea typeface="微软雅黑" panose="020B0503020204020204" pitchFamily="34" charset="-122"/>
                <a:cs typeface="Calibri" panose="020F0502020204030204" pitchFamily="34" charset="0"/>
                <a:sym typeface="+mn-ea"/>
              </a:rPr>
              <a:t>thecells</a:t>
            </a:r>
            <a:r>
              <a:rPr lang="en-US" altLang="zh-CN" sz="900" dirty="0">
                <a:solidFill>
                  <a:schemeClr val="bg2">
                    <a:lumMod val="25000"/>
                  </a:schemeClr>
                </a:solidFill>
                <a:latin typeface="+mn-lt"/>
                <a:ea typeface="微软雅黑" panose="020B0503020204020204" pitchFamily="34" charset="-122"/>
                <a:cs typeface="Calibri" panose="020F0502020204030204" pitchFamily="34" charset="0"/>
                <a:sym typeface="+mn-ea"/>
              </a:rPr>
              <a:t>. The results showed that both L-Ascorbic Acid 2-Glucoside and vitamin C </a:t>
            </a:r>
            <a:r>
              <a:rPr lang="en-US" altLang="zh-CN" sz="900" dirty="0" err="1">
                <a:solidFill>
                  <a:schemeClr val="bg2">
                    <a:lumMod val="25000"/>
                  </a:schemeClr>
                </a:solidFill>
                <a:latin typeface="+mn-lt"/>
                <a:ea typeface="微软雅黑" panose="020B0503020204020204" pitchFamily="34" charset="-122"/>
                <a:cs typeface="Calibri" panose="020F0502020204030204" pitchFamily="34" charset="0"/>
                <a:sym typeface="+mn-ea"/>
              </a:rPr>
              <a:t>couldinhibit</a:t>
            </a:r>
            <a:r>
              <a:rPr lang="en-US" altLang="zh-CN" sz="900" dirty="0">
                <a:solidFill>
                  <a:schemeClr val="bg2">
                    <a:lumMod val="25000"/>
                  </a:schemeClr>
                </a:solidFill>
                <a:latin typeface="+mn-lt"/>
                <a:ea typeface="微软雅黑" panose="020B0503020204020204" pitchFamily="34" charset="-122"/>
                <a:cs typeface="Calibri" panose="020F0502020204030204" pitchFamily="34" charset="0"/>
                <a:sym typeface="+mn-ea"/>
              </a:rPr>
              <a:t> melanin synthesis.</a:t>
            </a:r>
            <a:endParaRPr lang="zh-CN" altLang="en-US" sz="900" dirty="0">
              <a:solidFill>
                <a:schemeClr val="bg2">
                  <a:lumMod val="25000"/>
                </a:schemeClr>
              </a:solidFill>
              <a:latin typeface="+mn-lt"/>
              <a:ea typeface="微软雅黑" panose="020B0503020204020204" pitchFamily="34" charset="-122"/>
              <a:cs typeface="Calibri" panose="020F0502020204030204" pitchFamily="34" charset="0"/>
              <a:sym typeface="+mn-ea"/>
            </a:endParaRPr>
          </a:p>
        </p:txBody>
      </p:sp>
      <p:pic>
        <p:nvPicPr>
          <p:cNvPr id="11" name="图片 10"/>
          <p:cNvPicPr>
            <a:picLocks noChangeAspect="1"/>
          </p:cNvPicPr>
          <p:nvPr/>
        </p:nvPicPr>
        <p:blipFill>
          <a:blip r:embed="rId1" cstate="screen"/>
          <a:stretch>
            <a:fillRect/>
          </a:stretch>
        </p:blipFill>
        <p:spPr>
          <a:xfrm>
            <a:off x="5040055" y="2624983"/>
            <a:ext cx="2843945" cy="2843945"/>
          </a:xfrm>
          <a:prstGeom prst="rect">
            <a:avLst/>
          </a:prstGeom>
        </p:spPr>
      </p:pic>
      <p:pic>
        <p:nvPicPr>
          <p:cNvPr id="20" name="图片 19"/>
          <p:cNvPicPr>
            <a:picLocks noChangeAspect="1"/>
          </p:cNvPicPr>
          <p:nvPr/>
        </p:nvPicPr>
        <p:blipFill>
          <a:blip r:embed="rId1" cstate="screen"/>
          <a:stretch>
            <a:fillRect/>
          </a:stretch>
        </p:blipFill>
        <p:spPr>
          <a:xfrm>
            <a:off x="4933178" y="2624982"/>
            <a:ext cx="2843945" cy="2843945"/>
          </a:xfrm>
          <a:prstGeom prst="rect">
            <a:avLst/>
          </a:prstGeom>
        </p:spPr>
      </p:pic>
      <p:pic>
        <p:nvPicPr>
          <p:cNvPr id="21" name="图片 20" descr="未标题-2_画板 1"/>
          <p:cNvPicPr>
            <a:picLocks noChangeAspect="1"/>
          </p:cNvPicPr>
          <p:nvPr/>
        </p:nvPicPr>
        <p:blipFill>
          <a:blip r:embed="rId2" cstate="screen">
            <a:lum bright="100000" contrast="78000"/>
          </a:blip>
          <a:srcRect t="33858" b="33012"/>
          <a:stretch>
            <a:fillRect/>
          </a:stretch>
        </p:blipFill>
        <p:spPr>
          <a:xfrm>
            <a:off x="7773610" y="4406646"/>
            <a:ext cx="1331696" cy="420425"/>
          </a:xfrm>
          <a:prstGeom prst="rect">
            <a:avLst/>
          </a:prstGeom>
          <a:effectLst>
            <a:outerShdw blurRad="50800" dist="38100" dir="2700000" algn="tl" rotWithShape="0">
              <a:prstClr val="black">
                <a:alpha val="40000"/>
              </a:prstClr>
            </a:outerShdw>
          </a:effectLst>
        </p:spPr>
      </p:pic>
      <p:sp>
        <p:nvSpPr>
          <p:cNvPr id="2" name="Freeform 8"/>
          <p:cNvSpPr/>
          <p:nvPr/>
        </p:nvSpPr>
        <p:spPr bwMode="auto">
          <a:xfrm>
            <a:off x="0" y="127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mn-lt"/>
              <a:ea typeface="微软雅黑" panose="020B0503020204020204" pitchFamily="34" charset="-122"/>
            </a:endParaRPr>
          </a:p>
        </p:txBody>
      </p:sp>
      <p:sp>
        <p:nvSpPr>
          <p:cNvPr id="3" name="Freeform 9"/>
          <p:cNvSpPr/>
          <p:nvPr/>
        </p:nvSpPr>
        <p:spPr bwMode="auto">
          <a:xfrm>
            <a:off x="100013" y="226695"/>
            <a:ext cx="215900" cy="433388"/>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p:spPr>
        <p:txBody>
          <a:bodyPr/>
          <a:lstStyle/>
          <a:p>
            <a:endParaRPr lang="zh-CN" altLang="en-US">
              <a:effectLst>
                <a:outerShdw blurRad="38100" dist="38100" dir="2700000" algn="tl">
                  <a:srgbClr val="000000">
                    <a:alpha val="43137"/>
                  </a:srgbClr>
                </a:outerShdw>
              </a:effectLst>
              <a:latin typeface="+mn-lt"/>
              <a:ea typeface="微软雅黑" panose="020B0503020204020204" pitchFamily="34" charset="-122"/>
            </a:endParaRPr>
          </a:p>
        </p:txBody>
      </p:sp>
      <p:sp>
        <p:nvSpPr>
          <p:cNvPr id="6" name="Rectangle 18"/>
          <p:cNvSpPr>
            <a:spLocks noChangeArrowheads="1"/>
          </p:cNvSpPr>
          <p:nvPr/>
        </p:nvSpPr>
        <p:spPr bwMode="auto">
          <a:xfrm>
            <a:off x="463550" y="268288"/>
            <a:ext cx="2031005"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Cosmetic </a:t>
            </a:r>
            <a:r>
              <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rgbClr val="E5B68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
                                        <p:tgtEl>
                                          <p:spTgt spid="6"/>
                                        </p:tgtEl>
                                      </p:cBhvr>
                                    </p:animEffect>
                                    <p:anim calcmode="lin" valueType="num">
                                      <p:cBhvr>
                                        <p:cTn id="20" dur="300" fill="hold"/>
                                        <p:tgtEl>
                                          <p:spTgt spid="6"/>
                                        </p:tgtEl>
                                        <p:attrNameLst>
                                          <p:attrName>ppt_x</p:attrName>
                                        </p:attrNameLst>
                                      </p:cBhvr>
                                      <p:tavLst>
                                        <p:tav tm="0">
                                          <p:val>
                                            <p:strVal val="#ppt_x"/>
                                          </p:val>
                                        </p:tav>
                                        <p:tav tm="100000">
                                          <p:val>
                                            <p:strVal val="#ppt_x"/>
                                          </p:val>
                                        </p:tav>
                                      </p:tavLst>
                                    </p:anim>
                                    <p:anim calcmode="lin" valueType="num">
                                      <p:cBhvr>
                                        <p:cTn id="21" dur="3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6"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screen">
            <a:biLevel thresh="25000"/>
          </a:blip>
          <a:srcRect/>
          <a:stretch>
            <a:fillRect/>
          </a:stretch>
        </p:blipFill>
        <p:spPr>
          <a:xfrm rot="740305" flipV="1">
            <a:off x="-183809" y="2732670"/>
            <a:ext cx="3732244" cy="4230729"/>
          </a:xfrm>
          <a:prstGeom prst="rect">
            <a:avLst/>
          </a:prstGeom>
        </p:spPr>
      </p:pic>
      <p:sp>
        <p:nvSpPr>
          <p:cNvPr id="5" name="矩形 4"/>
          <p:cNvSpPr/>
          <p:nvPr/>
        </p:nvSpPr>
        <p:spPr>
          <a:xfrm>
            <a:off x="4140000" y="1996562"/>
            <a:ext cx="3528000" cy="997196"/>
          </a:xfrm>
          <a:prstGeom prst="rect">
            <a:avLst/>
          </a:prstGeom>
        </p:spPr>
        <p:txBody>
          <a:bodyPr wrap="square">
            <a:spAutoFit/>
          </a:bodyPr>
          <a:lstStyle/>
          <a:p>
            <a:pPr fontAlgn="auto">
              <a:lnSpc>
                <a:spcPct val="120000"/>
              </a:lnSpc>
              <a:spcBef>
                <a:spcPts val="0"/>
              </a:spcBef>
            </a:pP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Noto Serif" panose="02020600060500020200" pitchFamily="18" charset="0"/>
                <a:sym typeface="+mn-ea"/>
              </a:rPr>
              <a:t>Food Grade</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Noto Serif" panose="02020600060500020200" pitchFamily="18" charset="0"/>
              <a:sym typeface="+mn-ea"/>
            </a:endParaRPr>
          </a:p>
          <a:p>
            <a:endParaRPr lang="en-US" altLang="zh-CN" b="1" i="1" dirty="0">
              <a:solidFill>
                <a:schemeClr val="bg1"/>
              </a:solidFill>
              <a:latin typeface="微软雅黑" panose="020B0503020204020204" pitchFamily="34" charset="-122"/>
              <a:ea typeface="微软雅黑" panose="020B0503020204020204" pitchFamily="34" charset="-122"/>
              <a:cs typeface="Noto Serif" panose="02020600060500020200" pitchFamily="18" charset="0"/>
              <a:sym typeface="+mn-ea"/>
            </a:endParaRPr>
          </a:p>
          <a:p>
            <a:pPr marL="285750" indent="-285750">
              <a:buFont typeface="Arial" panose="020B0604020202020204" pitchFamily="34" charset="0"/>
              <a:buChar char="•"/>
            </a:pPr>
            <a:r>
              <a:rPr lang="en-US" altLang="zh-CN" sz="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NUTRIHYA</a:t>
            </a:r>
            <a:endParaRPr lang="zh-CN" altLang="zh-CN" sz="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 name="图片占位符 6"/>
          <p:cNvPicPr>
            <a:picLocks noChangeAspect="1"/>
          </p:cNvPicPr>
          <p:nvPr/>
        </p:nvPicPr>
        <p:blipFill>
          <a:blip r:embed="rId2" cstate="screen"/>
          <a:stretch>
            <a:fillRect/>
          </a:stretch>
        </p:blipFill>
        <p:spPr>
          <a:xfrm>
            <a:off x="2150641" y="1563750"/>
            <a:ext cx="1425518" cy="1910801"/>
          </a:xfrm>
          <a:prstGeom prst="rect">
            <a:avLst/>
          </a:prstGeom>
          <a:solidFill>
            <a:schemeClr val="accent4">
              <a:lumMod val="40000"/>
              <a:lumOff val="60000"/>
            </a:schemeClr>
          </a:solidFill>
        </p:spPr>
      </p:pic>
      <p:sp>
        <p:nvSpPr>
          <p:cNvPr id="8" name="矩形 7"/>
          <p:cNvSpPr/>
          <p:nvPr/>
        </p:nvSpPr>
        <p:spPr>
          <a:xfrm>
            <a:off x="2150641" y="1090512"/>
            <a:ext cx="2637359" cy="407547"/>
          </a:xfrm>
          <a:prstGeom prst="rect">
            <a:avLst/>
          </a:prstGeom>
        </p:spPr>
        <p:txBody>
          <a:bodyPr wrap="square">
            <a:spAutoFit/>
          </a:bodyPr>
          <a:lstStyle/>
          <a:p>
            <a:pPr fontAlgn="auto">
              <a:lnSpc>
                <a:spcPct val="120000"/>
              </a:lnSpc>
              <a:spcBef>
                <a:spcPts val="0"/>
              </a:spcBef>
            </a:pPr>
            <a:r>
              <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Part 4.</a:t>
            </a:r>
            <a:endParaRPr lang="zh-CN"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 name="图片 9" descr="未标题-2_画板 1"/>
          <p:cNvPicPr>
            <a:picLocks noChangeAspect="1"/>
          </p:cNvPicPr>
          <p:nvPr/>
        </p:nvPicPr>
        <p:blipFill>
          <a:blip r:embed="rId3"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hqprint">
            <a:alphaModFix amt="25000"/>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4500245" y="1145530"/>
            <a:ext cx="4106244" cy="2845082"/>
          </a:xfrm>
          <a:prstGeom prst="rect">
            <a:avLst/>
          </a:prstGeom>
          <a:blipFill rotWithShape="1">
            <a:blip r:embed="rId2" cstate="hqprint"/>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pic>
        <p:nvPicPr>
          <p:cNvPr id="7" name="图片 6" descr="未标题-2_画板 1"/>
          <p:cNvPicPr>
            <a:picLocks noChangeAspect="1"/>
          </p:cNvPicPr>
          <p:nvPr/>
        </p:nvPicPr>
        <p:blipFill>
          <a:blip r:embed="rId3"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2" name="Rectangle 20"/>
          <p:cNvSpPr>
            <a:spLocks noChangeArrowheads="1"/>
          </p:cNvSpPr>
          <p:nvPr/>
        </p:nvSpPr>
        <p:spPr bwMode="auto">
          <a:xfrm>
            <a:off x="572821" y="1347750"/>
            <a:ext cx="3386397" cy="2754630"/>
          </a:xfrm>
          <a:prstGeom prst="rect">
            <a:avLst/>
          </a:prstGeom>
          <a:noFill/>
          <a:ln w="9525">
            <a:noFill/>
            <a:miter lim="800000"/>
          </a:ln>
        </p:spPr>
        <p:txBody>
          <a:bodyPr lIns="0" tIns="0" rIns="0" bIns="0">
            <a:spAutoFit/>
          </a:bodyPr>
          <a:lstStyle/>
          <a:p>
            <a:pPr algn="just" eaLnBrk="1" latinLnBrk="0" hangingPunct="1">
              <a:lnSpc>
                <a:spcPct val="130000"/>
              </a:lnSpc>
              <a:spcBef>
                <a:spcPts val="600"/>
              </a:spcBef>
              <a:spcAft>
                <a:spcPts val="0"/>
              </a:spcAft>
            </a:pPr>
            <a:r>
              <a:rPr lang="en-US" altLang="zh-CN" sz="1000" dirty="0">
                <a:solidFill>
                  <a:schemeClr val="tx1"/>
                </a:solidFill>
                <a:latin typeface="+mn-lt"/>
                <a:cs typeface="+mn-lt"/>
              </a:rPr>
              <a:t>As a State-Level High-Tech company, Shandong </a:t>
            </a:r>
            <a:r>
              <a:rPr lang="en-US" altLang="zh-CN" sz="1000" dirty="0" err="1">
                <a:solidFill>
                  <a:schemeClr val="tx1"/>
                </a:solidFill>
                <a:latin typeface="+mn-lt"/>
                <a:cs typeface="+mn-lt"/>
              </a:rPr>
              <a:t>Topscience</a:t>
            </a:r>
            <a:r>
              <a:rPr lang="en-US" altLang="zh-CN" sz="1000" dirty="0">
                <a:solidFill>
                  <a:schemeClr val="tx1"/>
                </a:solidFill>
                <a:latin typeface="+mn-lt"/>
                <a:cs typeface="+mn-lt"/>
              </a:rPr>
              <a:t> Biotech Co., Ltd. is specialized in R&amp;D, production, and sales of APIs, Biochemical Intermediates, and Cosmetics Ingredients. Featured Products are Sodium Hyaluronate, Chondroitin Sulfate, Hormones(HCG, HMG, FSH), Alpha-arbutin, L-Ascorbic Acid 2-Glucoside, </a:t>
            </a:r>
            <a:r>
              <a:rPr lang="en-US" altLang="zh-CN" sz="1000" dirty="0" err="1">
                <a:solidFill>
                  <a:schemeClr val="tx1"/>
                </a:solidFill>
                <a:latin typeface="+mn-lt"/>
                <a:cs typeface="+mn-lt"/>
              </a:rPr>
              <a:t>Sulglycotide</a:t>
            </a:r>
            <a:r>
              <a:rPr lang="en-US" altLang="zh-CN" sz="1000" dirty="0">
                <a:solidFill>
                  <a:schemeClr val="tx1"/>
                </a:solidFill>
                <a:latin typeface="+mn-lt"/>
                <a:cs typeface="+mn-lt"/>
              </a:rPr>
              <a:t>, etc. </a:t>
            </a:r>
            <a:endParaRPr lang="en-US" altLang="zh-CN" sz="1000" dirty="0">
              <a:solidFill>
                <a:schemeClr val="tx1"/>
              </a:solidFill>
              <a:latin typeface="+mn-lt"/>
              <a:cs typeface="+mn-lt"/>
            </a:endParaRPr>
          </a:p>
          <a:p>
            <a:pPr algn="just" eaLnBrk="1" latinLnBrk="0" hangingPunct="1">
              <a:lnSpc>
                <a:spcPct val="130000"/>
              </a:lnSpc>
              <a:spcBef>
                <a:spcPts val="600"/>
              </a:spcBef>
              <a:spcAft>
                <a:spcPts val="0"/>
              </a:spcAft>
            </a:pPr>
            <a:r>
              <a:rPr lang="en-US" altLang="zh-CN" sz="1000" dirty="0" err="1">
                <a:solidFill>
                  <a:schemeClr val="tx1"/>
                </a:solidFill>
                <a:latin typeface="+mn-lt"/>
                <a:cs typeface="+mn-lt"/>
                <a:sym typeface="+mn-ea"/>
              </a:rPr>
              <a:t>Topscience</a:t>
            </a:r>
            <a:r>
              <a:rPr lang="en-US" altLang="zh-CN" sz="1000" dirty="0">
                <a:solidFill>
                  <a:schemeClr val="tx1"/>
                </a:solidFill>
                <a:latin typeface="+mn-lt"/>
                <a:cs typeface="+mn-lt"/>
                <a:sym typeface="+mn-ea"/>
              </a:rPr>
              <a:t> is equipped with a professional technical team, focusing on R&amp;D, Quality Control, and Innovation. Upon the principle of only providing high-quality and innovative products, we have entered into long-term relationships with many companies.</a:t>
            </a:r>
            <a:endParaRPr lang="en-US" altLang="zh-CN" sz="1000" dirty="0">
              <a:solidFill>
                <a:schemeClr val="tx1"/>
              </a:solidFill>
              <a:latin typeface="+mn-lt"/>
              <a:cs typeface="+mn-lt"/>
              <a:sym typeface="+mn-ea"/>
            </a:endParaRPr>
          </a:p>
          <a:p>
            <a:pPr algn="just" eaLnBrk="1" latinLnBrk="0" hangingPunct="1">
              <a:lnSpc>
                <a:spcPct val="130000"/>
              </a:lnSpc>
              <a:spcBef>
                <a:spcPts val="600"/>
              </a:spcBef>
              <a:spcAft>
                <a:spcPts val="0"/>
              </a:spcAft>
            </a:pPr>
            <a:r>
              <a:rPr lang="en-US" altLang="zh-CN" sz="1000" dirty="0" err="1">
                <a:solidFill>
                  <a:schemeClr val="tx1"/>
                </a:solidFill>
                <a:latin typeface="+mn-lt"/>
                <a:cs typeface="+mn-lt"/>
                <a:sym typeface="+mn-ea"/>
              </a:rPr>
              <a:t>Topscience</a:t>
            </a:r>
            <a:r>
              <a:rPr lang="en-US" altLang="zh-CN" sz="1000" dirty="0">
                <a:solidFill>
                  <a:schemeClr val="tx1"/>
                </a:solidFill>
                <a:latin typeface="+mn-lt"/>
                <a:cs typeface="+mn-lt"/>
                <a:sym typeface="+mn-ea"/>
              </a:rPr>
              <a:t> is aiming to be an innovative and sustainable player in the Pharmaceutical and Cosmetic Fields.</a:t>
            </a:r>
            <a:endParaRPr lang="en-US" altLang="zh-CN" sz="1000" dirty="0">
              <a:solidFill>
                <a:schemeClr val="tx1"/>
              </a:solidFill>
              <a:latin typeface="+mn-lt"/>
              <a:cs typeface="+mn-lt"/>
              <a:sym typeface="+mn-ea"/>
            </a:endParaRPr>
          </a:p>
        </p:txBody>
      </p:sp>
      <p:sp>
        <p:nvSpPr>
          <p:cNvPr id="3"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sz="100">
              <a:latin typeface="+mn-lt"/>
              <a:ea typeface="+mn-ea"/>
            </a:endParaRPr>
          </a:p>
        </p:txBody>
      </p:sp>
      <p:sp>
        <p:nvSpPr>
          <p:cNvPr id="4" name="Freeform 9"/>
          <p:cNvSpPr/>
          <p:nvPr/>
        </p:nvSpPr>
        <p:spPr bwMode="auto">
          <a:xfrm>
            <a:off x="97573" y="225548"/>
            <a:ext cx="216018" cy="433624"/>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chemeClr val="accent4">
              <a:lumMod val="60000"/>
              <a:lumOff val="40000"/>
            </a:schemeClr>
          </a:solidFill>
          <a:ln w="9525">
            <a:noFill/>
            <a:round/>
          </a:ln>
        </p:spPr>
        <p:txBody>
          <a:bodyPr/>
          <a:lstStyle/>
          <a:p>
            <a:pPr>
              <a:defRPr/>
            </a:pPr>
            <a:endParaRPr lang="zh-CN" altLang="en-US" sz="100">
              <a:latin typeface="Arial" panose="020B0604020202020204" pitchFamily="34" charset="0"/>
              <a:ea typeface="宋体" panose="02010600030101010101" pitchFamily="2" charset="-122"/>
            </a:endParaRPr>
          </a:p>
        </p:txBody>
      </p:sp>
      <p:sp>
        <p:nvSpPr>
          <p:cNvPr id="5" name="Rectangle 18"/>
          <p:cNvSpPr>
            <a:spLocks noChangeArrowheads="1"/>
          </p:cNvSpPr>
          <p:nvPr/>
        </p:nvSpPr>
        <p:spPr bwMode="auto">
          <a:xfrm>
            <a:off x="461308" y="266846"/>
            <a:ext cx="2347246" cy="307777"/>
          </a:xfrm>
          <a:prstGeom prst="rect">
            <a:avLst/>
          </a:prstGeom>
          <a:noFill/>
          <a:ln w="9525">
            <a:noFill/>
            <a:miter lim="800000"/>
          </a:ln>
        </p:spPr>
        <p:txBody>
          <a:bodyPr wrap="none" lIns="0" tIns="0" rIns="0" bIns="0">
            <a:spAutoFit/>
          </a:bodyPr>
          <a:lstStyle/>
          <a:p>
            <a:pPr>
              <a:defRPr/>
            </a:pPr>
            <a:r>
              <a:rPr lang="en-US" altLang="zh-CN" sz="2000" b="1" dirty="0" err="1">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Compay</a:t>
            </a:r>
            <a:r>
              <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 Overview</a:t>
            </a:r>
            <a:endPar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2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47"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35" presetClass="emph" presetSubtype="0" repeatCount="3000" fill="hold" nodeType="withEffect">
                                  <p:stCondLst>
                                    <p:cond delay="400"/>
                                  </p:stCondLst>
                                  <p:childTnLst>
                                    <p:anim calcmode="discrete" valueType="str">
                                      <p:cBhvr>
                                        <p:cTn id="18" dur="100" fill="hold"/>
                                        <p:tgtEl>
                                          <p:spTgt spid="4"/>
                                        </p:tgtEl>
                                        <p:attrNameLst>
                                          <p:attrName>style.visibility</p:attrName>
                                        </p:attrNameLst>
                                      </p:cBhvr>
                                      <p:tavLst>
                                        <p:tav tm="0">
                                          <p:val>
                                            <p:strVal val="hidden"/>
                                          </p:val>
                                        </p:tav>
                                        <p:tav tm="50000">
                                          <p:val>
                                            <p:strVal val="visible"/>
                                          </p:val>
                                        </p:tav>
                                      </p:tavLst>
                                    </p:anim>
                                  </p:childTnLst>
                                </p:cTn>
                              </p:par>
                              <p:par>
                                <p:cTn id="19" presetID="2" presetClass="entr" presetSubtype="8"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35" presetClass="emph" presetSubtype="0" repeatCount="3000" fill="hold" nodeType="withEffect">
                                  <p:stCondLst>
                                    <p:cond delay="600"/>
                                  </p:stCondLst>
                                  <p:childTnLst>
                                    <p:anim calcmode="discrete" valueType="str">
                                      <p:cBhvr>
                                        <p:cTn id="24" dur="100" fill="hold"/>
                                        <p:tgtEl>
                                          <p:spTgt spid="3"/>
                                        </p:tgtEl>
                                        <p:attrNameLst>
                                          <p:attrName>style.visibility</p:attrName>
                                        </p:attrNameLst>
                                      </p:cBhvr>
                                      <p:tavLst>
                                        <p:tav tm="0">
                                          <p:val>
                                            <p:strVal val="hidden"/>
                                          </p:val>
                                        </p:tav>
                                        <p:tav tm="50000">
                                          <p:val>
                                            <p:strVal val="visible"/>
                                          </p:val>
                                        </p:tav>
                                      </p:tavLst>
                                    </p:anim>
                                  </p:childTnLst>
                                </p:cTn>
                              </p:par>
                              <p:par>
                                <p:cTn id="25" presetID="47" presetClass="entr" presetSubtype="0" fill="hold" grpId="0" nodeType="withEffect">
                                  <p:stCondLst>
                                    <p:cond delay="7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anim calcmode="lin" valueType="num">
                                      <p:cBhvr>
                                        <p:cTn id="28" dur="300" fill="hold"/>
                                        <p:tgtEl>
                                          <p:spTgt spid="5"/>
                                        </p:tgtEl>
                                        <p:attrNameLst>
                                          <p:attrName>ppt_x</p:attrName>
                                        </p:attrNameLst>
                                      </p:cBhvr>
                                      <p:tavLst>
                                        <p:tav tm="0">
                                          <p:val>
                                            <p:strVal val="#ppt_x"/>
                                          </p:val>
                                        </p:tav>
                                        <p:tav tm="100000">
                                          <p:val>
                                            <p:strVal val="#ppt_x"/>
                                          </p:val>
                                        </p:tav>
                                      </p:tavLst>
                                    </p:anim>
                                    <p:anim calcmode="lin" valueType="num">
                                      <p:cBhvr>
                                        <p:cTn id="29" dur="3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cstate="hqprint">
            <a:alphaModFix amt="20000"/>
            <a:lum/>
          </a:blip>
          <a:srcRect/>
          <a:stretch>
            <a:fillRect/>
          </a:stretch>
        </a:blipFill>
        <a:effectLst/>
      </p:bgPr>
    </p:bg>
    <p:spTree>
      <p:nvGrpSpPr>
        <p:cNvPr id="1" name=""/>
        <p:cNvGrpSpPr/>
        <p:nvPr/>
      </p:nvGrpSpPr>
      <p:grpSpPr>
        <a:xfrm>
          <a:off x="0" y="0"/>
          <a:ext cx="0" cy="0"/>
          <a:chOff x="0" y="0"/>
          <a:chExt cx="0" cy="0"/>
        </a:xfrm>
      </p:grpSpPr>
      <p:sp>
        <p:nvSpPr>
          <p:cNvPr id="14" name="平行四边形 13"/>
          <p:cNvSpPr/>
          <p:nvPr/>
        </p:nvSpPr>
        <p:spPr>
          <a:xfrm flipH="1">
            <a:off x="6106160" y="12065"/>
            <a:ext cx="2703830" cy="5132705"/>
          </a:xfrm>
          <a:prstGeom prst="parallelogram">
            <a:avLst>
              <a:gd name="adj" fmla="val 30008"/>
            </a:avLst>
          </a:prstGeom>
          <a:noFill/>
          <a:ln w="12700" cap="flat">
            <a:noFill/>
            <a:prstDash val="solid"/>
            <a:miter lim="800000"/>
          </a:ln>
        </p:spPr>
        <p:txBody>
          <a:bodyPr/>
          <a:lstStyle/>
          <a:p>
            <a:endParaRPr lang="zh-CN" altLang="en-US"/>
          </a:p>
        </p:txBody>
      </p:sp>
      <p:sp>
        <p:nvSpPr>
          <p:cNvPr id="2"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94211"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a:effectLst>
            <a:outerShdw blurRad="50800" dist="38100" dir="2700000" algn="tl" rotWithShape="0">
              <a:prstClr val="black">
                <a:alpha val="40000"/>
              </a:prstClr>
            </a:outerShdw>
          </a:effectLst>
        </p:spPr>
        <p:txBody>
          <a:bodyPr/>
          <a:lstStyle/>
          <a:p>
            <a:endParaRPr lang="zh-CN" altLang="en-US" sz="100">
              <a:effectLst>
                <a:outerShdw blurRad="38100" dist="38100" dir="2700000" algn="tl">
                  <a:srgbClr val="000000">
                    <a:alpha val="43137"/>
                  </a:srgbClr>
                </a:outerShdw>
              </a:effectLst>
            </a:endParaRPr>
          </a:p>
        </p:txBody>
      </p:sp>
      <p:sp>
        <p:nvSpPr>
          <p:cNvPr id="3" name="Rectangle 18"/>
          <p:cNvSpPr>
            <a:spLocks noChangeArrowheads="1"/>
          </p:cNvSpPr>
          <p:nvPr/>
        </p:nvSpPr>
        <p:spPr bwMode="auto">
          <a:xfrm>
            <a:off x="461308" y="250962"/>
            <a:ext cx="1497205" cy="307777"/>
          </a:xfrm>
          <a:prstGeom prst="rect">
            <a:avLst/>
          </a:prstGeom>
          <a:noFill/>
          <a:ln w="9525">
            <a:noFill/>
            <a:miter lim="800000"/>
          </a:ln>
          <a:effectLst>
            <a:outerShdw blurRad="50800" dist="38100" dir="2700000" algn="tl" rotWithShape="0">
              <a:prstClr val="black">
                <a:alpha val="25000"/>
              </a:prstClr>
            </a:outerShdw>
          </a:effectLst>
        </p:spPr>
        <p:txBody>
          <a:bodyPr wrap="non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Food</a:t>
            </a:r>
            <a:r>
              <a:rPr lang="zh-CN" altLang="en-US"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Grade</a:t>
            </a:r>
            <a:endPar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Rectangle 24"/>
          <p:cNvSpPr>
            <a:spLocks noChangeArrowheads="1"/>
          </p:cNvSpPr>
          <p:nvPr/>
        </p:nvSpPr>
        <p:spPr bwMode="auto">
          <a:xfrm>
            <a:off x="313591" y="1169371"/>
            <a:ext cx="4690409" cy="2933432"/>
          </a:xfrm>
          <a:prstGeom prst="rect">
            <a:avLst/>
          </a:prstGeom>
          <a:noFill/>
          <a:ln>
            <a:noFill/>
          </a:ln>
        </p:spPr>
        <p:txBody>
          <a:bodyPr wrap="square" lIns="0" tIns="0" rIns="0" bIns="0">
            <a:spAutoFit/>
          </a:bodyPr>
          <a:lstStyle/>
          <a:p>
            <a:pPr fontAlgn="auto">
              <a:lnSpc>
                <a:spcPct val="120000"/>
              </a:lnSpc>
              <a:spcBef>
                <a:spcPts val="300"/>
              </a:spcBef>
              <a:spcAft>
                <a:spcPts val="0"/>
              </a:spcAft>
              <a:defRPr/>
            </a:pPr>
            <a:r>
              <a:rPr lang="en-US" altLang="zh-CN" sz="2000" b="1" kern="0" dirty="0">
                <a:solidFill>
                  <a:schemeClr val="accent2">
                    <a:lumMod val="75000"/>
                  </a:schemeClr>
                </a:solidFill>
                <a:latin typeface="+mn-lt"/>
                <a:ea typeface="微软雅黑 Light" panose="020B0502040204020203" pitchFamily="34" charset="-122"/>
                <a:cs typeface="微软雅黑" panose="020B0503020204020204" pitchFamily="34" charset="-122"/>
              </a:rPr>
              <a:t>NUTRIHYA:</a:t>
            </a:r>
            <a:endParaRPr lang="en-US" altLang="zh-CN" sz="1000" dirty="0">
              <a:solidFill>
                <a:schemeClr val="tx1"/>
              </a:solidFill>
              <a:latin typeface="+mn-lt"/>
              <a:ea typeface="微软雅黑 Light" panose="020B0502040204020203" pitchFamily="34" charset="-122"/>
              <a:cs typeface="微软雅黑" panose="020B0503020204020204" pitchFamily="34" charset="-122"/>
            </a:endParaRPr>
          </a:p>
          <a:p>
            <a:pPr fontAlgn="auto">
              <a:lnSpc>
                <a:spcPct val="120000"/>
              </a:lnSpc>
              <a:spcBef>
                <a:spcPts val="300"/>
              </a:spcBef>
              <a:spcAft>
                <a:spcPts val="0"/>
              </a:spcAft>
              <a:defRPr/>
            </a:pPr>
            <a:r>
              <a:rPr lang="en-US" altLang="zh-CN" sz="1100" dirty="0">
                <a:latin typeface="+mn-lt"/>
                <a:ea typeface="微软雅黑 Light" panose="020B0502040204020203" pitchFamily="34" charset="-122"/>
                <a:cs typeface="微软雅黑" panose="020B0503020204020204" pitchFamily="34" charset="-122"/>
              </a:rPr>
              <a:t>Oral intake could replenish the inadequate status in the human body. By digestion and absorption, sodium hyaluronate could make your skin moisturizing, soft, and elastic, delay aging and prevent arthritis, arteriosclerosis, pulse disorder, </a:t>
            </a:r>
            <a:r>
              <a:rPr lang="en-US" altLang="zh-CN" sz="1100" dirty="0" err="1">
                <a:latin typeface="+mn-lt"/>
                <a:ea typeface="微软雅黑 Light" panose="020B0502040204020203" pitchFamily="34" charset="-122"/>
                <a:cs typeface="微软雅黑" panose="020B0503020204020204" pitchFamily="34" charset="-122"/>
              </a:rPr>
              <a:t>encephalanalosis</a:t>
            </a:r>
            <a:r>
              <a:rPr lang="en-US" altLang="zh-CN" sz="1100" dirty="0">
                <a:latin typeface="+mn-lt"/>
                <a:ea typeface="微软雅黑 Light" panose="020B0502040204020203" pitchFamily="34" charset="-122"/>
                <a:cs typeface="微软雅黑" panose="020B0503020204020204" pitchFamily="34" charset="-122"/>
              </a:rPr>
              <a:t>, and so on. </a:t>
            </a:r>
            <a:endParaRPr lang="en-US" altLang="zh-CN" sz="1100" dirty="0">
              <a:latin typeface="+mn-lt"/>
              <a:ea typeface="微软雅黑 Light" panose="020B0502040204020203" pitchFamily="34" charset="-122"/>
              <a:cs typeface="微软雅黑" panose="020B0503020204020204" pitchFamily="34" charset="-122"/>
            </a:endParaRPr>
          </a:p>
          <a:p>
            <a:pPr fontAlgn="auto">
              <a:lnSpc>
                <a:spcPct val="120000"/>
              </a:lnSpc>
              <a:spcBef>
                <a:spcPts val="300"/>
              </a:spcBef>
              <a:spcAft>
                <a:spcPts val="0"/>
              </a:spcAft>
              <a:defRPr/>
            </a:pPr>
            <a:r>
              <a:rPr lang="en-US" altLang="zh-CN" sz="1100" dirty="0">
                <a:latin typeface="+mn-lt"/>
                <a:ea typeface="微软雅黑 Light" panose="020B0502040204020203" pitchFamily="34" charset="-122"/>
                <a:cs typeface="微软雅黑" panose="020B0503020204020204" pitchFamily="34" charset="-122"/>
              </a:rPr>
              <a:t>In many developed countries such as the USA, EU, and Japan, it's widely applied in functional food.</a:t>
            </a:r>
            <a:endParaRPr lang="en-US" altLang="zh-CN" sz="1100" dirty="0">
              <a:latin typeface="+mn-lt"/>
              <a:ea typeface="微软雅黑 Light" panose="020B0502040204020203" pitchFamily="34" charset="-122"/>
              <a:cs typeface="微软雅黑" panose="020B0503020204020204" pitchFamily="34" charset="-122"/>
            </a:endParaRPr>
          </a:p>
          <a:p>
            <a:pPr fontAlgn="auto">
              <a:lnSpc>
                <a:spcPct val="120000"/>
              </a:lnSpc>
              <a:spcBef>
                <a:spcPts val="300"/>
              </a:spcBef>
              <a:spcAft>
                <a:spcPts val="0"/>
              </a:spcAft>
              <a:defRPr/>
            </a:pPr>
            <a:endParaRPr lang="en-US" altLang="zh-CN" sz="1200" dirty="0">
              <a:latin typeface="+mn-lt"/>
              <a:ea typeface="微软雅黑 Light" panose="020B0502040204020203" pitchFamily="34" charset="-122"/>
              <a:cs typeface="微软雅黑" panose="020B0503020204020204" pitchFamily="34" charset="-122"/>
            </a:endParaRPr>
          </a:p>
          <a:p>
            <a:pPr fontAlgn="auto">
              <a:lnSpc>
                <a:spcPct val="120000"/>
              </a:lnSpc>
              <a:spcBef>
                <a:spcPts val="300"/>
              </a:spcBef>
              <a:spcAft>
                <a:spcPts val="0"/>
              </a:spcAft>
              <a:defRPr/>
            </a:pPr>
            <a:r>
              <a:rPr lang="en-US" altLang="zh-CN" sz="1400" dirty="0">
                <a:solidFill>
                  <a:schemeClr val="tx1"/>
                </a:solidFill>
                <a:latin typeface="+mn-lt"/>
                <a:ea typeface="微软雅黑 Light" panose="020B0502040204020203" pitchFamily="34" charset="-122"/>
                <a:cs typeface="微软雅黑" panose="020B0503020204020204" pitchFamily="34" charset="-122"/>
              </a:rPr>
              <a:t>Advantage:</a:t>
            </a:r>
            <a:endParaRPr lang="en-US" altLang="zh-CN" sz="1000" dirty="0">
              <a:solidFill>
                <a:schemeClr val="tx1"/>
              </a:solidFill>
              <a:latin typeface="+mn-lt"/>
              <a:ea typeface="微软雅黑 Light" panose="020B0502040204020203" pitchFamily="34" charset="-122"/>
              <a:cs typeface="微软雅黑" panose="020B0503020204020204" pitchFamily="34" charset="-122"/>
            </a:endParaRPr>
          </a:p>
          <a:p>
            <a:pPr marL="171450" indent="-171450" fontAlgn="auto">
              <a:lnSpc>
                <a:spcPct val="120000"/>
              </a:lnSpc>
              <a:spcBef>
                <a:spcPts val="300"/>
              </a:spcBef>
              <a:spcAft>
                <a:spcPts val="0"/>
              </a:spcAft>
              <a:buFont typeface="Arial" panose="020B0604020202020204" pitchFamily="34" charset="0"/>
              <a:buChar char="•"/>
              <a:defRPr/>
            </a:pPr>
            <a:r>
              <a:rPr lang="en-US" altLang="zh-CN" sz="1100" dirty="0">
                <a:latin typeface="+mn-lt"/>
                <a:ea typeface="微软雅黑 Light" panose="020B0502040204020203" pitchFamily="34" charset="-122"/>
                <a:cs typeface="微软雅黑" panose="020B0503020204020204" pitchFamily="34" charset="-122"/>
              </a:rPr>
              <a:t>Can increase skin moisture and improve dry skin.</a:t>
            </a:r>
            <a:endParaRPr lang="en-US" altLang="zh-CN" sz="1100" dirty="0">
              <a:latin typeface="+mn-lt"/>
              <a:ea typeface="微软雅黑 Light" panose="020B0502040204020203" pitchFamily="34" charset="-122"/>
              <a:cs typeface="微软雅黑" panose="020B0503020204020204" pitchFamily="34" charset="-122"/>
            </a:endParaRPr>
          </a:p>
          <a:p>
            <a:pPr marL="171450" indent="-171450" fontAlgn="auto">
              <a:lnSpc>
                <a:spcPct val="120000"/>
              </a:lnSpc>
              <a:spcBef>
                <a:spcPts val="300"/>
              </a:spcBef>
              <a:spcAft>
                <a:spcPts val="0"/>
              </a:spcAft>
              <a:buFont typeface="Arial" panose="020B0604020202020204" pitchFamily="34" charset="0"/>
              <a:buChar char="•"/>
              <a:defRPr/>
            </a:pPr>
            <a:r>
              <a:rPr lang="en-US" altLang="zh-CN" sz="1100" dirty="0">
                <a:latin typeface="+mn-lt"/>
                <a:ea typeface="微软雅黑 Light" panose="020B0502040204020203" pitchFamily="34" charset="-122"/>
                <a:cs typeface="微软雅黑" panose="020B0503020204020204" pitchFamily="34" charset="-122"/>
              </a:rPr>
              <a:t>Can modulate inflammation </a:t>
            </a:r>
            <a:endParaRPr lang="en-US" altLang="zh-CN" sz="1100" dirty="0">
              <a:latin typeface="+mn-lt"/>
              <a:ea typeface="微软雅黑 Light" panose="020B0502040204020203" pitchFamily="34" charset="-122"/>
              <a:cs typeface="微软雅黑" panose="020B0503020204020204" pitchFamily="34" charset="-122"/>
            </a:endParaRPr>
          </a:p>
          <a:p>
            <a:pPr marL="171450" indent="-171450" fontAlgn="auto">
              <a:lnSpc>
                <a:spcPct val="120000"/>
              </a:lnSpc>
              <a:spcBef>
                <a:spcPts val="300"/>
              </a:spcBef>
              <a:spcAft>
                <a:spcPts val="0"/>
              </a:spcAft>
              <a:buFont typeface="Arial" panose="020B0604020202020204" pitchFamily="34" charset="0"/>
              <a:buChar char="•"/>
              <a:defRPr/>
            </a:pPr>
            <a:r>
              <a:rPr lang="en-US" altLang="zh-CN" sz="1100" dirty="0">
                <a:latin typeface="+mn-lt"/>
                <a:ea typeface="微软雅黑 Light" panose="020B0502040204020203" pitchFamily="34" charset="-122"/>
                <a:cs typeface="微软雅黑" panose="020B0503020204020204" pitchFamily="34" charset="-122"/>
              </a:rPr>
              <a:t>Can make people energetic and youthful.</a:t>
            </a:r>
            <a:endParaRPr lang="en-US" altLang="zh-CN" sz="1100" dirty="0">
              <a:latin typeface="+mn-lt"/>
              <a:ea typeface="微软雅黑 Light" panose="020B0502040204020203" pitchFamily="34" charset="-122"/>
              <a:cs typeface="微软雅黑" panose="020B0503020204020204" pitchFamily="34" charset="-122"/>
            </a:endParaRPr>
          </a:p>
        </p:txBody>
      </p:sp>
      <p:sp>
        <p:nvSpPr>
          <p:cNvPr id="4" name="平行四边形 3"/>
          <p:cNvSpPr/>
          <p:nvPr/>
        </p:nvSpPr>
        <p:spPr>
          <a:xfrm flipH="1">
            <a:off x="5220000" y="10795"/>
            <a:ext cx="2703830" cy="5132705"/>
          </a:xfrm>
          <a:prstGeom prst="parallelogram">
            <a:avLst>
              <a:gd name="adj" fmla="val 30008"/>
            </a:avLst>
          </a:prstGeom>
          <a:gradFill>
            <a:gsLst>
              <a:gs pos="0">
                <a:schemeClr val="bg1"/>
              </a:gs>
              <a:gs pos="100000">
                <a:schemeClr val="accent2">
                  <a:lumMod val="20000"/>
                  <a:lumOff val="80000"/>
                </a:schemeClr>
              </a:gs>
            </a:gsLst>
            <a:lin ang="5400000" scaled="1"/>
          </a:gradFill>
          <a:ln w="12700" cap="flat">
            <a:noFill/>
            <a:prstDash val="solid"/>
            <a:miter lim="800000"/>
          </a:ln>
        </p:spPr>
        <p:txBody>
          <a:bodyPr/>
          <a:lstStyle/>
          <a:p>
            <a:endParaRPr lang="zh-CN" altLang="en-US"/>
          </a:p>
        </p:txBody>
      </p:sp>
      <p:sp>
        <p:nvSpPr>
          <p:cNvPr id="6" name="矩形 2"/>
          <p:cNvSpPr/>
          <p:nvPr/>
        </p:nvSpPr>
        <p:spPr>
          <a:xfrm flipH="1">
            <a:off x="5462537" y="351198"/>
            <a:ext cx="1793240" cy="1360170"/>
          </a:xfrm>
          <a:custGeom>
            <a:avLst/>
            <a:gdLst/>
            <a:ahLst/>
            <a:cxnLst/>
            <a:rect l="l" t="t" r="r" b="b"/>
            <a:pathLst>
              <a:path w="2049782" h="1656184">
                <a:moveTo>
                  <a:pt x="257762" y="0"/>
                </a:moveTo>
                <a:lnTo>
                  <a:pt x="2049782" y="0"/>
                </a:lnTo>
                <a:lnTo>
                  <a:pt x="1792019" y="1656184"/>
                </a:lnTo>
                <a:lnTo>
                  <a:pt x="0" y="1656184"/>
                </a:lnTo>
                <a:close/>
              </a:path>
            </a:pathLst>
          </a:custGeom>
          <a:blipFill dpi="0" rotWithShape="1">
            <a:blip r:embed="rId2" cstate="screen"/>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pic>
        <p:nvPicPr>
          <p:cNvPr id="7" name="图片 6"/>
          <p:cNvPicPr>
            <a:picLocks noChangeAspect="1"/>
          </p:cNvPicPr>
          <p:nvPr>
            <p:custDataLst>
              <p:tags r:id="rId3"/>
            </p:custDataLst>
          </p:nvPr>
        </p:nvPicPr>
        <p:blipFill>
          <a:blip r:embed="rId4" cstate="screen"/>
          <a:stretch>
            <a:fillRect/>
          </a:stretch>
        </p:blipFill>
        <p:spPr>
          <a:xfrm flipH="1">
            <a:off x="5656562" y="1903525"/>
            <a:ext cx="1830705" cy="1214740"/>
          </a:xfrm>
          <a:prstGeom prst="parallelogram">
            <a:avLst>
              <a:gd name="adj" fmla="val 16332"/>
            </a:avLst>
          </a:prstGeom>
        </p:spPr>
      </p:pic>
      <p:pic>
        <p:nvPicPr>
          <p:cNvPr id="9" name="Picture Placeholder 8" descr="C:\Users\zhaop\Downloads\VCG211164815488.jpgVCG211164815488"/>
          <p:cNvPicPr>
            <a:picLocks noChangeAspect="1"/>
          </p:cNvPicPr>
          <p:nvPr/>
        </p:nvPicPr>
        <p:blipFill>
          <a:blip r:embed="rId5" cstate="screen">
            <a:lum bright="6000" contrast="-6000"/>
          </a:blip>
          <a:srcRect/>
          <a:stretch>
            <a:fillRect/>
          </a:stretch>
        </p:blipFill>
        <p:spPr>
          <a:xfrm flipH="1">
            <a:off x="5940000" y="3371809"/>
            <a:ext cx="1793875" cy="1360170"/>
          </a:xfrm>
          <a:prstGeom prst="parallelogram">
            <a:avLst>
              <a:gd name="adj" fmla="val 16246"/>
            </a:avLst>
          </a:prstGeom>
          <a:solidFill>
            <a:schemeClr val="bg1">
              <a:lumMod val="95000"/>
            </a:schemeClr>
          </a:solidFill>
          <a:effectLst>
            <a:outerShdw blurRad="50800" dist="50800" dir="5400000" sx="1000" sy="1000" algn="ctr" rotWithShape="0">
              <a:srgbClr val="000000">
                <a:alpha val="100000"/>
              </a:srgbClr>
            </a:outerShdw>
          </a:effectLst>
        </p:spPr>
      </p:pic>
      <p:pic>
        <p:nvPicPr>
          <p:cNvPr id="10" name="图片 9" descr="未标题-2_画板 1"/>
          <p:cNvPicPr>
            <a:picLocks noChangeAspect="1"/>
          </p:cNvPicPr>
          <p:nvPr/>
        </p:nvPicPr>
        <p:blipFill>
          <a:blip r:embed="rId6"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additive="base">
                                        <p:cTn id="7" dur="500" fill="hold"/>
                                        <p:tgtEl>
                                          <p:spTgt spid="94211"/>
                                        </p:tgtEl>
                                        <p:attrNameLst>
                                          <p:attrName>ppt_x</p:attrName>
                                        </p:attrNameLst>
                                      </p:cBhvr>
                                      <p:tavLst>
                                        <p:tav tm="0">
                                          <p:val>
                                            <p:strVal val="0-#ppt_w/2"/>
                                          </p:val>
                                        </p:tav>
                                        <p:tav tm="100000">
                                          <p:val>
                                            <p:strVal val="#ppt_x"/>
                                          </p:val>
                                        </p:tav>
                                      </p:tavLst>
                                    </p:anim>
                                    <p:anim calcmode="lin" valueType="num">
                                      <p:cBhvr additive="base">
                                        <p:cTn id="8" dur="500" fill="hold"/>
                                        <p:tgtEl>
                                          <p:spTgt spid="942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94211"/>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00"/>
                                        <p:tgtEl>
                                          <p:spTgt spid="3"/>
                                        </p:tgtEl>
                                      </p:cBhvr>
                                    </p:animEffect>
                                    <p:anim calcmode="lin" valueType="num">
                                      <p:cBhvr>
                                        <p:cTn id="20" dur="300" fill="hold"/>
                                        <p:tgtEl>
                                          <p:spTgt spid="3"/>
                                        </p:tgtEl>
                                        <p:attrNameLst>
                                          <p:attrName>ppt_x</p:attrName>
                                        </p:attrNameLst>
                                      </p:cBhvr>
                                      <p:tavLst>
                                        <p:tav tm="0">
                                          <p:val>
                                            <p:strVal val="#ppt_x"/>
                                          </p:val>
                                        </p:tav>
                                        <p:tav tm="100000">
                                          <p:val>
                                            <p:strVal val="#ppt_x"/>
                                          </p:val>
                                        </p:tav>
                                      </p:tavLst>
                                    </p:anim>
                                    <p:anim calcmode="lin" valueType="num">
                                      <p:cBhvr>
                                        <p:cTn id="21" dur="300" fill="hold"/>
                                        <p:tgtEl>
                                          <p:spTgt spid="3"/>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160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fill="hold"/>
                                        <p:tgtEl>
                                          <p:spTgt spid="58"/>
                                        </p:tgtEl>
                                        <p:attrNameLst>
                                          <p:attrName>ppt_x</p:attrName>
                                        </p:attrNameLst>
                                      </p:cBhvr>
                                      <p:tavLst>
                                        <p:tav tm="0">
                                          <p:val>
                                            <p:strVal val="0-#ppt_w/2"/>
                                          </p:val>
                                        </p:tav>
                                        <p:tav tm="100000">
                                          <p:val>
                                            <p:strVal val="#ppt_x"/>
                                          </p:val>
                                        </p:tav>
                                      </p:tavLst>
                                    </p:anim>
                                    <p:anim calcmode="lin" valueType="num">
                                      <p:cBhvr additive="base">
                                        <p:cTn id="25" dur="500" fill="hold"/>
                                        <p:tgtEl>
                                          <p:spTgt spid="58"/>
                                        </p:tgtEl>
                                        <p:attrNameLst>
                                          <p:attrName>ppt_y</p:attrName>
                                        </p:attrNameLst>
                                      </p:cBhvr>
                                      <p:tavLst>
                                        <p:tav tm="0">
                                          <p:val>
                                            <p:strVal val="#ppt_y"/>
                                          </p:val>
                                        </p:tav>
                                        <p:tav tm="100000">
                                          <p:val>
                                            <p:strVal val="#ppt_y"/>
                                          </p:val>
                                        </p:tav>
                                      </p:tavLst>
                                    </p:anim>
                                  </p:childTnLst>
                                </p:cTn>
                              </p:par>
                              <p:par>
                                <p:cTn id="26" presetID="53" presetClass="entr" presetSubtype="16" fill="hold" nodeType="withEffect">
                                  <p:stCondLst>
                                    <p:cond delay="70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ldLvl="0" animBg="1"/>
      <p:bldP spid="94211" grpId="1" bldLvl="0" animBg="1"/>
      <p:bldP spid="3" grpId="0" bldLvl="0" animBg="1"/>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1D8E0"/>
        </a:solidFill>
        <a:effectLst/>
      </p:bgPr>
    </p:bg>
    <p:spTree>
      <p:nvGrpSpPr>
        <p:cNvPr id="1" name=""/>
        <p:cNvGrpSpPr/>
        <p:nvPr/>
      </p:nvGrpSpPr>
      <p:grpSpPr>
        <a:xfrm>
          <a:off x="0" y="0"/>
          <a:ext cx="0" cy="0"/>
          <a:chOff x="0" y="0"/>
          <a:chExt cx="0" cy="0"/>
        </a:xfrm>
      </p:grpSpPr>
      <p:sp>
        <p:nvSpPr>
          <p:cNvPr id="5" name="矩形 4"/>
          <p:cNvSpPr/>
          <p:nvPr/>
        </p:nvSpPr>
        <p:spPr>
          <a:xfrm>
            <a:off x="4494248" y="2543869"/>
            <a:ext cx="3964222" cy="1123384"/>
          </a:xfrm>
          <a:prstGeom prst="rect">
            <a:avLst/>
          </a:prstGeom>
        </p:spPr>
        <p:txBody>
          <a:bodyPr wrap="square">
            <a:spAutoFit/>
          </a:bodyPr>
          <a:lstStyle/>
          <a:p>
            <a:endParaRPr lang="en-US" altLang="zh-CN" sz="1100" dirty="0">
              <a:solidFill>
                <a:schemeClr val="bg2">
                  <a:lumMod val="50000"/>
                </a:schemeClr>
              </a:solidFill>
              <a:latin typeface="+mn-lt"/>
              <a:ea typeface="微软雅黑 Light" panose="020B0502040204020203" pitchFamily="34" charset="-122"/>
            </a:endParaRPr>
          </a:p>
          <a:p>
            <a:pPr marL="285750" indent="-285750">
              <a:buFont typeface="Arial" panose="020B0604020202020204" pitchFamily="34" charset="0"/>
              <a:buChar char="•"/>
            </a:pPr>
            <a:r>
              <a:rPr lang="en-US" altLang="zh-CN" sz="1400" dirty="0">
                <a:solidFill>
                  <a:schemeClr val="tx2">
                    <a:lumMod val="75000"/>
                  </a:schemeClr>
                </a:solidFill>
                <a:latin typeface="+mn-lt"/>
                <a:ea typeface="微软雅黑 Light" panose="020B0502040204020203" pitchFamily="34" charset="-122"/>
              </a:rPr>
              <a:t>Quality Management-Element</a:t>
            </a:r>
            <a:endParaRPr lang="en-US" altLang="zh-CN" sz="1400" dirty="0">
              <a:solidFill>
                <a:schemeClr val="tx2">
                  <a:lumMod val="75000"/>
                </a:schemeClr>
              </a:solidFill>
              <a:latin typeface="+mn-lt"/>
              <a:ea typeface="微软雅黑 Light" panose="020B0502040204020203" pitchFamily="34" charset="-122"/>
            </a:endParaRPr>
          </a:p>
          <a:p>
            <a:pPr marL="285750" indent="-285750">
              <a:buFont typeface="Arial" panose="020B0604020202020204" pitchFamily="34" charset="0"/>
              <a:buChar char="•"/>
            </a:pPr>
            <a:r>
              <a:rPr lang="en-US" altLang="zh-CN" sz="1400" dirty="0">
                <a:solidFill>
                  <a:schemeClr val="tx2">
                    <a:lumMod val="75000"/>
                  </a:schemeClr>
                </a:solidFill>
                <a:latin typeface="+mn-lt"/>
                <a:ea typeface="微软雅黑 Light" panose="020B0502040204020203" pitchFamily="34" charset="-122"/>
              </a:rPr>
              <a:t>Quality Management-System</a:t>
            </a:r>
            <a:endParaRPr lang="en-US" altLang="zh-CN" sz="1400" dirty="0">
              <a:solidFill>
                <a:schemeClr val="tx2">
                  <a:lumMod val="75000"/>
                </a:schemeClr>
              </a:solidFill>
              <a:latin typeface="+mn-lt"/>
              <a:ea typeface="微软雅黑 Light" panose="020B0502040204020203" pitchFamily="34" charset="-122"/>
            </a:endParaRPr>
          </a:p>
          <a:p>
            <a:pPr marL="285750" indent="-285750">
              <a:buFont typeface="Arial" panose="020B0604020202020204" pitchFamily="34" charset="0"/>
              <a:buChar char="•"/>
            </a:pPr>
            <a:r>
              <a:rPr lang="en-US" altLang="zh-CN" sz="1400" dirty="0">
                <a:solidFill>
                  <a:schemeClr val="tx2">
                    <a:lumMod val="75000"/>
                  </a:schemeClr>
                </a:solidFill>
                <a:latin typeface="+mn-lt"/>
                <a:ea typeface="微软雅黑 Light" panose="020B0502040204020203" pitchFamily="34" charset="-122"/>
              </a:rPr>
              <a:t>Quality Management-Lab</a:t>
            </a:r>
            <a:endParaRPr lang="en-US" altLang="zh-CN" sz="1400" dirty="0">
              <a:solidFill>
                <a:schemeClr val="tx2">
                  <a:lumMod val="75000"/>
                </a:schemeClr>
              </a:solidFill>
              <a:latin typeface="+mn-lt"/>
              <a:ea typeface="微软雅黑 Light" panose="020B0502040204020203" pitchFamily="34" charset="-122"/>
            </a:endParaRPr>
          </a:p>
          <a:p>
            <a:pPr marL="285750" indent="-285750">
              <a:buFont typeface="Arial" panose="020B0604020202020204" pitchFamily="34" charset="0"/>
              <a:buChar char="•"/>
            </a:pPr>
            <a:r>
              <a:rPr lang="en-US" altLang="zh-CN" sz="1400" dirty="0">
                <a:solidFill>
                  <a:schemeClr val="tx2">
                    <a:lumMod val="75000"/>
                  </a:schemeClr>
                </a:solidFill>
                <a:latin typeface="+mn-lt"/>
                <a:ea typeface="微软雅黑 Light" panose="020B0502040204020203" pitchFamily="34" charset="-122"/>
              </a:rPr>
              <a:t>Quality Management-Certificates</a:t>
            </a:r>
            <a:endParaRPr lang="en-US" altLang="zh-CN" sz="1400" dirty="0">
              <a:solidFill>
                <a:schemeClr val="tx2">
                  <a:lumMod val="75000"/>
                </a:schemeClr>
              </a:solidFill>
              <a:latin typeface="+mn-lt"/>
              <a:ea typeface="微软雅黑 Light" panose="020B0502040204020203" pitchFamily="34" charset="-122"/>
            </a:endParaRPr>
          </a:p>
        </p:txBody>
      </p:sp>
      <p:pic>
        <p:nvPicPr>
          <p:cNvPr id="8" name="图片 7" descr="未标题-2_画板 1"/>
          <p:cNvPicPr>
            <a:picLocks noChangeAspect="1"/>
          </p:cNvPicPr>
          <p:nvPr/>
        </p:nvPicPr>
        <p:blipFill>
          <a:blip r:embed="rId1"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16" name="Rectangle 18"/>
          <p:cNvSpPr>
            <a:spLocks noChangeArrowheads="1"/>
          </p:cNvSpPr>
          <p:nvPr/>
        </p:nvSpPr>
        <p:spPr bwMode="auto">
          <a:xfrm>
            <a:off x="1332000" y="2417861"/>
            <a:ext cx="2595262" cy="307777"/>
          </a:xfrm>
          <a:prstGeom prst="rect">
            <a:avLst/>
          </a:prstGeom>
          <a:noFill/>
          <a:ln w="9525">
            <a:noFill/>
            <a:miter lim="800000"/>
          </a:ln>
        </p:spPr>
        <p:txBody>
          <a:bodyPr wrap="none" lIns="0" tIns="0" rIns="0" bIns="0">
            <a:spAutoFit/>
          </a:bodyPr>
          <a:lstStyle/>
          <a:p>
            <a:pPr>
              <a:buFont typeface="Arial" panose="020B0604020202020204" pitchFamily="34" charset="0"/>
              <a:buNone/>
            </a:pPr>
            <a:r>
              <a:rPr lang="en-US" altLang="zh-CN" sz="2000" dirty="0">
                <a:solidFill>
                  <a:srgbClr val="333F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Quality Management</a:t>
            </a:r>
            <a:endParaRPr lang="en-US" altLang="zh-CN" sz="2000" dirty="0">
              <a:solidFill>
                <a:srgbClr val="333F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Freeform 9"/>
          <p:cNvSpPr/>
          <p:nvPr/>
        </p:nvSpPr>
        <p:spPr bwMode="auto">
          <a:xfrm>
            <a:off x="4175811" y="2511575"/>
            <a:ext cx="69888" cy="138187"/>
          </a:xfrm>
          <a:custGeom>
            <a:avLst/>
            <a:gdLst>
              <a:gd name="T0" fmla="*/ 0 w 278"/>
              <a:gd name="T1" fmla="*/ 0 h 557"/>
              <a:gd name="T2" fmla="*/ 17331343 w 278"/>
              <a:gd name="T3" fmla="*/ 17103324 h 557"/>
              <a:gd name="T4" fmla="*/ 0 w 278"/>
              <a:gd name="T5" fmla="*/ 34268142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333F50"/>
          </a:solidFill>
          <a:ln w="9525">
            <a:noFill/>
            <a:round/>
          </a:ln>
        </p:spPr>
        <p:txBody>
          <a:bodyPr/>
          <a:lstStyle/>
          <a:p>
            <a:endParaRPr lang="zh-CN" altLang="en-US" sz="100"/>
          </a:p>
        </p:txBody>
      </p:sp>
      <p:cxnSp>
        <p:nvCxnSpPr>
          <p:cNvPr id="18" name="直接连接符 17"/>
          <p:cNvCxnSpPr/>
          <p:nvPr/>
        </p:nvCxnSpPr>
        <p:spPr>
          <a:xfrm>
            <a:off x="1189047" y="2298177"/>
            <a:ext cx="0" cy="422505"/>
          </a:xfrm>
          <a:prstGeom prst="line">
            <a:avLst/>
          </a:prstGeom>
          <a:ln w="6350">
            <a:solidFill>
              <a:srgbClr val="333F5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774483" y="2376587"/>
            <a:ext cx="252868" cy="309747"/>
            <a:chOff x="187325" y="2244725"/>
            <a:chExt cx="649288" cy="795338"/>
          </a:xfrm>
          <a:solidFill>
            <a:srgbClr val="333F50"/>
          </a:solidFill>
        </p:grpSpPr>
        <p:sp>
          <p:nvSpPr>
            <p:cNvPr id="20" name="Freeform 10"/>
            <p:cNvSpPr/>
            <p:nvPr/>
          </p:nvSpPr>
          <p:spPr bwMode="auto">
            <a:xfrm>
              <a:off x="187325" y="2244725"/>
              <a:ext cx="644525" cy="795338"/>
            </a:xfrm>
            <a:custGeom>
              <a:avLst/>
              <a:gdLst>
                <a:gd name="T0" fmla="*/ 172 w 172"/>
                <a:gd name="T1" fmla="*/ 17 h 212"/>
                <a:gd name="T2" fmla="*/ 155 w 172"/>
                <a:gd name="T3" fmla="*/ 0 h 212"/>
                <a:gd name="T4" fmla="*/ 17 w 172"/>
                <a:gd name="T5" fmla="*/ 0 h 212"/>
                <a:gd name="T6" fmla="*/ 0 w 172"/>
                <a:gd name="T7" fmla="*/ 17 h 212"/>
                <a:gd name="T8" fmla="*/ 0 w 172"/>
                <a:gd name="T9" fmla="*/ 195 h 212"/>
                <a:gd name="T10" fmla="*/ 17 w 172"/>
                <a:gd name="T11" fmla="*/ 212 h 212"/>
                <a:gd name="T12" fmla="*/ 39 w 172"/>
                <a:gd name="T13" fmla="*/ 212 h 212"/>
                <a:gd name="T14" fmla="*/ 63 w 172"/>
                <a:gd name="T15" fmla="*/ 212 h 212"/>
                <a:gd name="T16" fmla="*/ 69 w 172"/>
                <a:gd name="T17" fmla="*/ 205 h 212"/>
                <a:gd name="T18" fmla="*/ 63 w 172"/>
                <a:gd name="T19" fmla="*/ 199 h 212"/>
                <a:gd name="T20" fmla="*/ 39 w 172"/>
                <a:gd name="T21" fmla="*/ 199 h 212"/>
                <a:gd name="T22" fmla="*/ 17 w 172"/>
                <a:gd name="T23" fmla="*/ 199 h 212"/>
                <a:gd name="T24" fmla="*/ 13 w 172"/>
                <a:gd name="T25" fmla="*/ 195 h 212"/>
                <a:gd name="T26" fmla="*/ 13 w 172"/>
                <a:gd name="T27" fmla="*/ 17 h 212"/>
                <a:gd name="T28" fmla="*/ 17 w 172"/>
                <a:gd name="T29" fmla="*/ 13 h 212"/>
                <a:gd name="T30" fmla="*/ 115 w 172"/>
                <a:gd name="T31" fmla="*/ 13 h 212"/>
                <a:gd name="T32" fmla="*/ 115 w 172"/>
                <a:gd name="T33" fmla="*/ 13 h 212"/>
                <a:gd name="T34" fmla="*/ 128 w 172"/>
                <a:gd name="T35" fmla="*/ 13 h 212"/>
                <a:gd name="T36" fmla="*/ 128 w 172"/>
                <a:gd name="T37" fmla="*/ 13 h 212"/>
                <a:gd name="T38" fmla="*/ 155 w 172"/>
                <a:gd name="T39" fmla="*/ 13 h 212"/>
                <a:gd name="T40" fmla="*/ 159 w 172"/>
                <a:gd name="T41" fmla="*/ 17 h 212"/>
                <a:gd name="T42" fmla="*/ 159 w 172"/>
                <a:gd name="T43" fmla="*/ 151 h 212"/>
                <a:gd name="T44" fmla="*/ 166 w 172"/>
                <a:gd name="T45" fmla="*/ 152 h 212"/>
                <a:gd name="T46" fmla="*/ 172 w 172"/>
                <a:gd name="T47" fmla="*/ 156 h 212"/>
                <a:gd name="T48" fmla="*/ 172 w 172"/>
                <a:gd name="T49" fmla="*/ 158 h 212"/>
                <a:gd name="T50" fmla="*/ 172 w 172"/>
                <a:gd name="T51" fmla="*/ 158 h 212"/>
                <a:gd name="T52" fmla="*/ 172 w 172"/>
                <a:gd name="T53" fmla="*/ 1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12">
                  <a:moveTo>
                    <a:pt x="172" y="17"/>
                  </a:moveTo>
                  <a:cubicBezTo>
                    <a:pt x="172" y="8"/>
                    <a:pt x="165" y="0"/>
                    <a:pt x="155" y="0"/>
                  </a:cubicBezTo>
                  <a:cubicBezTo>
                    <a:pt x="17" y="0"/>
                    <a:pt x="17" y="0"/>
                    <a:pt x="17" y="0"/>
                  </a:cubicBezTo>
                  <a:cubicBezTo>
                    <a:pt x="8" y="0"/>
                    <a:pt x="0" y="8"/>
                    <a:pt x="0" y="17"/>
                  </a:cubicBezTo>
                  <a:cubicBezTo>
                    <a:pt x="0" y="195"/>
                    <a:pt x="0" y="195"/>
                    <a:pt x="0" y="195"/>
                  </a:cubicBezTo>
                  <a:cubicBezTo>
                    <a:pt x="0" y="205"/>
                    <a:pt x="8" y="212"/>
                    <a:pt x="17" y="212"/>
                  </a:cubicBezTo>
                  <a:cubicBezTo>
                    <a:pt x="39" y="212"/>
                    <a:pt x="39" y="212"/>
                    <a:pt x="39" y="212"/>
                  </a:cubicBezTo>
                  <a:cubicBezTo>
                    <a:pt x="63" y="212"/>
                    <a:pt x="63" y="212"/>
                    <a:pt x="63" y="212"/>
                  </a:cubicBezTo>
                  <a:cubicBezTo>
                    <a:pt x="66" y="212"/>
                    <a:pt x="69" y="209"/>
                    <a:pt x="69" y="205"/>
                  </a:cubicBezTo>
                  <a:cubicBezTo>
                    <a:pt x="69" y="202"/>
                    <a:pt x="66" y="199"/>
                    <a:pt x="63" y="199"/>
                  </a:cubicBezTo>
                  <a:cubicBezTo>
                    <a:pt x="39" y="199"/>
                    <a:pt x="39" y="199"/>
                    <a:pt x="39" y="199"/>
                  </a:cubicBezTo>
                  <a:cubicBezTo>
                    <a:pt x="17" y="199"/>
                    <a:pt x="17" y="199"/>
                    <a:pt x="17" y="199"/>
                  </a:cubicBezTo>
                  <a:cubicBezTo>
                    <a:pt x="15" y="199"/>
                    <a:pt x="13" y="197"/>
                    <a:pt x="13" y="195"/>
                  </a:cubicBezTo>
                  <a:cubicBezTo>
                    <a:pt x="13" y="17"/>
                    <a:pt x="13" y="17"/>
                    <a:pt x="13" y="17"/>
                  </a:cubicBezTo>
                  <a:cubicBezTo>
                    <a:pt x="13" y="15"/>
                    <a:pt x="15" y="13"/>
                    <a:pt x="17" y="13"/>
                  </a:cubicBezTo>
                  <a:cubicBezTo>
                    <a:pt x="115" y="13"/>
                    <a:pt x="115" y="13"/>
                    <a:pt x="115" y="13"/>
                  </a:cubicBezTo>
                  <a:cubicBezTo>
                    <a:pt x="115" y="13"/>
                    <a:pt x="115" y="13"/>
                    <a:pt x="115" y="13"/>
                  </a:cubicBezTo>
                  <a:cubicBezTo>
                    <a:pt x="128" y="13"/>
                    <a:pt x="128" y="13"/>
                    <a:pt x="128" y="13"/>
                  </a:cubicBezTo>
                  <a:cubicBezTo>
                    <a:pt x="128" y="13"/>
                    <a:pt x="128" y="13"/>
                    <a:pt x="128" y="13"/>
                  </a:cubicBezTo>
                  <a:cubicBezTo>
                    <a:pt x="155" y="13"/>
                    <a:pt x="155" y="13"/>
                    <a:pt x="155" y="13"/>
                  </a:cubicBezTo>
                  <a:cubicBezTo>
                    <a:pt x="157" y="13"/>
                    <a:pt x="159" y="15"/>
                    <a:pt x="159" y="17"/>
                  </a:cubicBezTo>
                  <a:cubicBezTo>
                    <a:pt x="159" y="151"/>
                    <a:pt x="159" y="151"/>
                    <a:pt x="159" y="151"/>
                  </a:cubicBezTo>
                  <a:cubicBezTo>
                    <a:pt x="166" y="152"/>
                    <a:pt x="166" y="152"/>
                    <a:pt x="166" y="152"/>
                  </a:cubicBezTo>
                  <a:cubicBezTo>
                    <a:pt x="169" y="152"/>
                    <a:pt x="171" y="154"/>
                    <a:pt x="172" y="156"/>
                  </a:cubicBezTo>
                  <a:cubicBezTo>
                    <a:pt x="172" y="157"/>
                    <a:pt x="172" y="157"/>
                    <a:pt x="172" y="158"/>
                  </a:cubicBezTo>
                  <a:cubicBezTo>
                    <a:pt x="172" y="158"/>
                    <a:pt x="172" y="158"/>
                    <a:pt x="172" y="158"/>
                  </a:cubicBezTo>
                  <a:lnTo>
                    <a:pt x="172" y="17"/>
                  </a:lnTo>
                  <a:close/>
                </a:path>
              </a:pathLst>
            </a:custGeom>
            <a:grpFill/>
            <a:ln>
              <a:noFill/>
            </a:ln>
          </p:spPr>
          <p:txBody>
            <a:bodyPr/>
            <a:lstStyle/>
            <a:p>
              <a:pPr fontAlgn="auto">
                <a:spcBef>
                  <a:spcPts val="0"/>
                </a:spcBef>
                <a:spcAft>
                  <a:spcPts val="0"/>
                </a:spcAft>
                <a:defRPr/>
              </a:pPr>
              <a:endParaRPr lang="zh-CN" altLang="en-US" sz="100">
                <a:solidFill>
                  <a:prstClr val="black"/>
                </a:solidFill>
                <a:latin typeface="+mn-lt"/>
                <a:ea typeface="+mn-ea"/>
              </a:endParaRPr>
            </a:p>
          </p:txBody>
        </p:sp>
        <p:sp>
          <p:nvSpPr>
            <p:cNvPr id="21" name="Freeform 11"/>
            <p:cNvSpPr>
              <a:spLocks noEditPoints="1"/>
            </p:cNvSpPr>
            <p:nvPr/>
          </p:nvSpPr>
          <p:spPr bwMode="auto">
            <a:xfrm>
              <a:off x="592138" y="2795588"/>
              <a:ext cx="190500" cy="244475"/>
            </a:xfrm>
            <a:custGeom>
              <a:avLst/>
              <a:gdLst>
                <a:gd name="T0" fmla="*/ 7 w 51"/>
                <a:gd name="T1" fmla="*/ 0 h 65"/>
                <a:gd name="T2" fmla="*/ 2 w 51"/>
                <a:gd name="T3" fmla="*/ 2 h 65"/>
                <a:gd name="T4" fmla="*/ 0 w 51"/>
                <a:gd name="T5" fmla="*/ 7 h 65"/>
                <a:gd name="T6" fmla="*/ 4 w 51"/>
                <a:gd name="T7" fmla="*/ 59 h 65"/>
                <a:gd name="T8" fmla="*/ 9 w 51"/>
                <a:gd name="T9" fmla="*/ 65 h 65"/>
                <a:gd name="T10" fmla="*/ 11 w 51"/>
                <a:gd name="T11" fmla="*/ 65 h 65"/>
                <a:gd name="T12" fmla="*/ 15 w 51"/>
                <a:gd name="T13" fmla="*/ 63 h 65"/>
                <a:gd name="T14" fmla="*/ 51 w 51"/>
                <a:gd name="T15" fmla="*/ 28 h 65"/>
                <a:gd name="T16" fmla="*/ 51 w 51"/>
                <a:gd name="T17" fmla="*/ 4 h 65"/>
                <a:gd name="T18" fmla="*/ 7 w 51"/>
                <a:gd name="T19" fmla="*/ 0 h 65"/>
                <a:gd name="T20" fmla="*/ 16 w 51"/>
                <a:gd name="T21" fmla="*/ 44 h 65"/>
                <a:gd name="T22" fmla="*/ 14 w 51"/>
                <a:gd name="T23" fmla="*/ 14 h 65"/>
                <a:gd name="T24" fmla="*/ 43 w 51"/>
                <a:gd name="T25" fmla="*/ 17 h 65"/>
                <a:gd name="T26" fmla="*/ 16 w 51"/>
                <a:gd name="T27" fmla="*/ 4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65">
                  <a:moveTo>
                    <a:pt x="7" y="0"/>
                  </a:moveTo>
                  <a:cubicBezTo>
                    <a:pt x="5" y="0"/>
                    <a:pt x="3" y="1"/>
                    <a:pt x="2" y="2"/>
                  </a:cubicBezTo>
                  <a:cubicBezTo>
                    <a:pt x="0" y="4"/>
                    <a:pt x="0" y="5"/>
                    <a:pt x="0" y="7"/>
                  </a:cubicBezTo>
                  <a:cubicBezTo>
                    <a:pt x="4" y="59"/>
                    <a:pt x="4" y="59"/>
                    <a:pt x="4" y="59"/>
                  </a:cubicBezTo>
                  <a:cubicBezTo>
                    <a:pt x="4" y="61"/>
                    <a:pt x="6" y="64"/>
                    <a:pt x="9" y="65"/>
                  </a:cubicBezTo>
                  <a:cubicBezTo>
                    <a:pt x="9" y="65"/>
                    <a:pt x="10" y="65"/>
                    <a:pt x="11" y="65"/>
                  </a:cubicBezTo>
                  <a:cubicBezTo>
                    <a:pt x="13" y="65"/>
                    <a:pt x="14" y="64"/>
                    <a:pt x="15" y="63"/>
                  </a:cubicBezTo>
                  <a:cubicBezTo>
                    <a:pt x="51" y="28"/>
                    <a:pt x="51" y="28"/>
                    <a:pt x="51" y="28"/>
                  </a:cubicBezTo>
                  <a:cubicBezTo>
                    <a:pt x="51" y="4"/>
                    <a:pt x="51" y="4"/>
                    <a:pt x="51" y="4"/>
                  </a:cubicBezTo>
                  <a:lnTo>
                    <a:pt x="7" y="0"/>
                  </a:lnTo>
                  <a:close/>
                  <a:moveTo>
                    <a:pt x="16" y="44"/>
                  </a:moveTo>
                  <a:cubicBezTo>
                    <a:pt x="14" y="14"/>
                    <a:pt x="14" y="14"/>
                    <a:pt x="14" y="14"/>
                  </a:cubicBezTo>
                  <a:cubicBezTo>
                    <a:pt x="43" y="17"/>
                    <a:pt x="43" y="17"/>
                    <a:pt x="43" y="17"/>
                  </a:cubicBezTo>
                  <a:lnTo>
                    <a:pt x="16" y="44"/>
                  </a:lnTo>
                  <a:close/>
                </a:path>
              </a:pathLst>
            </a:custGeom>
            <a:grpFill/>
            <a:ln>
              <a:noFill/>
            </a:ln>
          </p:spPr>
          <p:txBody>
            <a:bodyPr/>
            <a:lstStyle/>
            <a:p>
              <a:pPr fontAlgn="auto">
                <a:spcBef>
                  <a:spcPts val="0"/>
                </a:spcBef>
                <a:spcAft>
                  <a:spcPts val="0"/>
                </a:spcAft>
                <a:defRPr/>
              </a:pPr>
              <a:endParaRPr lang="zh-CN" altLang="en-US" sz="100">
                <a:solidFill>
                  <a:prstClr val="black"/>
                </a:solidFill>
                <a:latin typeface="+mn-lt"/>
                <a:ea typeface="+mn-ea"/>
              </a:endParaRPr>
            </a:p>
          </p:txBody>
        </p:sp>
        <p:sp>
          <p:nvSpPr>
            <p:cNvPr id="22" name="Freeform 12"/>
            <p:cNvSpPr/>
            <p:nvPr/>
          </p:nvSpPr>
          <p:spPr bwMode="auto">
            <a:xfrm>
              <a:off x="782638" y="2811463"/>
              <a:ext cx="53975" cy="88900"/>
            </a:xfrm>
            <a:custGeom>
              <a:avLst/>
              <a:gdLst>
                <a:gd name="T0" fmla="*/ 13 w 14"/>
                <a:gd name="T1" fmla="*/ 5 h 24"/>
                <a:gd name="T2" fmla="*/ 7 w 14"/>
                <a:gd name="T3" fmla="*/ 1 h 24"/>
                <a:gd name="T4" fmla="*/ 0 w 14"/>
                <a:gd name="T5" fmla="*/ 0 h 24"/>
                <a:gd name="T6" fmla="*/ 0 w 14"/>
                <a:gd name="T7" fmla="*/ 24 h 24"/>
                <a:gd name="T8" fmla="*/ 11 w 14"/>
                <a:gd name="T9" fmla="*/ 12 h 24"/>
                <a:gd name="T10" fmla="*/ 13 w 14"/>
                <a:gd name="T11" fmla="*/ 5 h 24"/>
              </a:gdLst>
              <a:ahLst/>
              <a:cxnLst>
                <a:cxn ang="0">
                  <a:pos x="T0" y="T1"/>
                </a:cxn>
                <a:cxn ang="0">
                  <a:pos x="T2" y="T3"/>
                </a:cxn>
                <a:cxn ang="0">
                  <a:pos x="T4" y="T5"/>
                </a:cxn>
                <a:cxn ang="0">
                  <a:pos x="T6" y="T7"/>
                </a:cxn>
                <a:cxn ang="0">
                  <a:pos x="T8" y="T9"/>
                </a:cxn>
                <a:cxn ang="0">
                  <a:pos x="T10" y="T11"/>
                </a:cxn>
              </a:cxnLst>
              <a:rect l="0" t="0" r="r" b="b"/>
              <a:pathLst>
                <a:path w="14" h="24">
                  <a:moveTo>
                    <a:pt x="13" y="5"/>
                  </a:moveTo>
                  <a:cubicBezTo>
                    <a:pt x="12" y="3"/>
                    <a:pt x="10" y="1"/>
                    <a:pt x="7" y="1"/>
                  </a:cubicBezTo>
                  <a:cubicBezTo>
                    <a:pt x="0" y="0"/>
                    <a:pt x="0" y="0"/>
                    <a:pt x="0" y="0"/>
                  </a:cubicBezTo>
                  <a:cubicBezTo>
                    <a:pt x="0" y="24"/>
                    <a:pt x="0" y="24"/>
                    <a:pt x="0" y="24"/>
                  </a:cubicBezTo>
                  <a:cubicBezTo>
                    <a:pt x="11" y="12"/>
                    <a:pt x="11" y="12"/>
                    <a:pt x="11" y="12"/>
                  </a:cubicBezTo>
                  <a:cubicBezTo>
                    <a:pt x="13" y="11"/>
                    <a:pt x="14" y="8"/>
                    <a:pt x="13" y="5"/>
                  </a:cubicBezTo>
                  <a:close/>
                </a:path>
              </a:pathLst>
            </a:custGeom>
            <a:grpFill/>
            <a:ln>
              <a:noFill/>
            </a:ln>
          </p:spPr>
          <p:txBody>
            <a:bodyPr/>
            <a:lstStyle/>
            <a:p>
              <a:pPr fontAlgn="auto">
                <a:spcBef>
                  <a:spcPts val="0"/>
                </a:spcBef>
                <a:spcAft>
                  <a:spcPts val="0"/>
                </a:spcAft>
                <a:defRPr/>
              </a:pPr>
              <a:endParaRPr lang="zh-CN" altLang="en-US" sz="100">
                <a:solidFill>
                  <a:prstClr val="black"/>
                </a:solidFill>
                <a:latin typeface="+mn-lt"/>
                <a:ea typeface="+mn-ea"/>
              </a:endParaRPr>
            </a:p>
          </p:txBody>
        </p:sp>
        <p:sp>
          <p:nvSpPr>
            <p:cNvPr id="23" name="Freeform 13"/>
            <p:cNvSpPr/>
            <p:nvPr/>
          </p:nvSpPr>
          <p:spPr bwMode="auto">
            <a:xfrm>
              <a:off x="306388" y="2443163"/>
              <a:ext cx="434975" cy="49213"/>
            </a:xfrm>
            <a:custGeom>
              <a:avLst/>
              <a:gdLst>
                <a:gd name="T0" fmla="*/ 109 w 116"/>
                <a:gd name="T1" fmla="*/ 13 h 13"/>
                <a:gd name="T2" fmla="*/ 6 w 116"/>
                <a:gd name="T3" fmla="*/ 13 h 13"/>
                <a:gd name="T4" fmla="*/ 0 w 116"/>
                <a:gd name="T5" fmla="*/ 6 h 13"/>
                <a:gd name="T6" fmla="*/ 6 w 116"/>
                <a:gd name="T7" fmla="*/ 0 h 13"/>
                <a:gd name="T8" fmla="*/ 109 w 116"/>
                <a:gd name="T9" fmla="*/ 0 h 13"/>
                <a:gd name="T10" fmla="*/ 116 w 116"/>
                <a:gd name="T11" fmla="*/ 6 h 13"/>
                <a:gd name="T12" fmla="*/ 109 w 11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6" h="13">
                  <a:moveTo>
                    <a:pt x="109" y="13"/>
                  </a:moveTo>
                  <a:cubicBezTo>
                    <a:pt x="6" y="13"/>
                    <a:pt x="6" y="13"/>
                    <a:pt x="6" y="13"/>
                  </a:cubicBezTo>
                  <a:cubicBezTo>
                    <a:pt x="3" y="13"/>
                    <a:pt x="0" y="10"/>
                    <a:pt x="0" y="6"/>
                  </a:cubicBezTo>
                  <a:cubicBezTo>
                    <a:pt x="0" y="3"/>
                    <a:pt x="3" y="0"/>
                    <a:pt x="6" y="0"/>
                  </a:cubicBezTo>
                  <a:cubicBezTo>
                    <a:pt x="109" y="0"/>
                    <a:pt x="109" y="0"/>
                    <a:pt x="109" y="0"/>
                  </a:cubicBezTo>
                  <a:cubicBezTo>
                    <a:pt x="113" y="0"/>
                    <a:pt x="116" y="3"/>
                    <a:pt x="116" y="6"/>
                  </a:cubicBezTo>
                  <a:cubicBezTo>
                    <a:pt x="116" y="10"/>
                    <a:pt x="113" y="13"/>
                    <a:pt x="109" y="13"/>
                  </a:cubicBezTo>
                  <a:close/>
                </a:path>
              </a:pathLst>
            </a:custGeom>
            <a:grpFill/>
            <a:ln>
              <a:noFill/>
            </a:ln>
          </p:spPr>
          <p:txBody>
            <a:bodyPr/>
            <a:lstStyle/>
            <a:p>
              <a:pPr fontAlgn="auto">
                <a:spcBef>
                  <a:spcPts val="0"/>
                </a:spcBef>
                <a:spcAft>
                  <a:spcPts val="0"/>
                </a:spcAft>
                <a:defRPr/>
              </a:pPr>
              <a:endParaRPr lang="zh-CN" altLang="en-US" sz="100">
                <a:solidFill>
                  <a:prstClr val="black"/>
                </a:solidFill>
                <a:latin typeface="+mn-lt"/>
                <a:ea typeface="+mn-ea"/>
              </a:endParaRPr>
            </a:p>
          </p:txBody>
        </p:sp>
        <p:sp>
          <p:nvSpPr>
            <p:cNvPr id="24" name="Freeform 14"/>
            <p:cNvSpPr/>
            <p:nvPr/>
          </p:nvSpPr>
          <p:spPr bwMode="auto">
            <a:xfrm>
              <a:off x="306388" y="2578100"/>
              <a:ext cx="434975" cy="52388"/>
            </a:xfrm>
            <a:custGeom>
              <a:avLst/>
              <a:gdLst>
                <a:gd name="T0" fmla="*/ 109 w 116"/>
                <a:gd name="T1" fmla="*/ 14 h 14"/>
                <a:gd name="T2" fmla="*/ 6 w 116"/>
                <a:gd name="T3" fmla="*/ 14 h 14"/>
                <a:gd name="T4" fmla="*/ 0 w 116"/>
                <a:gd name="T5" fmla="*/ 7 h 14"/>
                <a:gd name="T6" fmla="*/ 6 w 116"/>
                <a:gd name="T7" fmla="*/ 0 h 14"/>
                <a:gd name="T8" fmla="*/ 109 w 116"/>
                <a:gd name="T9" fmla="*/ 0 h 14"/>
                <a:gd name="T10" fmla="*/ 116 w 116"/>
                <a:gd name="T11" fmla="*/ 7 h 14"/>
                <a:gd name="T12" fmla="*/ 109 w 11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16" h="14">
                  <a:moveTo>
                    <a:pt x="109" y="14"/>
                  </a:moveTo>
                  <a:cubicBezTo>
                    <a:pt x="6" y="14"/>
                    <a:pt x="6" y="14"/>
                    <a:pt x="6" y="14"/>
                  </a:cubicBezTo>
                  <a:cubicBezTo>
                    <a:pt x="3" y="14"/>
                    <a:pt x="0" y="11"/>
                    <a:pt x="0" y="7"/>
                  </a:cubicBezTo>
                  <a:cubicBezTo>
                    <a:pt x="0" y="3"/>
                    <a:pt x="3" y="0"/>
                    <a:pt x="6" y="0"/>
                  </a:cubicBezTo>
                  <a:cubicBezTo>
                    <a:pt x="109" y="0"/>
                    <a:pt x="109" y="0"/>
                    <a:pt x="109" y="0"/>
                  </a:cubicBezTo>
                  <a:cubicBezTo>
                    <a:pt x="113" y="0"/>
                    <a:pt x="116" y="3"/>
                    <a:pt x="116" y="7"/>
                  </a:cubicBezTo>
                  <a:cubicBezTo>
                    <a:pt x="116" y="11"/>
                    <a:pt x="113" y="14"/>
                    <a:pt x="109" y="14"/>
                  </a:cubicBezTo>
                  <a:close/>
                </a:path>
              </a:pathLst>
            </a:custGeom>
            <a:grpFill/>
            <a:ln>
              <a:noFill/>
            </a:ln>
          </p:spPr>
          <p:txBody>
            <a:bodyPr/>
            <a:lstStyle/>
            <a:p>
              <a:pPr fontAlgn="auto">
                <a:spcBef>
                  <a:spcPts val="0"/>
                </a:spcBef>
                <a:spcAft>
                  <a:spcPts val="0"/>
                </a:spcAft>
                <a:defRPr/>
              </a:pPr>
              <a:endParaRPr lang="zh-CN" altLang="en-US" sz="100">
                <a:solidFill>
                  <a:prstClr val="black"/>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1"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bldLvl="0" animBg="1"/>
      <p:bldP spid="17" grpId="1"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userDrawn="1"/>
        </p:nvSpPr>
        <p:spPr>
          <a:xfrm>
            <a:off x="2772000" y="2730849"/>
            <a:ext cx="6442425" cy="2431256"/>
          </a:xfrm>
          <a:prstGeom prst="rect">
            <a:avLst/>
          </a:prstGeom>
          <a:solidFill>
            <a:srgbClr val="E0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flipH="1">
            <a:off x="-13853" y="477"/>
            <a:ext cx="2853456" cy="5143024"/>
          </a:xfrm>
          <a:prstGeom prst="rect">
            <a:avLst/>
          </a:prstGeom>
          <a:solidFill>
            <a:srgbClr val="F0ECE9"/>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dirty="0"/>
          </a:p>
        </p:txBody>
      </p:sp>
      <p:sp>
        <p:nvSpPr>
          <p:cNvPr id="13" name="Rectangle 24"/>
          <p:cNvSpPr>
            <a:spLocks noChangeArrowheads="1"/>
          </p:cNvSpPr>
          <p:nvPr/>
        </p:nvSpPr>
        <p:spPr bwMode="auto">
          <a:xfrm>
            <a:off x="3359173" y="932711"/>
            <a:ext cx="5268078" cy="1415772"/>
          </a:xfrm>
          <a:prstGeom prst="rect">
            <a:avLst/>
          </a:prstGeom>
        </p:spPr>
        <p:txBody>
          <a:bodyPr wrap="square">
            <a:spAutoFit/>
          </a:bodyPr>
          <a:lstStyle/>
          <a:p>
            <a:pPr marL="285750" indent="-285750" fontAlgn="auto">
              <a:lnSpc>
                <a:spcPct val="120000"/>
              </a:lnSpc>
              <a:spcBef>
                <a:spcPts val="300"/>
              </a:spcBef>
              <a:spcAft>
                <a:spcPts val="0"/>
              </a:spcAft>
              <a:buFont typeface="Wingdings" panose="05000000000000000000" pitchFamily="2" charset="2"/>
              <a:buChar char="l"/>
            </a:pPr>
            <a:r>
              <a:rPr lang="en-US" altLang="zh-CN" sz="1400" b="1" dirty="0">
                <a:latin typeface="+mn-lt"/>
                <a:ea typeface="微软雅黑 Light" panose="020B0502040204020203" pitchFamily="34" charset="-122"/>
              </a:rPr>
              <a:t>Quality Management-System</a:t>
            </a:r>
            <a:endParaRPr lang="zh-CN" altLang="en-US" sz="1400" b="1" dirty="0">
              <a:latin typeface="+mn-lt"/>
              <a:ea typeface="微软雅黑 Light" panose="020B0502040204020203" pitchFamily="34" charset="-122"/>
            </a:endParaRPr>
          </a:p>
          <a:p>
            <a:pPr marL="171450" indent="-171450" fontAlgn="auto">
              <a:lnSpc>
                <a:spcPct val="120000"/>
              </a:lnSpc>
              <a:spcBef>
                <a:spcPts val="300"/>
              </a:spcBef>
              <a:spcAft>
                <a:spcPts val="0"/>
              </a:spcAft>
              <a:buFontTx/>
              <a:buChar char="-"/>
            </a:pPr>
            <a:r>
              <a:rPr lang="en-US" altLang="zh-CN" sz="1000" dirty="0">
                <a:latin typeface="+mn-lt"/>
                <a:ea typeface="微软雅黑 Light" panose="020B0502040204020203" pitchFamily="34" charset="-122"/>
              </a:rPr>
              <a:t>Set up an integrated quality system covering Regulations, according to the regulation and guidelines of GMP and ICH Q7.</a:t>
            </a:r>
            <a:endParaRPr lang="en-US" altLang="zh-CN" sz="1000" dirty="0">
              <a:latin typeface="+mn-lt"/>
              <a:ea typeface="微软雅黑 Light" panose="020B0502040204020203" pitchFamily="34" charset="-122"/>
            </a:endParaRPr>
          </a:p>
          <a:p>
            <a:pPr marL="171450" indent="-171450" fontAlgn="auto">
              <a:lnSpc>
                <a:spcPct val="120000"/>
              </a:lnSpc>
              <a:spcBef>
                <a:spcPts val="300"/>
              </a:spcBef>
              <a:spcAft>
                <a:spcPts val="0"/>
              </a:spcAft>
              <a:buFontTx/>
              <a:buChar char="-"/>
            </a:pPr>
            <a:r>
              <a:rPr lang="en-US" altLang="zh-CN" sz="1000" dirty="0">
                <a:latin typeface="+mn-lt"/>
                <a:ea typeface="微软雅黑 Light" panose="020B0502040204020203" pitchFamily="34" charset="-122"/>
                <a:sym typeface="+mn-ea"/>
              </a:rPr>
              <a:t>Quality Control and Quality Assurance.</a:t>
            </a:r>
            <a:endParaRPr lang="en-US" altLang="zh-CN" sz="1000" dirty="0">
              <a:latin typeface="+mn-lt"/>
              <a:ea typeface="微软雅黑 Light" panose="020B0502040204020203" pitchFamily="34" charset="-122"/>
              <a:sym typeface="+mn-ea"/>
            </a:endParaRPr>
          </a:p>
          <a:p>
            <a:pPr marL="171450" indent="-171450" fontAlgn="auto">
              <a:lnSpc>
                <a:spcPct val="120000"/>
              </a:lnSpc>
              <a:spcBef>
                <a:spcPts val="300"/>
              </a:spcBef>
              <a:spcAft>
                <a:spcPts val="0"/>
              </a:spcAft>
              <a:buFontTx/>
              <a:buChar char="-"/>
            </a:pPr>
            <a:r>
              <a:rPr lang="en-US" altLang="zh-CN" sz="1000" dirty="0">
                <a:latin typeface="+mn-lt"/>
                <a:ea typeface="微软雅黑 Light" panose="020B0502040204020203" pitchFamily="34" charset="-122"/>
              </a:rPr>
              <a:t>Advanced analytical instruments and professional technicians.</a:t>
            </a:r>
            <a:endParaRPr lang="en-US" altLang="zh-CN" sz="1000" dirty="0">
              <a:latin typeface="+mn-lt"/>
              <a:ea typeface="微软雅黑 Light" panose="020B0502040204020203" pitchFamily="34" charset="-122"/>
              <a:sym typeface="+mn-ea"/>
            </a:endParaRPr>
          </a:p>
          <a:p>
            <a:pPr marL="171450" indent="-171450" fontAlgn="auto">
              <a:lnSpc>
                <a:spcPct val="120000"/>
              </a:lnSpc>
              <a:spcBef>
                <a:spcPts val="300"/>
              </a:spcBef>
              <a:spcAft>
                <a:spcPts val="0"/>
              </a:spcAft>
              <a:buFontTx/>
              <a:buChar char="-"/>
            </a:pPr>
            <a:r>
              <a:rPr lang="en-US" altLang="zh-CN" sz="1000" dirty="0">
                <a:latin typeface="+mn-lt"/>
                <a:ea typeface="微软雅黑 Light" panose="020B0502040204020203" pitchFamily="34" charset="-122"/>
              </a:rPr>
              <a:t>Quality Certificates.</a:t>
            </a:r>
            <a:endParaRPr lang="zh-CN" altLang="en-US" sz="1000" dirty="0">
              <a:latin typeface="+mn-lt"/>
              <a:ea typeface="微软雅黑 Light" panose="020B0502040204020203" pitchFamily="34" charset="-122"/>
            </a:endParaRPr>
          </a:p>
        </p:txBody>
      </p:sp>
      <p:sp>
        <p:nvSpPr>
          <p:cNvPr id="4" name="矩形 3"/>
          <p:cNvSpPr/>
          <p:nvPr/>
        </p:nvSpPr>
        <p:spPr>
          <a:xfrm>
            <a:off x="56095" y="954670"/>
            <a:ext cx="2723374" cy="333617"/>
          </a:xfrm>
          <a:prstGeom prst="rect">
            <a:avLst/>
          </a:prstGeom>
        </p:spPr>
        <p:txBody>
          <a:bodyPr wrap="none">
            <a:spAutoFit/>
          </a:bodyPr>
          <a:lstStyle/>
          <a:p>
            <a:pPr marL="285750" indent="-285750" fontAlgn="auto">
              <a:lnSpc>
                <a:spcPct val="120000"/>
              </a:lnSpc>
              <a:spcBef>
                <a:spcPts val="300"/>
              </a:spcBef>
              <a:spcAft>
                <a:spcPts val="0"/>
              </a:spcAft>
              <a:buFont typeface="Wingdings" panose="05000000000000000000" pitchFamily="2" charset="2"/>
              <a:buChar char="l"/>
            </a:pPr>
            <a:r>
              <a:rPr lang="en-US" altLang="zh-CN" sz="1400" b="1" dirty="0">
                <a:latin typeface="+mn-lt"/>
                <a:ea typeface="微软雅黑 Light" panose="020B0502040204020203" pitchFamily="34" charset="-122"/>
              </a:rPr>
              <a:t>Quality Management-Element</a:t>
            </a:r>
            <a:endParaRPr lang="zh-CN" altLang="en-US" sz="1400" b="1" dirty="0">
              <a:latin typeface="+mn-lt"/>
              <a:ea typeface="微软雅黑 Light" panose="020B0502040204020203" pitchFamily="34" charset="-122"/>
            </a:endParaRPr>
          </a:p>
        </p:txBody>
      </p:sp>
      <p:sp>
        <p:nvSpPr>
          <p:cNvPr id="28" name="矩形 27"/>
          <p:cNvSpPr/>
          <p:nvPr/>
        </p:nvSpPr>
        <p:spPr>
          <a:xfrm>
            <a:off x="3379915" y="2930171"/>
            <a:ext cx="2367571" cy="333617"/>
          </a:xfrm>
          <a:prstGeom prst="rect">
            <a:avLst/>
          </a:prstGeom>
        </p:spPr>
        <p:txBody>
          <a:bodyPr wrap="none">
            <a:spAutoFit/>
          </a:bodyPr>
          <a:lstStyle/>
          <a:p>
            <a:pPr marL="285750" indent="-285750" fontAlgn="auto">
              <a:lnSpc>
                <a:spcPct val="120000"/>
              </a:lnSpc>
              <a:spcBef>
                <a:spcPts val="300"/>
              </a:spcBef>
              <a:spcAft>
                <a:spcPts val="0"/>
              </a:spcAft>
              <a:buFont typeface="Wingdings" panose="05000000000000000000" pitchFamily="2" charset="2"/>
              <a:buChar char="l"/>
              <a:defRPr/>
            </a:pPr>
            <a:r>
              <a:rPr lang="en-US" altLang="zh-CN" sz="1400" b="1" dirty="0">
                <a:latin typeface="+mn-lt"/>
                <a:ea typeface="微软雅黑 Light" panose="020B0502040204020203" pitchFamily="34" charset="-122"/>
                <a:cs typeface="微软雅黑" panose="020B0503020204020204" pitchFamily="34" charset="-122"/>
              </a:rPr>
              <a:t>Quality Management-Lab</a:t>
            </a:r>
            <a:endParaRPr lang="en-US" altLang="zh-CN" sz="1400" b="1" dirty="0">
              <a:latin typeface="+mn-lt"/>
              <a:ea typeface="微软雅黑 Light" panose="020B0502040204020203" pitchFamily="34" charset="-122"/>
              <a:cs typeface="微软雅黑" panose="020B0503020204020204" pitchFamily="34" charset="-122"/>
            </a:endParaRPr>
          </a:p>
        </p:txBody>
      </p:sp>
      <p:sp>
        <p:nvSpPr>
          <p:cNvPr id="29" name="菱形 28"/>
          <p:cNvSpPr/>
          <p:nvPr/>
        </p:nvSpPr>
        <p:spPr>
          <a:xfrm>
            <a:off x="3657710" y="3477204"/>
            <a:ext cx="1023704" cy="1023704"/>
          </a:xfrm>
          <a:prstGeom prst="diamond">
            <a:avLst/>
          </a:prstGeom>
          <a:blipFill dpi="0" rotWithShape="1">
            <a:blip r:embed="rId1" cstate="screen"/>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34" name="菱形 33"/>
          <p:cNvSpPr/>
          <p:nvPr/>
        </p:nvSpPr>
        <p:spPr>
          <a:xfrm>
            <a:off x="4748407" y="3458720"/>
            <a:ext cx="1023704" cy="1023704"/>
          </a:xfrm>
          <a:prstGeom prst="diamond">
            <a:avLst/>
          </a:prstGeom>
          <a:blipFill dpi="0" rotWithShape="1">
            <a:blip r:embed="rId2" cstate="screen">
              <a:extLst>
                <a:ext uri="{BEBA8EAE-BF5A-486C-A8C5-ECC9F3942E4B}">
                  <a14:imgProps xmlns:a14="http://schemas.microsoft.com/office/drawing/2010/main">
                    <a14:imgLayer r:embed="rId3">
                      <a14:imgEffect>
                        <a14:brightnessContrast bright="20000" contrast="-20000"/>
                      </a14:imgEffect>
                      <a14:imgEffect>
                        <a14:saturation sat="66000"/>
                      </a14:imgEffect>
                    </a14:imgLayer>
                  </a14:imgProps>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35" name="菱形 34"/>
          <p:cNvSpPr/>
          <p:nvPr/>
        </p:nvSpPr>
        <p:spPr>
          <a:xfrm>
            <a:off x="5826518" y="3434625"/>
            <a:ext cx="1023704" cy="1023704"/>
          </a:xfrm>
          <a:prstGeom prst="diamond">
            <a:avLst/>
          </a:prstGeom>
          <a:blipFill dpi="0" rotWithShape="1">
            <a:blip r:embed="rId4" cstate="screen"/>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36" name="菱形 35"/>
          <p:cNvSpPr/>
          <p:nvPr/>
        </p:nvSpPr>
        <p:spPr>
          <a:xfrm>
            <a:off x="6901876" y="3413873"/>
            <a:ext cx="1023704" cy="1023704"/>
          </a:xfrm>
          <a:prstGeom prst="diamond">
            <a:avLst/>
          </a:prstGeom>
          <a:blipFill dpi="0" rotWithShape="1">
            <a:blip r:embed="rId5" cstate="screen">
              <a:extLst>
                <a:ext uri="{BEBA8EAE-BF5A-486C-A8C5-ECC9F3942E4B}">
                  <a14:imgProps xmlns:a14="http://schemas.microsoft.com/office/drawing/2010/main">
                    <a14:imgLayer r:embed="rId6">
                      <a14:imgEffect>
                        <a14:saturation sat="33000"/>
                      </a14:imgEffect>
                    </a14:imgLayer>
                  </a14:imgProps>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38" name="菱形 37"/>
          <p:cNvSpPr/>
          <p:nvPr/>
        </p:nvSpPr>
        <p:spPr>
          <a:xfrm>
            <a:off x="7977234" y="3392623"/>
            <a:ext cx="1023704" cy="1023704"/>
          </a:xfrm>
          <a:prstGeom prst="diamond">
            <a:avLst/>
          </a:prstGeom>
          <a:blipFill dpi="0" rotWithShape="1">
            <a:blip r:embed="rId7" cstate="screen">
              <a:extLst>
                <a:ext uri="{BEBA8EAE-BF5A-486C-A8C5-ECC9F3942E4B}">
                  <a14:imgProps xmlns:a14="http://schemas.microsoft.com/office/drawing/2010/main">
                    <a14:imgLayer r:embed="rId8">
                      <a14:imgEffect>
                        <a14:colorTemperature colorTemp="5900"/>
                      </a14:imgEffect>
                      <a14:imgEffect>
                        <a14:saturation sat="66000"/>
                      </a14:imgEffect>
                    </a14:imgLayer>
                  </a14:imgProps>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39"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latin typeface="+mn-lt"/>
              <a:ea typeface="+mn-ea"/>
            </a:endParaRPr>
          </a:p>
        </p:txBody>
      </p:sp>
      <p:sp>
        <p:nvSpPr>
          <p:cNvPr id="40"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a:effectLst>
            <a:outerShdw blurRad="50800" dist="38100" dir="2700000" algn="tl" rotWithShape="0">
              <a:prstClr val="black">
                <a:alpha val="40000"/>
              </a:prstClr>
            </a:outerShdw>
          </a:effectLst>
        </p:spPr>
        <p:txBody>
          <a:bodyPr/>
          <a:lstStyle/>
          <a:p>
            <a:endParaRPr lang="zh-CN" altLang="en-US" sz="100"/>
          </a:p>
        </p:txBody>
      </p:sp>
      <p:sp>
        <p:nvSpPr>
          <p:cNvPr id="41" name="Rectangle 18"/>
          <p:cNvSpPr>
            <a:spLocks noChangeArrowheads="1"/>
          </p:cNvSpPr>
          <p:nvPr/>
        </p:nvSpPr>
        <p:spPr bwMode="auto">
          <a:xfrm>
            <a:off x="461308" y="267164"/>
            <a:ext cx="2723502" cy="307777"/>
          </a:xfrm>
          <a:prstGeom prst="rect">
            <a:avLst/>
          </a:prstGeom>
          <a:noFill/>
          <a:ln w="9525">
            <a:noFill/>
            <a:miter lim="800000"/>
          </a:ln>
          <a:effectLst>
            <a:outerShdw blurRad="50800" dist="38100" dir="2700000" algn="tl" rotWithShape="0">
              <a:prstClr val="black">
                <a:alpha val="40000"/>
              </a:prstClr>
            </a:outerShdw>
          </a:effectLst>
        </p:spPr>
        <p:txBody>
          <a:bodyPr wrap="none" lIns="0" tIns="0" rIns="0" bIns="0">
            <a:spAutoFit/>
          </a:bodyPr>
          <a:lstStyle/>
          <a:p>
            <a:r>
              <a:rPr lang="en-US" altLang="zh-CN" sz="20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Quality </a:t>
            </a:r>
            <a:r>
              <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Management</a:t>
            </a:r>
            <a:endPar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3" name="图片 42" descr="未标题-2_画板 1"/>
          <p:cNvPicPr>
            <a:picLocks noChangeAspect="1"/>
          </p:cNvPicPr>
          <p:nvPr/>
        </p:nvPicPr>
        <p:blipFill>
          <a:blip r:embed="rId9" cstate="screen">
            <a:duotone>
              <a:schemeClr val="bg2">
                <a:shade val="45000"/>
                <a:satMod val="135000"/>
              </a:schemeClr>
              <a:prstClr val="white"/>
            </a:duotone>
          </a:blip>
          <a:srcRect t="33858" b="33012"/>
          <a:stretch>
            <a:fillRect/>
          </a:stretch>
        </p:blipFill>
        <p:spPr>
          <a:xfrm>
            <a:off x="7596000" y="295009"/>
            <a:ext cx="1331696" cy="420425"/>
          </a:xfrm>
          <a:prstGeom prst="rect">
            <a:avLst/>
          </a:prstGeom>
          <a:effectLst/>
        </p:spPr>
      </p:pic>
      <p:sp>
        <p:nvSpPr>
          <p:cNvPr id="2" name="Rectangle 24"/>
          <p:cNvSpPr>
            <a:spLocks noChangeArrowheads="1"/>
          </p:cNvSpPr>
          <p:nvPr/>
        </p:nvSpPr>
        <p:spPr bwMode="auto">
          <a:xfrm>
            <a:off x="403280" y="1591991"/>
            <a:ext cx="2015637" cy="184150"/>
          </a:xfrm>
          <a:prstGeom prst="rect">
            <a:avLst/>
          </a:prstGeom>
          <a:noFill/>
          <a:ln>
            <a:noFill/>
          </a:ln>
        </p:spPr>
        <p:txBody>
          <a:bodyPr lIns="0" tIns="0" rIns="0" bIns="0">
            <a:spAutoFit/>
          </a:bodyPr>
          <a:lstStyle/>
          <a:p>
            <a:pPr algn="l" fontAlgn="auto">
              <a:lnSpc>
                <a:spcPct val="120000"/>
              </a:lnSpc>
              <a:spcBef>
                <a:spcPts val="300"/>
              </a:spcBef>
              <a:spcAft>
                <a:spcPts val="0"/>
              </a:spcAft>
              <a:defRPr/>
            </a:pPr>
            <a:r>
              <a:rPr lang="en-US" altLang="zh-CN" sz="1000" b="1" kern="0" dirty="0">
                <a:solidFill>
                  <a:srgbClr val="080808">
                    <a:lumMod val="75000"/>
                    <a:lumOff val="25000"/>
                  </a:srgbClr>
                </a:solidFill>
                <a:latin typeface="+mn-lt"/>
                <a:ea typeface="+mn-ea"/>
                <a:sym typeface="Arial" panose="020B0604020202020204" pitchFamily="34" charset="0"/>
              </a:rPr>
              <a:t>Change Control &amp; Deviation Handling</a:t>
            </a:r>
            <a:endParaRPr lang="en-US" altLang="zh-CN" sz="800" kern="0" dirty="0">
              <a:solidFill>
                <a:schemeClr val="tx1"/>
              </a:solidFill>
              <a:latin typeface="+mn-lt"/>
              <a:ea typeface="+mn-ea"/>
            </a:endParaRPr>
          </a:p>
        </p:txBody>
      </p:sp>
      <p:sp>
        <p:nvSpPr>
          <p:cNvPr id="5" name="Rectangle 24"/>
          <p:cNvSpPr>
            <a:spLocks noChangeArrowheads="1"/>
          </p:cNvSpPr>
          <p:nvPr/>
        </p:nvSpPr>
        <p:spPr bwMode="auto">
          <a:xfrm>
            <a:off x="403077" y="2103088"/>
            <a:ext cx="2097405" cy="184150"/>
          </a:xfrm>
          <a:prstGeom prst="rect">
            <a:avLst/>
          </a:prstGeom>
          <a:noFill/>
          <a:ln>
            <a:noFill/>
          </a:ln>
        </p:spPr>
        <p:txBody>
          <a:bodyPr wrap="square" lIns="0" tIns="0" rIns="0" bIns="0">
            <a:spAutoFit/>
          </a:bodyPr>
          <a:lstStyle/>
          <a:p>
            <a:pPr algn="l" fontAlgn="auto">
              <a:lnSpc>
                <a:spcPct val="120000"/>
              </a:lnSpc>
              <a:spcBef>
                <a:spcPts val="300"/>
              </a:spcBef>
              <a:spcAft>
                <a:spcPts val="0"/>
              </a:spcAft>
              <a:defRPr/>
            </a:pPr>
            <a:r>
              <a:rPr lang="en-US" altLang="zh-CN" sz="1000" b="1" kern="0" dirty="0">
                <a:solidFill>
                  <a:srgbClr val="080808">
                    <a:lumMod val="75000"/>
                    <a:lumOff val="25000"/>
                  </a:srgbClr>
                </a:solidFill>
                <a:latin typeface="+mn-lt"/>
                <a:ea typeface="+mn-ea"/>
                <a:sym typeface="Arial" panose="020B0604020202020204" pitchFamily="34" charset="0"/>
              </a:rPr>
              <a:t>Quality Risk Management</a:t>
            </a:r>
            <a:endParaRPr lang="en-US" altLang="zh-CN" sz="800" kern="0" dirty="0">
              <a:solidFill>
                <a:schemeClr val="tx1"/>
              </a:solidFill>
              <a:latin typeface="+mn-lt"/>
              <a:ea typeface="+mn-ea"/>
            </a:endParaRPr>
          </a:p>
        </p:txBody>
      </p:sp>
      <p:sp>
        <p:nvSpPr>
          <p:cNvPr id="6" name="Rectangle 24"/>
          <p:cNvSpPr>
            <a:spLocks noChangeArrowheads="1"/>
          </p:cNvSpPr>
          <p:nvPr/>
        </p:nvSpPr>
        <p:spPr bwMode="auto">
          <a:xfrm>
            <a:off x="403069" y="3127860"/>
            <a:ext cx="2015636" cy="184150"/>
          </a:xfrm>
          <a:prstGeom prst="rect">
            <a:avLst/>
          </a:prstGeom>
          <a:noFill/>
          <a:ln>
            <a:noFill/>
          </a:ln>
        </p:spPr>
        <p:txBody>
          <a:bodyPr lIns="0" tIns="0" rIns="0" bIns="0">
            <a:spAutoFit/>
          </a:bodyPr>
          <a:lstStyle/>
          <a:p>
            <a:pPr fontAlgn="auto">
              <a:lnSpc>
                <a:spcPct val="120000"/>
              </a:lnSpc>
              <a:spcBef>
                <a:spcPts val="300"/>
              </a:spcBef>
              <a:spcAft>
                <a:spcPts val="0"/>
              </a:spcAft>
              <a:defRPr/>
            </a:pPr>
            <a:r>
              <a:rPr lang="en-US" altLang="zh-CN" sz="1000" b="1" kern="0" dirty="0">
                <a:solidFill>
                  <a:srgbClr val="080808">
                    <a:lumMod val="75000"/>
                    <a:lumOff val="25000"/>
                  </a:srgbClr>
                </a:solidFill>
                <a:latin typeface="+mn-lt"/>
                <a:ea typeface="+mn-ea"/>
                <a:sym typeface="Arial" panose="020B0604020202020204" pitchFamily="34" charset="0"/>
              </a:rPr>
              <a:t>Personnel</a:t>
            </a:r>
            <a:endParaRPr lang="en-US" altLang="zh-CN" sz="800" kern="0" dirty="0">
              <a:solidFill>
                <a:schemeClr val="tx1"/>
              </a:solidFill>
              <a:latin typeface="+mn-lt"/>
              <a:ea typeface="+mn-ea"/>
            </a:endParaRPr>
          </a:p>
        </p:txBody>
      </p:sp>
      <p:sp>
        <p:nvSpPr>
          <p:cNvPr id="7" name="Rectangle 24"/>
          <p:cNvSpPr>
            <a:spLocks noChangeArrowheads="1"/>
          </p:cNvSpPr>
          <p:nvPr/>
        </p:nvSpPr>
        <p:spPr bwMode="auto">
          <a:xfrm>
            <a:off x="403069" y="3612503"/>
            <a:ext cx="2015636" cy="184150"/>
          </a:xfrm>
          <a:prstGeom prst="rect">
            <a:avLst/>
          </a:prstGeom>
          <a:noFill/>
          <a:ln>
            <a:noFill/>
          </a:ln>
        </p:spPr>
        <p:txBody>
          <a:bodyPr lIns="0" tIns="0" rIns="0" bIns="0">
            <a:spAutoFit/>
          </a:bodyPr>
          <a:lstStyle/>
          <a:p>
            <a:pPr fontAlgn="auto">
              <a:lnSpc>
                <a:spcPct val="120000"/>
              </a:lnSpc>
              <a:spcBef>
                <a:spcPts val="300"/>
              </a:spcBef>
              <a:spcAft>
                <a:spcPts val="0"/>
              </a:spcAft>
              <a:defRPr/>
            </a:pPr>
            <a:r>
              <a:rPr lang="en-US" altLang="zh-CN" sz="1000" b="1" kern="0" dirty="0">
                <a:solidFill>
                  <a:srgbClr val="080808">
                    <a:lumMod val="75000"/>
                    <a:lumOff val="25000"/>
                  </a:srgbClr>
                </a:solidFill>
                <a:latin typeface="+mn-lt"/>
                <a:ea typeface="+mn-ea"/>
                <a:sym typeface="Arial" panose="020B0604020202020204" pitchFamily="34" charset="0"/>
              </a:rPr>
              <a:t>Validation &amp; Qualification</a:t>
            </a:r>
            <a:endParaRPr lang="en-US" altLang="zh-CN" sz="800" kern="0" dirty="0">
              <a:solidFill>
                <a:schemeClr val="tx1"/>
              </a:solidFill>
              <a:latin typeface="+mn-lt"/>
              <a:ea typeface="+mn-ea"/>
            </a:endParaRPr>
          </a:p>
        </p:txBody>
      </p:sp>
      <p:sp>
        <p:nvSpPr>
          <p:cNvPr id="8" name="Rectangle 24"/>
          <p:cNvSpPr>
            <a:spLocks noChangeArrowheads="1"/>
          </p:cNvSpPr>
          <p:nvPr/>
        </p:nvSpPr>
        <p:spPr bwMode="auto">
          <a:xfrm>
            <a:off x="403077" y="4106513"/>
            <a:ext cx="1380490" cy="184150"/>
          </a:xfrm>
          <a:prstGeom prst="rect">
            <a:avLst/>
          </a:prstGeom>
          <a:noFill/>
          <a:ln>
            <a:noFill/>
          </a:ln>
        </p:spPr>
        <p:txBody>
          <a:bodyPr wrap="square" lIns="0" tIns="0" rIns="0" bIns="0">
            <a:spAutoFit/>
          </a:bodyPr>
          <a:lstStyle/>
          <a:p>
            <a:pPr fontAlgn="auto">
              <a:lnSpc>
                <a:spcPct val="120000"/>
              </a:lnSpc>
              <a:spcBef>
                <a:spcPts val="300"/>
              </a:spcBef>
              <a:spcAft>
                <a:spcPts val="0"/>
              </a:spcAft>
              <a:defRPr/>
            </a:pPr>
            <a:r>
              <a:rPr lang="en-US" altLang="zh-CN" sz="1000" b="1" kern="0" dirty="0">
                <a:solidFill>
                  <a:srgbClr val="080808">
                    <a:lumMod val="75000"/>
                    <a:lumOff val="25000"/>
                  </a:srgbClr>
                </a:solidFill>
                <a:latin typeface="+mn-lt"/>
                <a:ea typeface="+mn-ea"/>
                <a:sym typeface="Arial" panose="020B0604020202020204" pitchFamily="34" charset="0"/>
              </a:rPr>
              <a:t>Equipment &amp; Facility</a:t>
            </a:r>
            <a:endParaRPr lang="en-US" altLang="zh-CN" sz="800" kern="0" dirty="0">
              <a:solidFill>
                <a:schemeClr val="tx1"/>
              </a:solidFill>
              <a:latin typeface="+mn-lt"/>
              <a:ea typeface="+mn-ea"/>
              <a:sym typeface="Arial" panose="020B0604020202020204" pitchFamily="34" charset="0"/>
            </a:endParaRPr>
          </a:p>
        </p:txBody>
      </p:sp>
      <p:sp>
        <p:nvSpPr>
          <p:cNvPr id="9" name="Rectangle 24"/>
          <p:cNvSpPr>
            <a:spLocks noChangeArrowheads="1"/>
          </p:cNvSpPr>
          <p:nvPr/>
        </p:nvSpPr>
        <p:spPr bwMode="auto">
          <a:xfrm>
            <a:off x="403280" y="2643727"/>
            <a:ext cx="2015637" cy="184150"/>
          </a:xfrm>
          <a:prstGeom prst="rect">
            <a:avLst/>
          </a:prstGeom>
          <a:noFill/>
          <a:ln>
            <a:noFill/>
          </a:ln>
        </p:spPr>
        <p:txBody>
          <a:bodyPr lIns="0" tIns="0" rIns="0" bIns="0">
            <a:spAutoFit/>
          </a:bodyPr>
          <a:lstStyle/>
          <a:p>
            <a:pPr algn="l" fontAlgn="auto">
              <a:lnSpc>
                <a:spcPct val="120000"/>
              </a:lnSpc>
              <a:spcBef>
                <a:spcPts val="300"/>
              </a:spcBef>
              <a:spcAft>
                <a:spcPts val="0"/>
              </a:spcAft>
              <a:defRPr/>
            </a:pPr>
            <a:r>
              <a:rPr lang="en-US" altLang="zh-CN" sz="1000" b="1" kern="0" dirty="0">
                <a:solidFill>
                  <a:srgbClr val="080808">
                    <a:lumMod val="75000"/>
                    <a:lumOff val="25000"/>
                  </a:srgbClr>
                </a:solidFill>
                <a:latin typeface="+mn-lt"/>
                <a:ea typeface="+mn-ea"/>
                <a:sym typeface="Arial" panose="020B0604020202020204" pitchFamily="34" charset="0"/>
              </a:rPr>
              <a:t>Materials &amp; Products</a:t>
            </a:r>
            <a:endParaRPr lang="en-US" altLang="zh-CN" sz="800" kern="0" dirty="0">
              <a:solidFill>
                <a:schemeClr val="tx1"/>
              </a:solidFill>
              <a:latin typeface="+mn-lt"/>
              <a:ea typeface="+mn-ea"/>
              <a:sym typeface="Arial" panose="020B0604020202020204" pitchFamily="34" charset="0"/>
            </a:endParaRPr>
          </a:p>
        </p:txBody>
      </p:sp>
      <p:sp>
        <p:nvSpPr>
          <p:cNvPr id="12" name="Rectangle 37"/>
          <p:cNvSpPr>
            <a:spLocks noChangeArrowheads="1"/>
          </p:cNvSpPr>
          <p:nvPr/>
        </p:nvSpPr>
        <p:spPr bwMode="auto">
          <a:xfrm>
            <a:off x="3818184" y="4480655"/>
            <a:ext cx="708025" cy="184150"/>
          </a:xfrm>
          <a:prstGeom prst="rect">
            <a:avLst/>
          </a:prstGeom>
          <a:noFill/>
          <a:ln>
            <a:noFill/>
          </a:ln>
        </p:spPr>
        <p:txBody>
          <a:bodyPr wrap="none" lIns="0" tIns="0" rIns="0" bIns="0">
            <a:spAutoFit/>
          </a:bodyPr>
          <a:lstStyle/>
          <a:p>
            <a:pPr algn="ctr" fontAlgn="auto">
              <a:spcBef>
                <a:spcPts val="0"/>
              </a:spcBef>
              <a:spcAft>
                <a:spcPts val="0"/>
              </a:spcAft>
              <a:defRPr/>
            </a:pPr>
            <a:r>
              <a:rPr lang="en-US" altLang="zh-CN" sz="1200" b="1" dirty="0">
                <a:solidFill>
                  <a:schemeClr val="tx1">
                    <a:lumMod val="75000"/>
                    <a:lumOff val="25000"/>
                  </a:schemeClr>
                </a:solidFill>
                <a:latin typeface="+mn-lt"/>
                <a:ea typeface="微软雅黑" panose="020B0503020204020204" pitchFamily="34" charset="-122"/>
              </a:rPr>
              <a:t>Central Lab</a:t>
            </a:r>
            <a:endParaRPr lang="en-US" altLang="zh-CN" sz="1200" b="1" dirty="0">
              <a:solidFill>
                <a:schemeClr val="tx1">
                  <a:lumMod val="75000"/>
                  <a:lumOff val="25000"/>
                </a:schemeClr>
              </a:solidFill>
              <a:latin typeface="+mn-lt"/>
              <a:ea typeface="微软雅黑" panose="020B0503020204020204" pitchFamily="34" charset="-122"/>
            </a:endParaRPr>
          </a:p>
        </p:txBody>
      </p:sp>
      <p:sp>
        <p:nvSpPr>
          <p:cNvPr id="14" name="Rectangle 39"/>
          <p:cNvSpPr>
            <a:spLocks noChangeArrowheads="1"/>
          </p:cNvSpPr>
          <p:nvPr/>
        </p:nvSpPr>
        <p:spPr bwMode="auto">
          <a:xfrm>
            <a:off x="5172605" y="4511283"/>
            <a:ext cx="215265" cy="184150"/>
          </a:xfrm>
          <a:prstGeom prst="rect">
            <a:avLst/>
          </a:prstGeom>
          <a:noFill/>
          <a:ln>
            <a:noFill/>
          </a:ln>
        </p:spPr>
        <p:txBody>
          <a:bodyPr wrap="none" lIns="0" tIns="0" rIns="0" bIns="0">
            <a:spAutoFit/>
          </a:bodyPr>
          <a:lstStyle/>
          <a:p>
            <a:pPr algn="ctr" fontAlgn="auto">
              <a:spcBef>
                <a:spcPts val="0"/>
              </a:spcBef>
              <a:spcAft>
                <a:spcPts val="0"/>
              </a:spcAft>
              <a:defRPr/>
            </a:pPr>
            <a:r>
              <a:rPr lang="en-US" altLang="zh-CN" sz="1200" b="1" dirty="0">
                <a:solidFill>
                  <a:schemeClr val="tx1">
                    <a:lumMod val="75000"/>
                    <a:lumOff val="25000"/>
                  </a:schemeClr>
                </a:solidFill>
                <a:latin typeface="+mn-lt"/>
                <a:ea typeface="微软雅黑" panose="020B0503020204020204" pitchFamily="34" charset="-122"/>
              </a:rPr>
              <a:t>G.C</a:t>
            </a:r>
            <a:endParaRPr lang="en-US" altLang="zh-CN" sz="1200" b="1" dirty="0">
              <a:solidFill>
                <a:schemeClr val="tx1">
                  <a:lumMod val="75000"/>
                  <a:lumOff val="25000"/>
                </a:schemeClr>
              </a:solidFill>
              <a:latin typeface="+mn-lt"/>
              <a:ea typeface="微软雅黑" panose="020B0503020204020204" pitchFamily="34" charset="-122"/>
            </a:endParaRPr>
          </a:p>
        </p:txBody>
      </p:sp>
      <p:sp>
        <p:nvSpPr>
          <p:cNvPr id="18" name="Rectangle 41"/>
          <p:cNvSpPr>
            <a:spLocks noChangeArrowheads="1"/>
          </p:cNvSpPr>
          <p:nvPr/>
        </p:nvSpPr>
        <p:spPr bwMode="auto">
          <a:xfrm>
            <a:off x="6196177" y="4509845"/>
            <a:ext cx="320040" cy="184150"/>
          </a:xfrm>
          <a:prstGeom prst="rect">
            <a:avLst/>
          </a:prstGeom>
          <a:noFill/>
          <a:ln>
            <a:noFill/>
          </a:ln>
        </p:spPr>
        <p:txBody>
          <a:bodyPr wrap="none" lIns="0" tIns="0" rIns="0" bIns="0">
            <a:spAutoFit/>
          </a:bodyPr>
          <a:lstStyle/>
          <a:p>
            <a:pPr algn="ctr" fontAlgn="auto">
              <a:spcBef>
                <a:spcPts val="0"/>
              </a:spcBef>
              <a:spcAft>
                <a:spcPts val="0"/>
              </a:spcAft>
              <a:defRPr/>
            </a:pPr>
            <a:r>
              <a:rPr lang="en-US" altLang="zh-CN" sz="1200" b="1" dirty="0">
                <a:solidFill>
                  <a:schemeClr val="tx1">
                    <a:lumMod val="75000"/>
                    <a:lumOff val="25000"/>
                  </a:schemeClr>
                </a:solidFill>
                <a:latin typeface="+mn-lt"/>
                <a:ea typeface="+mn-ea"/>
              </a:rPr>
              <a:t>HPLC</a:t>
            </a:r>
            <a:endParaRPr lang="en-US" altLang="zh-CN" sz="1200" b="1" dirty="0">
              <a:solidFill>
                <a:schemeClr val="tx1">
                  <a:lumMod val="75000"/>
                  <a:lumOff val="25000"/>
                </a:schemeClr>
              </a:solidFill>
              <a:latin typeface="+mn-lt"/>
              <a:ea typeface="+mn-ea"/>
            </a:endParaRPr>
          </a:p>
        </p:txBody>
      </p:sp>
      <p:sp>
        <p:nvSpPr>
          <p:cNvPr id="20" name="Rectangle 43"/>
          <p:cNvSpPr>
            <a:spLocks noChangeArrowheads="1"/>
          </p:cNvSpPr>
          <p:nvPr/>
        </p:nvSpPr>
        <p:spPr bwMode="auto">
          <a:xfrm>
            <a:off x="7342886" y="4509845"/>
            <a:ext cx="208280" cy="184150"/>
          </a:xfrm>
          <a:prstGeom prst="rect">
            <a:avLst/>
          </a:prstGeom>
          <a:noFill/>
          <a:ln>
            <a:noFill/>
          </a:ln>
        </p:spPr>
        <p:txBody>
          <a:bodyPr wrap="none" lIns="0" tIns="0" rIns="0" bIns="0">
            <a:spAutoFit/>
          </a:bodyPr>
          <a:lstStyle/>
          <a:p>
            <a:pPr algn="ctr" fontAlgn="auto">
              <a:spcBef>
                <a:spcPts val="0"/>
              </a:spcBef>
              <a:spcAft>
                <a:spcPts val="0"/>
              </a:spcAft>
              <a:defRPr/>
            </a:pPr>
            <a:r>
              <a:rPr lang="en-US" altLang="zh-CN" sz="1200" b="1" dirty="0">
                <a:solidFill>
                  <a:schemeClr val="tx1">
                    <a:lumMod val="75000"/>
                    <a:lumOff val="25000"/>
                  </a:schemeClr>
                </a:solidFill>
                <a:latin typeface="+mn-lt"/>
                <a:ea typeface="+mn-ea"/>
              </a:rPr>
              <a:t>I.R.</a:t>
            </a:r>
            <a:endParaRPr lang="en-US" altLang="zh-CN" sz="1200" b="1" dirty="0">
              <a:solidFill>
                <a:schemeClr val="tx1">
                  <a:lumMod val="75000"/>
                  <a:lumOff val="25000"/>
                </a:schemeClr>
              </a:solidFill>
              <a:latin typeface="+mn-lt"/>
              <a:ea typeface="+mn-ea"/>
            </a:endParaRPr>
          </a:p>
        </p:txBody>
      </p:sp>
      <p:sp>
        <p:nvSpPr>
          <p:cNvPr id="21" name="Rectangle 43"/>
          <p:cNvSpPr>
            <a:spLocks noChangeArrowheads="1"/>
          </p:cNvSpPr>
          <p:nvPr/>
        </p:nvSpPr>
        <p:spPr bwMode="auto">
          <a:xfrm>
            <a:off x="8184286" y="4512991"/>
            <a:ext cx="609600" cy="184150"/>
          </a:xfrm>
          <a:prstGeom prst="rect">
            <a:avLst/>
          </a:prstGeom>
          <a:noFill/>
          <a:ln>
            <a:noFill/>
          </a:ln>
        </p:spPr>
        <p:txBody>
          <a:bodyPr wrap="none" lIns="0" tIns="0" rIns="0" bIns="0">
            <a:spAutoFit/>
          </a:bodyPr>
          <a:lstStyle/>
          <a:p>
            <a:pPr algn="ctr" fontAlgn="auto">
              <a:spcBef>
                <a:spcPts val="0"/>
              </a:spcBef>
              <a:spcAft>
                <a:spcPts val="0"/>
              </a:spcAft>
              <a:defRPr/>
            </a:pPr>
            <a:r>
              <a:rPr lang="en-US" altLang="zh-CN" sz="1200" b="1" dirty="0">
                <a:solidFill>
                  <a:schemeClr val="tx1">
                    <a:lumMod val="75000"/>
                    <a:lumOff val="25000"/>
                  </a:schemeClr>
                </a:solidFill>
                <a:latin typeface="+mn-lt"/>
                <a:ea typeface="+mn-ea"/>
              </a:rPr>
              <a:t>Incubator</a:t>
            </a:r>
            <a:endParaRPr lang="en-US" altLang="zh-CN" sz="1200" b="1" dirty="0">
              <a:solidFill>
                <a:schemeClr val="tx1">
                  <a:lumMod val="75000"/>
                  <a:lumOff val="2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31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1" presetClass="entr" presetSubtype="1" fill="hold" grpId="0" nodeType="withEffect">
                                  <p:stCondLst>
                                    <p:cond delay="700"/>
                                  </p:stCondLst>
                                  <p:childTnLst>
                                    <p:set>
                                      <p:cBhvr>
                                        <p:cTn id="10" dur="1" fill="hold">
                                          <p:stCondLst>
                                            <p:cond delay="0"/>
                                          </p:stCondLst>
                                        </p:cTn>
                                        <p:tgtEl>
                                          <p:spTgt spid="29"/>
                                        </p:tgtEl>
                                        <p:attrNameLst>
                                          <p:attrName>style.visibility</p:attrName>
                                        </p:attrNameLst>
                                      </p:cBhvr>
                                      <p:to>
                                        <p:strVal val="visible"/>
                                      </p:to>
                                    </p:set>
                                    <p:animEffect transition="in" filter="wheel(1)">
                                      <p:cBhvr>
                                        <p:cTn id="11" dur="500"/>
                                        <p:tgtEl>
                                          <p:spTgt spid="29"/>
                                        </p:tgtEl>
                                      </p:cBhvr>
                                    </p:animEffect>
                                  </p:childTnLst>
                                </p:cTn>
                              </p:par>
                              <p:par>
                                <p:cTn id="12" presetID="21" presetClass="entr" presetSubtype="1" fill="hold" grpId="0" nodeType="withEffect">
                                  <p:stCondLst>
                                    <p:cond delay="2100"/>
                                  </p:stCondLst>
                                  <p:childTnLst>
                                    <p:set>
                                      <p:cBhvr>
                                        <p:cTn id="13" dur="1" fill="hold">
                                          <p:stCondLst>
                                            <p:cond delay="0"/>
                                          </p:stCondLst>
                                        </p:cTn>
                                        <p:tgtEl>
                                          <p:spTgt spid="34"/>
                                        </p:tgtEl>
                                        <p:attrNameLst>
                                          <p:attrName>style.visibility</p:attrName>
                                        </p:attrNameLst>
                                      </p:cBhvr>
                                      <p:to>
                                        <p:strVal val="visible"/>
                                      </p:to>
                                    </p:set>
                                    <p:animEffect transition="in" filter="wheel(1)">
                                      <p:cBhvr>
                                        <p:cTn id="14" dur="500"/>
                                        <p:tgtEl>
                                          <p:spTgt spid="34"/>
                                        </p:tgtEl>
                                      </p:cBhvr>
                                    </p:animEffect>
                                  </p:childTnLst>
                                </p:cTn>
                              </p:par>
                              <p:par>
                                <p:cTn id="15" presetID="21" presetClass="entr" presetSubtype="1" fill="hold" grpId="0" nodeType="withEffect">
                                  <p:stCondLst>
                                    <p:cond delay="350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500"/>
                                        <p:tgtEl>
                                          <p:spTgt spid="35"/>
                                        </p:tgtEl>
                                      </p:cBhvr>
                                    </p:animEffect>
                                  </p:childTnLst>
                                </p:cTn>
                              </p:par>
                              <p:par>
                                <p:cTn id="18" presetID="21" presetClass="entr" presetSubtype="1" fill="hold" grpId="0" nodeType="withEffect">
                                  <p:stCondLst>
                                    <p:cond delay="490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500"/>
                                        <p:tgtEl>
                                          <p:spTgt spid="36"/>
                                        </p:tgtEl>
                                      </p:cBhvr>
                                    </p:animEffect>
                                  </p:childTnLst>
                                </p:cTn>
                              </p:par>
                              <p:par>
                                <p:cTn id="21" presetID="21" presetClass="entr" presetSubtype="1" fill="hold" grpId="0" nodeType="withEffect">
                                  <p:stCondLst>
                                    <p:cond delay="6300"/>
                                  </p:stCondLst>
                                  <p:childTnLst>
                                    <p:set>
                                      <p:cBhvr>
                                        <p:cTn id="22" dur="1" fill="hold">
                                          <p:stCondLst>
                                            <p:cond delay="0"/>
                                          </p:stCondLst>
                                        </p:cTn>
                                        <p:tgtEl>
                                          <p:spTgt spid="38"/>
                                        </p:tgtEl>
                                        <p:attrNameLst>
                                          <p:attrName>style.visibility</p:attrName>
                                        </p:attrNameLst>
                                      </p:cBhvr>
                                      <p:to>
                                        <p:strVal val="visible"/>
                                      </p:to>
                                    </p:set>
                                    <p:animEffect transition="in" filter="wheel(1)">
                                      <p:cBhvr>
                                        <p:cTn id="23" dur="500"/>
                                        <p:tgtEl>
                                          <p:spTgt spid="38"/>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0-#ppt_w/2"/>
                                          </p:val>
                                        </p:tav>
                                        <p:tav tm="100000">
                                          <p:val>
                                            <p:strVal val="#ppt_x"/>
                                          </p:val>
                                        </p:tav>
                                      </p:tavLst>
                                    </p:anim>
                                    <p:anim calcmode="lin" valueType="num">
                                      <p:cBhvr additive="base">
                                        <p:cTn id="27" dur="500" fill="hold"/>
                                        <p:tgtEl>
                                          <p:spTgt spid="40"/>
                                        </p:tgtEl>
                                        <p:attrNameLst>
                                          <p:attrName>ppt_y</p:attrName>
                                        </p:attrNameLst>
                                      </p:cBhvr>
                                      <p:tavLst>
                                        <p:tav tm="0">
                                          <p:val>
                                            <p:strVal val="#ppt_y"/>
                                          </p:val>
                                        </p:tav>
                                        <p:tav tm="100000">
                                          <p:val>
                                            <p:strVal val="#ppt_y"/>
                                          </p:val>
                                        </p:tav>
                                      </p:tavLst>
                                    </p:anim>
                                  </p:childTnLst>
                                </p:cTn>
                              </p:par>
                              <p:par>
                                <p:cTn id="28" presetID="35" presetClass="emph" presetSubtype="0" repeatCount="3000" fill="hold" grpId="1" nodeType="withEffect">
                                  <p:stCondLst>
                                    <p:cond delay="400"/>
                                  </p:stCondLst>
                                  <p:childTnLst>
                                    <p:anim calcmode="discrete" valueType="str">
                                      <p:cBhvr>
                                        <p:cTn id="29" dur="100" fill="hold"/>
                                        <p:tgtEl>
                                          <p:spTgt spid="40"/>
                                        </p:tgtEl>
                                        <p:attrNameLst>
                                          <p:attrName>style.visibility</p:attrName>
                                        </p:attrNameLst>
                                      </p:cBhvr>
                                      <p:tavLst>
                                        <p:tav tm="0">
                                          <p:val>
                                            <p:strVal val="hidden"/>
                                          </p:val>
                                        </p:tav>
                                        <p:tav tm="50000">
                                          <p:val>
                                            <p:strVal val="visible"/>
                                          </p:val>
                                        </p:tav>
                                      </p:tavLst>
                                    </p:anim>
                                  </p:childTnLst>
                                </p:cTn>
                              </p:par>
                              <p:par>
                                <p:cTn id="30" presetID="2" presetClass="entr" presetSubtype="8" fill="hold" nodeType="withEffect">
                                  <p:stCondLst>
                                    <p:cond delay="20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0-#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par>
                                <p:cTn id="34" presetID="35" presetClass="emph" presetSubtype="0" repeatCount="3000" fill="hold" nodeType="withEffect">
                                  <p:stCondLst>
                                    <p:cond delay="600"/>
                                  </p:stCondLst>
                                  <p:childTnLst>
                                    <p:anim calcmode="discrete" valueType="str">
                                      <p:cBhvr>
                                        <p:cTn id="35" dur="100" fill="hold"/>
                                        <p:tgtEl>
                                          <p:spTgt spid="39"/>
                                        </p:tgtEl>
                                        <p:attrNameLst>
                                          <p:attrName>style.visibility</p:attrName>
                                        </p:attrNameLst>
                                      </p:cBhvr>
                                      <p:tavLst>
                                        <p:tav tm="0">
                                          <p:val>
                                            <p:strVal val="hidden"/>
                                          </p:val>
                                        </p:tav>
                                        <p:tav tm="50000">
                                          <p:val>
                                            <p:strVal val="visible"/>
                                          </p:val>
                                        </p:tav>
                                      </p:tavLst>
                                    </p:anim>
                                  </p:childTnLst>
                                </p:cTn>
                              </p:par>
                              <p:par>
                                <p:cTn id="36" presetID="47" presetClass="entr" presetSubtype="0" fill="hold" grpId="0" nodeType="withEffect">
                                  <p:stCondLst>
                                    <p:cond delay="70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300"/>
                                        <p:tgtEl>
                                          <p:spTgt spid="41"/>
                                        </p:tgtEl>
                                      </p:cBhvr>
                                    </p:animEffect>
                                    <p:anim calcmode="lin" valueType="num">
                                      <p:cBhvr>
                                        <p:cTn id="39" dur="300" fill="hold"/>
                                        <p:tgtEl>
                                          <p:spTgt spid="41"/>
                                        </p:tgtEl>
                                        <p:attrNameLst>
                                          <p:attrName>ppt_x</p:attrName>
                                        </p:attrNameLst>
                                      </p:cBhvr>
                                      <p:tavLst>
                                        <p:tav tm="0">
                                          <p:val>
                                            <p:strVal val="#ppt_x"/>
                                          </p:val>
                                        </p:tav>
                                        <p:tav tm="100000">
                                          <p:val>
                                            <p:strVal val="#ppt_x"/>
                                          </p:val>
                                        </p:tav>
                                      </p:tavLst>
                                    </p:anim>
                                    <p:anim calcmode="lin" valueType="num">
                                      <p:cBhvr>
                                        <p:cTn id="40" dur="300" fill="hold"/>
                                        <p:tgtEl>
                                          <p:spTgt spid="41"/>
                                        </p:tgtEl>
                                        <p:attrNameLst>
                                          <p:attrName>ppt_y</p:attrName>
                                        </p:attrNameLst>
                                      </p:cBhvr>
                                      <p:tavLst>
                                        <p:tav tm="0">
                                          <p:val>
                                            <p:strVal val="#ppt_y-.1"/>
                                          </p:val>
                                        </p:tav>
                                        <p:tav tm="100000">
                                          <p:val>
                                            <p:strVal val="#ppt_y"/>
                                          </p:val>
                                        </p:tav>
                                      </p:tavLst>
                                    </p:anim>
                                  </p:childTnLst>
                                </p:cTn>
                              </p:par>
                              <p:par>
                                <p:cTn id="41" presetID="2" presetClass="entr" presetSubtype="2" fill="hold" grpId="0" nodeType="withEffect">
                                  <p:stCondLst>
                                    <p:cond delay="220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1+#ppt_w/2"/>
                                          </p:val>
                                        </p:tav>
                                        <p:tav tm="100000">
                                          <p:val>
                                            <p:strVal val="#ppt_x"/>
                                          </p:val>
                                        </p:tav>
                                      </p:tavLst>
                                    </p:anim>
                                    <p:anim calcmode="lin" valueType="num">
                                      <p:cBhvr additive="base">
                                        <p:cTn id="44" dur="500" fill="hold"/>
                                        <p:tgtEl>
                                          <p:spTgt spid="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60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1+#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300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3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380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1+#ppt_w/2"/>
                                          </p:val>
                                        </p:tav>
                                        <p:tav tm="100000">
                                          <p:val>
                                            <p:strVal val="#ppt_x"/>
                                          </p:val>
                                        </p:tav>
                                      </p:tavLst>
                                    </p:anim>
                                    <p:anim calcmode="lin" valueType="num">
                                      <p:cBhvr additive="base">
                                        <p:cTn id="60" dur="500" fill="hold"/>
                                        <p:tgtEl>
                                          <p:spTgt spid="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430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1+#ppt_w/2"/>
                                          </p:val>
                                        </p:tav>
                                        <p:tav tm="100000">
                                          <p:val>
                                            <p:strVal val="#ppt_x"/>
                                          </p:val>
                                        </p:tav>
                                      </p:tavLst>
                                    </p:anim>
                                    <p:anim calcmode="lin" valueType="num">
                                      <p:cBhvr additive="base">
                                        <p:cTn id="64" dur="500" fill="hold"/>
                                        <p:tgtEl>
                                          <p:spTgt spid="8"/>
                                        </p:tgtEl>
                                        <p:attrNameLst>
                                          <p:attrName>ppt_y</p:attrName>
                                        </p:attrNameLst>
                                      </p:cBhvr>
                                      <p:tavLst>
                                        <p:tav tm="0">
                                          <p:val>
                                            <p:strVal val="#ppt_y"/>
                                          </p:val>
                                        </p:tav>
                                        <p:tav tm="100000">
                                          <p:val>
                                            <p:strVal val="#ppt_y"/>
                                          </p:val>
                                        </p:tav>
                                      </p:tavLst>
                                    </p:anim>
                                  </p:childTnLst>
                                </p:cTn>
                              </p:par>
                              <p:par>
                                <p:cTn id="65" presetID="42" presetClass="entr" presetSubtype="0" fill="hold" grpId="0" nodeType="withEffect">
                                  <p:stCondLst>
                                    <p:cond delay="160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300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anim calcmode="lin" valueType="num">
                                      <p:cBhvr>
                                        <p:cTn id="73" dur="500" fill="hold"/>
                                        <p:tgtEl>
                                          <p:spTgt spid="14"/>
                                        </p:tgtEl>
                                        <p:attrNameLst>
                                          <p:attrName>ppt_x</p:attrName>
                                        </p:attrNameLst>
                                      </p:cBhvr>
                                      <p:tavLst>
                                        <p:tav tm="0">
                                          <p:val>
                                            <p:strVal val="#ppt_x"/>
                                          </p:val>
                                        </p:tav>
                                        <p:tav tm="100000">
                                          <p:val>
                                            <p:strVal val="#ppt_x"/>
                                          </p:val>
                                        </p:tav>
                                      </p:tavLst>
                                    </p:anim>
                                    <p:anim calcmode="lin" valueType="num">
                                      <p:cBhvr>
                                        <p:cTn id="74" dur="5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440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anim calcmode="lin" valueType="num">
                                      <p:cBhvr>
                                        <p:cTn id="78" dur="500" fill="hold"/>
                                        <p:tgtEl>
                                          <p:spTgt spid="18"/>
                                        </p:tgtEl>
                                        <p:attrNameLst>
                                          <p:attrName>ppt_x</p:attrName>
                                        </p:attrNameLst>
                                      </p:cBhvr>
                                      <p:tavLst>
                                        <p:tav tm="0">
                                          <p:val>
                                            <p:strVal val="#ppt_x"/>
                                          </p:val>
                                        </p:tav>
                                        <p:tav tm="100000">
                                          <p:val>
                                            <p:strVal val="#ppt_x"/>
                                          </p:val>
                                        </p:tav>
                                      </p:tavLst>
                                    </p:anim>
                                    <p:anim calcmode="lin" valueType="num">
                                      <p:cBhvr>
                                        <p:cTn id="79" dur="5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580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anim calcmode="lin" valueType="num">
                                      <p:cBhvr>
                                        <p:cTn id="83" dur="500" fill="hold"/>
                                        <p:tgtEl>
                                          <p:spTgt spid="20"/>
                                        </p:tgtEl>
                                        <p:attrNameLst>
                                          <p:attrName>ppt_x</p:attrName>
                                        </p:attrNameLst>
                                      </p:cBhvr>
                                      <p:tavLst>
                                        <p:tav tm="0">
                                          <p:val>
                                            <p:strVal val="#ppt_x"/>
                                          </p:val>
                                        </p:tav>
                                        <p:tav tm="100000">
                                          <p:val>
                                            <p:strVal val="#ppt_x"/>
                                          </p:val>
                                        </p:tav>
                                      </p:tavLst>
                                    </p:anim>
                                    <p:anim calcmode="lin" valueType="num">
                                      <p:cBhvr>
                                        <p:cTn id="84" dur="500" fill="hold"/>
                                        <p:tgtEl>
                                          <p:spTgt spid="2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720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anim calcmode="lin" valueType="num">
                                      <p:cBhvr>
                                        <p:cTn id="88" dur="500" fill="hold"/>
                                        <p:tgtEl>
                                          <p:spTgt spid="21"/>
                                        </p:tgtEl>
                                        <p:attrNameLst>
                                          <p:attrName>ppt_x</p:attrName>
                                        </p:attrNameLst>
                                      </p:cBhvr>
                                      <p:tavLst>
                                        <p:tav tm="0">
                                          <p:val>
                                            <p:strVal val="#ppt_x"/>
                                          </p:val>
                                        </p:tav>
                                        <p:tav tm="100000">
                                          <p:val>
                                            <p:strVal val="#ppt_x"/>
                                          </p:val>
                                        </p:tav>
                                      </p:tavLst>
                                    </p:anim>
                                    <p:anim calcmode="lin" valueType="num">
                                      <p:cBhvr>
                                        <p:cTn id="8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bldLvl="0" animBg="1"/>
      <p:bldP spid="34" grpId="0" bldLvl="0" animBg="1"/>
      <p:bldP spid="35" grpId="0" bldLvl="0" animBg="1"/>
      <p:bldP spid="36" grpId="0" bldLvl="0" animBg="1"/>
      <p:bldP spid="38" grpId="0" bldLvl="0" animBg="1"/>
      <p:bldP spid="40" grpId="0" bldLvl="0" animBg="1"/>
      <p:bldP spid="40" grpId="1" bldLvl="0" animBg="1"/>
      <p:bldP spid="41" grpId="0" bldLvl="0" animBg="1"/>
      <p:bldP spid="2" grpId="0"/>
      <p:bldP spid="5" grpId="0"/>
      <p:bldP spid="6" grpId="0"/>
      <p:bldP spid="7" grpId="0"/>
      <p:bldP spid="8" grpId="0"/>
      <p:bldP spid="9" grpId="0"/>
      <p:bldP spid="12" grpId="0"/>
      <p:bldP spid="14" grpId="0"/>
      <p:bldP spid="18"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descr="生产许可证正本"/>
          <p:cNvPicPr>
            <a:picLocks noChangeAspect="1"/>
          </p:cNvPicPr>
          <p:nvPr/>
        </p:nvPicPr>
        <p:blipFill>
          <a:blip r:embed="rId1" cstate="screen"/>
          <a:stretch>
            <a:fillRect/>
          </a:stretch>
        </p:blipFill>
        <p:spPr>
          <a:xfrm>
            <a:off x="408269" y="905423"/>
            <a:ext cx="1219835" cy="866775"/>
          </a:xfrm>
          <a:prstGeom prst="rect">
            <a:avLst/>
          </a:prstGeom>
        </p:spPr>
      </p:pic>
      <p:pic>
        <p:nvPicPr>
          <p:cNvPr id="80" name="图片 79" descr="QQ图片20190219010447"/>
          <p:cNvPicPr>
            <a:picLocks noChangeAspect="1"/>
          </p:cNvPicPr>
          <p:nvPr/>
        </p:nvPicPr>
        <p:blipFill>
          <a:blip r:embed="rId2" cstate="screen"/>
          <a:stretch>
            <a:fillRect/>
          </a:stretch>
        </p:blipFill>
        <p:spPr>
          <a:xfrm>
            <a:off x="3340796" y="948311"/>
            <a:ext cx="1160145" cy="817245"/>
          </a:xfrm>
          <a:prstGeom prst="rect">
            <a:avLst/>
          </a:prstGeom>
        </p:spPr>
      </p:pic>
      <p:pic>
        <p:nvPicPr>
          <p:cNvPr id="82" name="图片 81" descr="C:\Users\zhaop\Desktop\GMP证书.jpegGMP证书"/>
          <p:cNvPicPr>
            <a:picLocks noChangeAspect="1"/>
          </p:cNvPicPr>
          <p:nvPr/>
        </p:nvPicPr>
        <p:blipFill>
          <a:blip r:embed="rId3" cstate="screen"/>
          <a:srcRect/>
          <a:stretch>
            <a:fillRect/>
          </a:stretch>
        </p:blipFill>
        <p:spPr>
          <a:xfrm>
            <a:off x="2132793" y="939579"/>
            <a:ext cx="598170" cy="830580"/>
          </a:xfrm>
          <a:prstGeom prst="rect">
            <a:avLst/>
          </a:prstGeom>
        </p:spPr>
      </p:pic>
      <p:pic>
        <p:nvPicPr>
          <p:cNvPr id="2" name="图片 1"/>
          <p:cNvPicPr>
            <a:picLocks noChangeAspect="1"/>
          </p:cNvPicPr>
          <p:nvPr/>
        </p:nvPicPr>
        <p:blipFill>
          <a:blip r:embed="rId4" cstate="screen"/>
          <a:stretch>
            <a:fillRect/>
          </a:stretch>
        </p:blipFill>
        <p:spPr>
          <a:xfrm>
            <a:off x="4958694" y="904511"/>
            <a:ext cx="644525" cy="913765"/>
          </a:xfrm>
          <a:prstGeom prst="rect">
            <a:avLst/>
          </a:prstGeom>
        </p:spPr>
      </p:pic>
      <p:pic>
        <p:nvPicPr>
          <p:cNvPr id="83" name="图片 82"/>
          <p:cNvPicPr>
            <a:picLocks noChangeAspect="1"/>
          </p:cNvPicPr>
          <p:nvPr/>
        </p:nvPicPr>
        <p:blipFill>
          <a:blip r:embed="rId5" cstate="screen"/>
          <a:stretch>
            <a:fillRect/>
          </a:stretch>
        </p:blipFill>
        <p:spPr>
          <a:xfrm>
            <a:off x="7910087" y="915458"/>
            <a:ext cx="577850" cy="817880"/>
          </a:xfrm>
          <a:prstGeom prst="rect">
            <a:avLst/>
          </a:prstGeom>
        </p:spPr>
      </p:pic>
      <p:pic>
        <p:nvPicPr>
          <p:cNvPr id="3" name="图片 2"/>
          <p:cNvPicPr>
            <a:picLocks noChangeAspect="1"/>
          </p:cNvPicPr>
          <p:nvPr/>
        </p:nvPicPr>
        <p:blipFill>
          <a:blip r:embed="rId6" cstate="screen"/>
          <a:stretch>
            <a:fillRect/>
          </a:stretch>
        </p:blipFill>
        <p:spPr>
          <a:xfrm flipH="1">
            <a:off x="6459569" y="798451"/>
            <a:ext cx="640080" cy="967105"/>
          </a:xfrm>
          <a:prstGeom prst="rect">
            <a:avLst/>
          </a:prstGeom>
        </p:spPr>
      </p:pic>
      <p:pic>
        <p:nvPicPr>
          <p:cNvPr id="65" name="图片 64" descr="QQ图片20190219005603"/>
          <p:cNvPicPr>
            <a:picLocks noChangeAspect="1"/>
          </p:cNvPicPr>
          <p:nvPr/>
        </p:nvPicPr>
        <p:blipFill>
          <a:blip r:embed="rId7" cstate="screen"/>
          <a:stretch>
            <a:fillRect/>
          </a:stretch>
        </p:blipFill>
        <p:spPr>
          <a:xfrm>
            <a:off x="470162" y="3007108"/>
            <a:ext cx="1222375" cy="817880"/>
          </a:xfrm>
          <a:prstGeom prst="rect">
            <a:avLst/>
          </a:prstGeom>
        </p:spPr>
      </p:pic>
      <p:pic>
        <p:nvPicPr>
          <p:cNvPr id="66" name="图片 65"/>
          <p:cNvPicPr>
            <a:picLocks noChangeAspect="1"/>
          </p:cNvPicPr>
          <p:nvPr/>
        </p:nvPicPr>
        <p:blipFill>
          <a:blip r:embed="rId8" cstate="screen"/>
          <a:stretch>
            <a:fillRect/>
          </a:stretch>
        </p:blipFill>
        <p:spPr>
          <a:xfrm>
            <a:off x="3926236" y="3088897"/>
            <a:ext cx="1261110" cy="696595"/>
          </a:xfrm>
          <a:prstGeom prst="rect">
            <a:avLst/>
          </a:prstGeom>
        </p:spPr>
      </p:pic>
      <p:pic>
        <p:nvPicPr>
          <p:cNvPr id="67" name="图片 66"/>
          <p:cNvPicPr>
            <a:picLocks noChangeAspect="1"/>
          </p:cNvPicPr>
          <p:nvPr/>
        </p:nvPicPr>
        <p:blipFill>
          <a:blip r:embed="rId9" cstate="screen"/>
          <a:stretch>
            <a:fillRect/>
          </a:stretch>
        </p:blipFill>
        <p:spPr>
          <a:xfrm flipH="1">
            <a:off x="5898053" y="2884572"/>
            <a:ext cx="784225" cy="1043305"/>
          </a:xfrm>
          <a:prstGeom prst="rect">
            <a:avLst/>
          </a:prstGeom>
        </p:spPr>
      </p:pic>
      <p:pic>
        <p:nvPicPr>
          <p:cNvPr id="68" name="图片 67"/>
          <p:cNvPicPr>
            <a:picLocks noChangeAspect="1"/>
          </p:cNvPicPr>
          <p:nvPr/>
        </p:nvPicPr>
        <p:blipFill>
          <a:blip r:embed="rId10" cstate="screen"/>
          <a:stretch>
            <a:fillRect/>
          </a:stretch>
        </p:blipFill>
        <p:spPr>
          <a:xfrm>
            <a:off x="2372824" y="2836312"/>
            <a:ext cx="873125" cy="1091565"/>
          </a:xfrm>
          <a:prstGeom prst="rect">
            <a:avLst/>
          </a:prstGeom>
        </p:spPr>
      </p:pic>
      <p:pic>
        <p:nvPicPr>
          <p:cNvPr id="69" name="图片 68"/>
          <p:cNvPicPr>
            <a:picLocks noChangeAspect="1"/>
          </p:cNvPicPr>
          <p:nvPr/>
        </p:nvPicPr>
        <p:blipFill>
          <a:blip r:embed="rId11" cstate="screen"/>
          <a:stretch>
            <a:fillRect/>
          </a:stretch>
        </p:blipFill>
        <p:spPr>
          <a:xfrm>
            <a:off x="7211893" y="2840912"/>
            <a:ext cx="722630" cy="1043305"/>
          </a:xfrm>
          <a:prstGeom prst="rect">
            <a:avLst/>
          </a:prstGeom>
        </p:spPr>
      </p:pic>
      <p:pic>
        <p:nvPicPr>
          <p:cNvPr id="70" name="图片 69"/>
          <p:cNvPicPr>
            <a:picLocks noChangeAspect="1"/>
          </p:cNvPicPr>
          <p:nvPr/>
        </p:nvPicPr>
        <p:blipFill>
          <a:blip r:embed="rId12" cstate="screen"/>
          <a:stretch>
            <a:fillRect/>
          </a:stretch>
        </p:blipFill>
        <p:spPr>
          <a:xfrm>
            <a:off x="7934523" y="2858201"/>
            <a:ext cx="713740" cy="1031240"/>
          </a:xfrm>
          <a:prstGeom prst="rect">
            <a:avLst/>
          </a:prstGeom>
        </p:spPr>
      </p:pic>
      <p:sp>
        <p:nvSpPr>
          <p:cNvPr id="4"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latin typeface="+mn-lt"/>
              <a:ea typeface="+mn-ea"/>
            </a:endParaRPr>
          </a:p>
        </p:txBody>
      </p:sp>
      <p:sp>
        <p:nvSpPr>
          <p:cNvPr id="5"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a:effectLst>
            <a:outerShdw blurRad="50800" dist="38100" dir="2700000" algn="tl" rotWithShape="0">
              <a:prstClr val="black">
                <a:alpha val="40000"/>
              </a:prstClr>
            </a:outerShdw>
          </a:effectLst>
        </p:spPr>
        <p:txBody>
          <a:bodyPr/>
          <a:lstStyle/>
          <a:p>
            <a:endParaRPr lang="zh-CN" altLang="en-US" sz="100"/>
          </a:p>
        </p:txBody>
      </p:sp>
      <p:sp>
        <p:nvSpPr>
          <p:cNvPr id="6" name="Rectangle 18"/>
          <p:cNvSpPr>
            <a:spLocks noChangeArrowheads="1"/>
          </p:cNvSpPr>
          <p:nvPr/>
        </p:nvSpPr>
        <p:spPr bwMode="auto">
          <a:xfrm>
            <a:off x="461308" y="267164"/>
            <a:ext cx="4261103" cy="307777"/>
          </a:xfrm>
          <a:prstGeom prst="rect">
            <a:avLst/>
          </a:prstGeom>
          <a:noFill/>
          <a:ln w="9525">
            <a:noFill/>
            <a:miter lim="800000"/>
          </a:ln>
        </p:spPr>
        <p:txBody>
          <a:bodyPr wrap="none" lIns="0" tIns="0" rIns="0" bIns="0">
            <a:spAutoFit/>
          </a:bodyPr>
          <a:lstStyle/>
          <a:p>
            <a:r>
              <a:rPr lang="en-US" altLang="zh-CN" sz="20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Quality </a:t>
            </a:r>
            <a:r>
              <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Management-Certificates</a:t>
            </a:r>
            <a:endPar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Rectangle 24"/>
          <p:cNvSpPr>
            <a:spLocks noChangeArrowheads="1"/>
          </p:cNvSpPr>
          <p:nvPr/>
        </p:nvSpPr>
        <p:spPr bwMode="auto">
          <a:xfrm>
            <a:off x="-42045" y="2187050"/>
            <a:ext cx="1807561" cy="333375"/>
          </a:xfrm>
          <a:prstGeom prst="rect">
            <a:avLst/>
          </a:prstGeom>
          <a:noFill/>
          <a:ln>
            <a:noFill/>
          </a:ln>
        </p:spPr>
        <p:txBody>
          <a:bodyPr lIns="0" tIns="0" rIns="0" bIns="0">
            <a:spAutoFit/>
          </a:bodyPr>
          <a:lstStyle/>
          <a:p>
            <a:pPr algn="ctr" fontAlgn="auto">
              <a:lnSpc>
                <a:spcPct val="120000"/>
              </a:lnSpc>
              <a:spcBef>
                <a:spcPts val="300"/>
              </a:spcBef>
              <a:spcAft>
                <a:spcPts val="0"/>
              </a:spcAft>
              <a:defRPr/>
            </a:pPr>
            <a:r>
              <a:rPr lang="en-US" altLang="zh-CN" sz="800" dirty="0">
                <a:solidFill>
                  <a:schemeClr val="tx1"/>
                </a:solidFill>
                <a:latin typeface="+mn-lt"/>
                <a:ea typeface="+mn-ea"/>
              </a:rPr>
              <a:t>Pharmaceutical Manufacturing License</a:t>
            </a:r>
            <a:endParaRPr lang="en-US" altLang="zh-CN" sz="800" dirty="0">
              <a:solidFill>
                <a:schemeClr val="tx1"/>
              </a:solidFill>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Issued by Shandong FDA </a:t>
            </a:r>
            <a:endParaRPr lang="en-US" altLang="zh-CN" sz="800" dirty="0">
              <a:solidFill>
                <a:schemeClr val="tx1"/>
              </a:solidFill>
              <a:latin typeface="+mn-lt"/>
              <a:ea typeface="+mn-ea"/>
            </a:endParaRPr>
          </a:p>
        </p:txBody>
      </p:sp>
      <p:sp>
        <p:nvSpPr>
          <p:cNvPr id="8" name="Rectangle 24"/>
          <p:cNvSpPr>
            <a:spLocks noChangeArrowheads="1"/>
          </p:cNvSpPr>
          <p:nvPr/>
        </p:nvSpPr>
        <p:spPr bwMode="auto">
          <a:xfrm>
            <a:off x="234331" y="1805842"/>
            <a:ext cx="1254809" cy="184150"/>
          </a:xfrm>
          <a:prstGeom prst="rect">
            <a:avLst/>
          </a:prstGeom>
          <a:noFill/>
          <a:ln w="9525">
            <a:noFill/>
            <a:miter lim="800000"/>
          </a:ln>
        </p:spPr>
        <p:txBody>
          <a:bodyPr lIns="0" tIns="0" rIns="0" bIns="0">
            <a:spAutoFit/>
          </a:bodyPr>
          <a:lstStyle/>
          <a:p>
            <a:pPr algn="ctr">
              <a:lnSpc>
                <a:spcPct val="120000"/>
              </a:lnSpc>
              <a:spcBef>
                <a:spcPts val="300"/>
              </a:spcBef>
            </a:pPr>
            <a:r>
              <a:rPr lang="en-US" altLang="zh-CN" sz="1000" b="1" dirty="0">
                <a:solidFill>
                  <a:srgbClr val="404040"/>
                </a:solidFill>
                <a:latin typeface="Calibri" panose="020F0502020204030204" pitchFamily="34" charset="0"/>
              </a:rPr>
              <a:t>Pharma MFG License</a:t>
            </a:r>
            <a:endParaRPr lang="en-US" altLang="zh-CN" sz="1000" b="1" dirty="0">
              <a:solidFill>
                <a:srgbClr val="404040"/>
              </a:solidFill>
              <a:latin typeface="Calibri" panose="020F0502020204030204" pitchFamily="34" charset="0"/>
            </a:endParaRPr>
          </a:p>
        </p:txBody>
      </p:sp>
      <p:cxnSp>
        <p:nvCxnSpPr>
          <p:cNvPr id="9" name="直接连接符 8"/>
          <p:cNvCxnSpPr/>
          <p:nvPr/>
        </p:nvCxnSpPr>
        <p:spPr>
          <a:xfrm>
            <a:off x="234331" y="2077452"/>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24"/>
          <p:cNvSpPr>
            <a:spLocks noChangeArrowheads="1"/>
          </p:cNvSpPr>
          <p:nvPr/>
        </p:nvSpPr>
        <p:spPr bwMode="auto">
          <a:xfrm>
            <a:off x="1711947" y="2187050"/>
            <a:ext cx="1254809" cy="333375"/>
          </a:xfrm>
          <a:prstGeom prst="rect">
            <a:avLst/>
          </a:prstGeom>
          <a:noFill/>
          <a:ln>
            <a:noFill/>
          </a:ln>
        </p:spPr>
        <p:txBody>
          <a:bodyPr wrap="square" lIns="0" tIns="0" rIns="0" bIns="0">
            <a:spAutoFit/>
          </a:bodyPr>
          <a:lstStyle/>
          <a:p>
            <a:pPr algn="ctr" fontAlgn="auto">
              <a:lnSpc>
                <a:spcPct val="120000"/>
              </a:lnSpc>
              <a:spcBef>
                <a:spcPts val="300"/>
              </a:spcBef>
              <a:spcAft>
                <a:spcPts val="0"/>
              </a:spcAft>
              <a:defRPr/>
            </a:pPr>
            <a:r>
              <a:rPr lang="en-US" altLang="zh-CN" sz="800" dirty="0">
                <a:solidFill>
                  <a:schemeClr val="tx1"/>
                </a:solidFill>
                <a:latin typeface="+mn-lt"/>
                <a:ea typeface="+mn-ea"/>
              </a:rPr>
              <a:t>GMP Certificate</a:t>
            </a:r>
            <a:endParaRPr lang="en-US" altLang="zh-CN" sz="800" dirty="0">
              <a:solidFill>
                <a:schemeClr val="tx1"/>
              </a:solidFill>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Issued by Shandong FDA</a:t>
            </a:r>
            <a:endParaRPr lang="en-US" altLang="zh-CN" sz="800" dirty="0">
              <a:solidFill>
                <a:schemeClr val="tx1"/>
              </a:solidFill>
              <a:latin typeface="+mn-lt"/>
              <a:ea typeface="+mn-ea"/>
            </a:endParaRPr>
          </a:p>
        </p:txBody>
      </p:sp>
      <p:sp>
        <p:nvSpPr>
          <p:cNvPr id="11" name="Rectangle 24"/>
          <p:cNvSpPr>
            <a:spLocks noChangeArrowheads="1"/>
          </p:cNvSpPr>
          <p:nvPr/>
        </p:nvSpPr>
        <p:spPr bwMode="auto">
          <a:xfrm>
            <a:off x="1711947" y="1805842"/>
            <a:ext cx="1254809" cy="184150"/>
          </a:xfrm>
          <a:prstGeom prst="rect">
            <a:avLst/>
          </a:prstGeom>
          <a:noFill/>
          <a:ln w="9525">
            <a:noFill/>
            <a:miter lim="800000"/>
          </a:ln>
        </p:spPr>
        <p:txBody>
          <a:bodyPr lIns="0" tIns="0" rIns="0" bIns="0">
            <a:spAutoFit/>
          </a:bodyPr>
          <a:lstStyle/>
          <a:p>
            <a:pPr algn="ctr">
              <a:lnSpc>
                <a:spcPct val="120000"/>
              </a:lnSpc>
              <a:spcBef>
                <a:spcPts val="300"/>
              </a:spcBef>
            </a:pPr>
            <a:r>
              <a:rPr lang="en-US" altLang="zh-CN" sz="1000" b="1">
                <a:solidFill>
                  <a:srgbClr val="404040"/>
                </a:solidFill>
                <a:latin typeface="Calibri" panose="020F0502020204030204" pitchFamily="34" charset="0"/>
              </a:rPr>
              <a:t>GMP</a:t>
            </a:r>
            <a:endParaRPr lang="en-US" altLang="zh-CN" sz="1000" b="1">
              <a:solidFill>
                <a:srgbClr val="404040"/>
              </a:solidFill>
              <a:latin typeface="Calibri" panose="020F0502020204030204" pitchFamily="34" charset="0"/>
            </a:endParaRPr>
          </a:p>
        </p:txBody>
      </p:sp>
      <p:cxnSp>
        <p:nvCxnSpPr>
          <p:cNvPr id="12" name="直接连接符 11"/>
          <p:cNvCxnSpPr/>
          <p:nvPr/>
        </p:nvCxnSpPr>
        <p:spPr>
          <a:xfrm>
            <a:off x="1711947" y="2077452"/>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24"/>
          <p:cNvSpPr>
            <a:spLocks noChangeArrowheads="1"/>
          </p:cNvSpPr>
          <p:nvPr/>
        </p:nvSpPr>
        <p:spPr bwMode="auto">
          <a:xfrm>
            <a:off x="2918226" y="2187050"/>
            <a:ext cx="1807561" cy="333375"/>
          </a:xfrm>
          <a:prstGeom prst="rect">
            <a:avLst/>
          </a:prstGeom>
          <a:noFill/>
          <a:ln>
            <a:noFill/>
          </a:ln>
        </p:spPr>
        <p:txBody>
          <a:bodyPr lIns="0" tIns="0" rIns="0" bIns="0">
            <a:spAutoFit/>
          </a:bodyPr>
          <a:lstStyle/>
          <a:p>
            <a:pPr algn="ctr" fontAlgn="auto">
              <a:lnSpc>
                <a:spcPct val="120000"/>
              </a:lnSpc>
              <a:spcBef>
                <a:spcPts val="300"/>
              </a:spcBef>
              <a:spcAft>
                <a:spcPts val="0"/>
              </a:spcAft>
              <a:defRPr/>
            </a:pPr>
            <a:r>
              <a:rPr lang="en-US" altLang="zh-CN" sz="800" dirty="0">
                <a:solidFill>
                  <a:schemeClr val="tx1"/>
                </a:solidFill>
                <a:latin typeface="+mn-lt"/>
                <a:ea typeface="+mn-ea"/>
              </a:rPr>
              <a:t>CEP SH1.3 &amp; SH2.2 &amp; SH3.0</a:t>
            </a:r>
            <a:endParaRPr lang="en-US" altLang="zh-CN" sz="800" dirty="0">
              <a:solidFill>
                <a:schemeClr val="tx1"/>
              </a:solidFill>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Issued by EDQM</a:t>
            </a:r>
            <a:endParaRPr lang="en-US" altLang="zh-CN" sz="800" dirty="0">
              <a:solidFill>
                <a:schemeClr val="tx1"/>
              </a:solidFill>
              <a:latin typeface="+mn-lt"/>
              <a:ea typeface="+mn-ea"/>
            </a:endParaRPr>
          </a:p>
        </p:txBody>
      </p:sp>
      <p:sp>
        <p:nvSpPr>
          <p:cNvPr id="14" name="Rectangle 24"/>
          <p:cNvSpPr>
            <a:spLocks noChangeArrowheads="1"/>
          </p:cNvSpPr>
          <p:nvPr/>
        </p:nvSpPr>
        <p:spPr bwMode="auto">
          <a:xfrm>
            <a:off x="3194602" y="1805842"/>
            <a:ext cx="1254809" cy="184150"/>
          </a:xfrm>
          <a:prstGeom prst="rect">
            <a:avLst/>
          </a:prstGeom>
          <a:noFill/>
          <a:ln w="9525">
            <a:noFill/>
            <a:miter lim="800000"/>
          </a:ln>
        </p:spPr>
        <p:txBody>
          <a:bodyPr lIns="0" tIns="0" rIns="0" bIns="0">
            <a:spAutoFit/>
          </a:bodyPr>
          <a:lstStyle/>
          <a:p>
            <a:pPr algn="ctr">
              <a:lnSpc>
                <a:spcPct val="120000"/>
              </a:lnSpc>
              <a:spcBef>
                <a:spcPts val="300"/>
              </a:spcBef>
            </a:pPr>
            <a:r>
              <a:rPr lang="en-US" altLang="zh-CN" sz="1000" b="1" dirty="0">
                <a:solidFill>
                  <a:srgbClr val="404040"/>
                </a:solidFill>
                <a:latin typeface="Calibri" panose="020F0502020204030204" pitchFamily="34" charset="0"/>
              </a:rPr>
              <a:t>CEP(</a:t>
            </a:r>
            <a:r>
              <a:rPr lang="en-US" altLang="zh-CN" sz="1000" b="1" dirty="0" err="1">
                <a:solidFill>
                  <a:srgbClr val="404040"/>
                </a:solidFill>
                <a:latin typeface="Calibri" panose="020F0502020204030204" pitchFamily="34" charset="0"/>
              </a:rPr>
              <a:t>CoS</a:t>
            </a:r>
            <a:r>
              <a:rPr lang="en-US" altLang="zh-CN" sz="1000" b="1" dirty="0">
                <a:solidFill>
                  <a:srgbClr val="404040"/>
                </a:solidFill>
                <a:latin typeface="Calibri" panose="020F0502020204030204" pitchFamily="34" charset="0"/>
              </a:rPr>
              <a:t>)</a:t>
            </a:r>
            <a:endParaRPr lang="en-US" altLang="zh-CN" sz="1000" b="1" dirty="0">
              <a:solidFill>
                <a:srgbClr val="404040"/>
              </a:solidFill>
              <a:latin typeface="Calibri" panose="020F0502020204030204" pitchFamily="34" charset="0"/>
            </a:endParaRPr>
          </a:p>
        </p:txBody>
      </p:sp>
      <p:cxnSp>
        <p:nvCxnSpPr>
          <p:cNvPr id="15" name="直接连接符 14"/>
          <p:cNvCxnSpPr/>
          <p:nvPr/>
        </p:nvCxnSpPr>
        <p:spPr>
          <a:xfrm>
            <a:off x="3194602" y="2077452"/>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24"/>
          <p:cNvSpPr>
            <a:spLocks noChangeArrowheads="1"/>
          </p:cNvSpPr>
          <p:nvPr/>
        </p:nvSpPr>
        <p:spPr bwMode="auto">
          <a:xfrm>
            <a:off x="4680997" y="1805842"/>
            <a:ext cx="1254809" cy="172355"/>
          </a:xfrm>
          <a:prstGeom prst="rect">
            <a:avLst/>
          </a:prstGeom>
          <a:noFill/>
          <a:ln w="9525">
            <a:noFill/>
            <a:miter lim="800000"/>
          </a:ln>
        </p:spPr>
        <p:txBody>
          <a:bodyPr lIns="0" tIns="0" rIns="0" bIns="0">
            <a:spAutoFit/>
          </a:bodyPr>
          <a:lstStyle/>
          <a:p>
            <a:pPr algn="ctr">
              <a:lnSpc>
                <a:spcPct val="120000"/>
              </a:lnSpc>
              <a:spcBef>
                <a:spcPts val="300"/>
              </a:spcBef>
            </a:pPr>
            <a:r>
              <a:rPr lang="en-US" altLang="zh-CN" sz="1000" b="1" dirty="0">
                <a:solidFill>
                  <a:srgbClr val="404040"/>
                </a:solidFill>
                <a:latin typeface="Calibri" panose="020F0502020204030204" pitchFamily="34" charset="0"/>
              </a:rPr>
              <a:t>Form 41</a:t>
            </a:r>
            <a:endParaRPr lang="en-US" altLang="zh-CN" sz="1000" b="1" dirty="0">
              <a:solidFill>
                <a:srgbClr val="404040"/>
              </a:solidFill>
              <a:latin typeface="Calibri" panose="020F0502020204030204" pitchFamily="34" charset="0"/>
            </a:endParaRPr>
          </a:p>
        </p:txBody>
      </p:sp>
      <p:cxnSp>
        <p:nvCxnSpPr>
          <p:cNvPr id="17" name="直接连接符 16"/>
          <p:cNvCxnSpPr/>
          <p:nvPr/>
        </p:nvCxnSpPr>
        <p:spPr>
          <a:xfrm>
            <a:off x="4680997" y="2077452"/>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24"/>
          <p:cNvSpPr>
            <a:spLocks noChangeArrowheads="1"/>
          </p:cNvSpPr>
          <p:nvPr/>
        </p:nvSpPr>
        <p:spPr bwMode="auto">
          <a:xfrm>
            <a:off x="4680997" y="2188017"/>
            <a:ext cx="1254809" cy="333375"/>
          </a:xfrm>
          <a:prstGeom prst="rect">
            <a:avLst/>
          </a:prstGeom>
          <a:noFill/>
          <a:ln>
            <a:noFill/>
          </a:ln>
        </p:spPr>
        <p:txBody>
          <a:bodyPr wrap="square" lIns="0" tIns="0" rIns="0" bIns="0">
            <a:spAutoFit/>
          </a:bodyPr>
          <a:lstStyle/>
          <a:p>
            <a:pPr algn="ctr" fontAlgn="auto">
              <a:lnSpc>
                <a:spcPct val="120000"/>
              </a:lnSpc>
              <a:spcBef>
                <a:spcPts val="300"/>
              </a:spcBef>
              <a:spcAft>
                <a:spcPts val="0"/>
              </a:spcAft>
              <a:defRPr/>
            </a:pPr>
            <a:r>
              <a:rPr lang="en-US" altLang="zh-CN" sz="800" dirty="0">
                <a:solidFill>
                  <a:schemeClr val="tx1"/>
                </a:solidFill>
                <a:latin typeface="+mn-lt"/>
                <a:ea typeface="+mn-ea"/>
              </a:rPr>
              <a:t>Form 41</a:t>
            </a:r>
            <a:endParaRPr lang="en-US" altLang="zh-CN" sz="800" dirty="0">
              <a:solidFill>
                <a:schemeClr val="tx1"/>
              </a:solidFill>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Issued by CDSCO</a:t>
            </a:r>
            <a:endParaRPr lang="en-US" altLang="zh-CN" sz="800" dirty="0">
              <a:solidFill>
                <a:schemeClr val="tx1"/>
              </a:solidFill>
              <a:latin typeface="+mn-lt"/>
              <a:ea typeface="+mn-ea"/>
            </a:endParaRPr>
          </a:p>
        </p:txBody>
      </p:sp>
      <p:sp>
        <p:nvSpPr>
          <p:cNvPr id="19" name="Rectangle 24"/>
          <p:cNvSpPr>
            <a:spLocks noChangeArrowheads="1"/>
          </p:cNvSpPr>
          <p:nvPr/>
        </p:nvSpPr>
        <p:spPr bwMode="auto">
          <a:xfrm>
            <a:off x="6142614" y="1804875"/>
            <a:ext cx="1254809" cy="172355"/>
          </a:xfrm>
          <a:prstGeom prst="rect">
            <a:avLst/>
          </a:prstGeom>
          <a:noFill/>
          <a:ln w="9525">
            <a:noFill/>
            <a:miter lim="800000"/>
          </a:ln>
        </p:spPr>
        <p:txBody>
          <a:bodyPr lIns="0" tIns="0" rIns="0" bIns="0">
            <a:spAutoFit/>
          </a:bodyPr>
          <a:lstStyle/>
          <a:p>
            <a:pPr algn="ctr">
              <a:lnSpc>
                <a:spcPct val="120000"/>
              </a:lnSpc>
              <a:spcBef>
                <a:spcPts val="300"/>
              </a:spcBef>
            </a:pPr>
            <a:r>
              <a:rPr lang="en-US" altLang="zh-CN" sz="1000" b="1" dirty="0">
                <a:solidFill>
                  <a:srgbClr val="404040"/>
                </a:solidFill>
                <a:latin typeface="Calibri" panose="020F0502020204030204" pitchFamily="34" charset="0"/>
              </a:rPr>
              <a:t>KDMF</a:t>
            </a:r>
            <a:endParaRPr lang="en-US" altLang="zh-CN" sz="1000" b="1" dirty="0">
              <a:solidFill>
                <a:srgbClr val="404040"/>
              </a:solidFill>
              <a:latin typeface="Calibri" panose="020F0502020204030204" pitchFamily="34" charset="0"/>
            </a:endParaRPr>
          </a:p>
        </p:txBody>
      </p:sp>
      <p:cxnSp>
        <p:nvCxnSpPr>
          <p:cNvPr id="20" name="直接连接符 19"/>
          <p:cNvCxnSpPr/>
          <p:nvPr/>
        </p:nvCxnSpPr>
        <p:spPr>
          <a:xfrm>
            <a:off x="6142614" y="2076485"/>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4"/>
          <p:cNvSpPr>
            <a:spLocks noChangeArrowheads="1"/>
          </p:cNvSpPr>
          <p:nvPr/>
        </p:nvSpPr>
        <p:spPr bwMode="auto">
          <a:xfrm>
            <a:off x="6142614" y="2187050"/>
            <a:ext cx="1254809" cy="333375"/>
          </a:xfrm>
          <a:prstGeom prst="rect">
            <a:avLst/>
          </a:prstGeom>
          <a:noFill/>
          <a:ln>
            <a:noFill/>
          </a:ln>
        </p:spPr>
        <p:txBody>
          <a:bodyPr wrap="square" lIns="0" tIns="0" rIns="0" bIns="0">
            <a:spAutoFit/>
          </a:bodyPr>
          <a:lstStyle/>
          <a:p>
            <a:pPr algn="ctr" fontAlgn="auto">
              <a:lnSpc>
                <a:spcPct val="120000"/>
              </a:lnSpc>
              <a:spcBef>
                <a:spcPts val="300"/>
              </a:spcBef>
              <a:spcAft>
                <a:spcPts val="0"/>
              </a:spcAft>
              <a:defRPr/>
            </a:pPr>
            <a:r>
              <a:rPr lang="en-US" altLang="zh-CN" sz="800" dirty="0">
                <a:solidFill>
                  <a:schemeClr val="tx1"/>
                </a:solidFill>
                <a:latin typeface="+mn-lt"/>
                <a:ea typeface="+mn-ea"/>
              </a:rPr>
              <a:t>Certificate </a:t>
            </a:r>
            <a:r>
              <a:rPr lang="en-US" altLang="zh-CN" sz="800" dirty="0">
                <a:latin typeface="+mn-lt"/>
                <a:ea typeface="+mn-ea"/>
              </a:rPr>
              <a:t>of KDMF</a:t>
            </a:r>
            <a:endParaRPr lang="en-US" altLang="zh-CN" sz="800" dirty="0">
              <a:solidFill>
                <a:schemeClr val="tx1"/>
              </a:solidFill>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Issued by MFDS</a:t>
            </a:r>
            <a:endParaRPr lang="en-US" altLang="zh-CN" sz="800" dirty="0">
              <a:solidFill>
                <a:schemeClr val="tx1"/>
              </a:solidFill>
              <a:latin typeface="+mn-lt"/>
              <a:ea typeface="+mn-ea"/>
            </a:endParaRPr>
          </a:p>
        </p:txBody>
      </p:sp>
      <p:sp>
        <p:nvSpPr>
          <p:cNvPr id="22" name="Rectangle 24"/>
          <p:cNvSpPr>
            <a:spLocks noChangeArrowheads="1"/>
          </p:cNvSpPr>
          <p:nvPr/>
        </p:nvSpPr>
        <p:spPr bwMode="auto">
          <a:xfrm>
            <a:off x="7601893" y="2196522"/>
            <a:ext cx="1488733" cy="333375"/>
          </a:xfrm>
          <a:prstGeom prst="rect">
            <a:avLst/>
          </a:prstGeom>
          <a:noFill/>
          <a:ln>
            <a:noFill/>
          </a:ln>
        </p:spPr>
        <p:txBody>
          <a:bodyPr wrap="square" lIns="0" tIns="0" rIns="0" bIns="0">
            <a:spAutoFit/>
          </a:bodyPr>
          <a:lstStyle/>
          <a:p>
            <a:pPr algn="ctr" fontAlgn="auto">
              <a:lnSpc>
                <a:spcPct val="120000"/>
              </a:lnSpc>
              <a:spcBef>
                <a:spcPts val="300"/>
              </a:spcBef>
              <a:spcAft>
                <a:spcPts val="0"/>
              </a:spcAft>
              <a:defRPr/>
            </a:pPr>
            <a:r>
              <a:rPr lang="en-US" altLang="zh-CN" sz="800" dirty="0">
                <a:solidFill>
                  <a:schemeClr val="tx1"/>
                </a:solidFill>
                <a:latin typeface="+mn-lt"/>
                <a:ea typeface="+mn-ea"/>
              </a:rPr>
              <a:t>Issued by</a:t>
            </a:r>
            <a:endParaRPr lang="en-US" altLang="zh-CN" sz="800" dirty="0">
              <a:solidFill>
                <a:schemeClr val="tx1"/>
              </a:solidFill>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The Indonesian Council of Ulama</a:t>
            </a:r>
            <a:endParaRPr lang="en-US" altLang="zh-CN" sz="800" dirty="0">
              <a:solidFill>
                <a:schemeClr val="tx1"/>
              </a:solidFill>
              <a:latin typeface="+mn-lt"/>
              <a:ea typeface="+mn-ea"/>
            </a:endParaRPr>
          </a:p>
        </p:txBody>
      </p:sp>
      <p:sp>
        <p:nvSpPr>
          <p:cNvPr id="23" name="Rectangle 24"/>
          <p:cNvSpPr>
            <a:spLocks noChangeArrowheads="1"/>
          </p:cNvSpPr>
          <p:nvPr/>
        </p:nvSpPr>
        <p:spPr bwMode="auto">
          <a:xfrm>
            <a:off x="7670301" y="1815314"/>
            <a:ext cx="1254809" cy="184150"/>
          </a:xfrm>
          <a:prstGeom prst="rect">
            <a:avLst/>
          </a:prstGeom>
          <a:noFill/>
          <a:ln w="9525">
            <a:noFill/>
            <a:miter lim="800000"/>
          </a:ln>
        </p:spPr>
        <p:txBody>
          <a:bodyPr lIns="0" tIns="0" rIns="0" bIns="0">
            <a:spAutoFit/>
          </a:bodyPr>
          <a:lstStyle/>
          <a:p>
            <a:pPr algn="ctr">
              <a:lnSpc>
                <a:spcPct val="120000"/>
              </a:lnSpc>
              <a:spcBef>
                <a:spcPts val="300"/>
              </a:spcBef>
            </a:pPr>
            <a:r>
              <a:rPr lang="en-US" altLang="zh-CN" sz="1000" b="1">
                <a:solidFill>
                  <a:srgbClr val="404040"/>
                </a:solidFill>
                <a:latin typeface="Calibri" panose="020F0502020204030204" pitchFamily="34" charset="0"/>
              </a:rPr>
              <a:t>Halal</a:t>
            </a:r>
            <a:endParaRPr lang="en-US" altLang="zh-CN" sz="1000" b="1">
              <a:solidFill>
                <a:srgbClr val="404040"/>
              </a:solidFill>
              <a:latin typeface="Calibri" panose="020F0502020204030204" pitchFamily="34" charset="0"/>
            </a:endParaRPr>
          </a:p>
        </p:txBody>
      </p:sp>
      <p:cxnSp>
        <p:nvCxnSpPr>
          <p:cNvPr id="24" name="直接连接符 23"/>
          <p:cNvCxnSpPr/>
          <p:nvPr/>
        </p:nvCxnSpPr>
        <p:spPr>
          <a:xfrm>
            <a:off x="7670301" y="2086924"/>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noChangeArrowheads="1"/>
          </p:cNvSpPr>
          <p:nvPr/>
        </p:nvSpPr>
        <p:spPr bwMode="auto">
          <a:xfrm>
            <a:off x="217889" y="4465497"/>
            <a:ext cx="1807561" cy="518795"/>
          </a:xfrm>
          <a:prstGeom prst="rect">
            <a:avLst/>
          </a:prstGeom>
          <a:noFill/>
          <a:ln>
            <a:noFill/>
          </a:ln>
        </p:spPr>
        <p:txBody>
          <a:bodyPr lIns="0" tIns="0" rIns="0" bIns="0">
            <a:spAutoFit/>
          </a:bodyPr>
          <a:lstStyle/>
          <a:p>
            <a:pPr algn="ctr" fontAlgn="auto">
              <a:lnSpc>
                <a:spcPct val="120000"/>
              </a:lnSpc>
              <a:spcBef>
                <a:spcPts val="300"/>
              </a:spcBef>
              <a:spcAft>
                <a:spcPts val="0"/>
              </a:spcAft>
              <a:defRPr/>
            </a:pPr>
            <a:r>
              <a:rPr lang="en-US" altLang="zh-CN" sz="800" dirty="0">
                <a:solidFill>
                  <a:schemeClr val="tx1"/>
                </a:solidFill>
                <a:latin typeface="+mn-lt"/>
                <a:ea typeface="+mn-ea"/>
              </a:rPr>
              <a:t>Written Confirmation for</a:t>
            </a:r>
            <a:endParaRPr lang="en-US" altLang="zh-CN" sz="800" dirty="0">
              <a:solidFill>
                <a:schemeClr val="tx1"/>
              </a:solidFill>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Active Substances Exported to EU.</a:t>
            </a:r>
            <a:endParaRPr lang="en-US" altLang="zh-CN" sz="800" dirty="0">
              <a:solidFill>
                <a:schemeClr val="tx1"/>
              </a:solidFill>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Issued by Shandong FDA</a:t>
            </a:r>
            <a:endParaRPr lang="en-US" altLang="zh-CN" sz="800" dirty="0">
              <a:solidFill>
                <a:schemeClr val="tx1"/>
              </a:solidFill>
              <a:latin typeface="+mn-lt"/>
              <a:ea typeface="+mn-ea"/>
            </a:endParaRPr>
          </a:p>
        </p:txBody>
      </p:sp>
      <p:sp>
        <p:nvSpPr>
          <p:cNvPr id="26" name="Rectangle 24"/>
          <p:cNvSpPr>
            <a:spLocks noChangeArrowheads="1"/>
          </p:cNvSpPr>
          <p:nvPr/>
        </p:nvSpPr>
        <p:spPr bwMode="auto">
          <a:xfrm>
            <a:off x="422480" y="4084181"/>
            <a:ext cx="1413510" cy="184150"/>
          </a:xfrm>
          <a:prstGeom prst="rect">
            <a:avLst/>
          </a:prstGeom>
          <a:noFill/>
          <a:ln w="9525">
            <a:noFill/>
            <a:miter lim="800000"/>
          </a:ln>
        </p:spPr>
        <p:txBody>
          <a:bodyPr wrap="square" lIns="0" tIns="0" rIns="0" bIns="0">
            <a:spAutoFit/>
          </a:bodyPr>
          <a:lstStyle/>
          <a:p>
            <a:pPr algn="ctr">
              <a:lnSpc>
                <a:spcPct val="120000"/>
              </a:lnSpc>
              <a:spcBef>
                <a:spcPts val="300"/>
              </a:spcBef>
            </a:pPr>
            <a:r>
              <a:rPr lang="en-US" altLang="zh-CN" sz="1000" b="1" dirty="0">
                <a:solidFill>
                  <a:srgbClr val="404040"/>
                </a:solidFill>
                <a:latin typeface="Calibri" panose="020F0502020204030204" pitchFamily="34" charset="0"/>
              </a:rPr>
              <a:t>EU Written Confirmation</a:t>
            </a:r>
            <a:endParaRPr lang="en-US" altLang="zh-CN" sz="1000" b="1" dirty="0">
              <a:solidFill>
                <a:srgbClr val="404040"/>
              </a:solidFill>
              <a:latin typeface="Calibri" panose="020F0502020204030204" pitchFamily="34" charset="0"/>
            </a:endParaRPr>
          </a:p>
        </p:txBody>
      </p:sp>
      <p:cxnSp>
        <p:nvCxnSpPr>
          <p:cNvPr id="27" name="直接连接符 26"/>
          <p:cNvCxnSpPr/>
          <p:nvPr/>
        </p:nvCxnSpPr>
        <p:spPr>
          <a:xfrm>
            <a:off x="494265" y="4355899"/>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4"/>
          <p:cNvSpPr>
            <a:spLocks noChangeArrowheads="1"/>
          </p:cNvSpPr>
          <p:nvPr/>
        </p:nvSpPr>
        <p:spPr bwMode="auto">
          <a:xfrm>
            <a:off x="2189686" y="4083322"/>
            <a:ext cx="1254809" cy="172355"/>
          </a:xfrm>
          <a:prstGeom prst="rect">
            <a:avLst/>
          </a:prstGeom>
          <a:noFill/>
          <a:ln w="9525">
            <a:noFill/>
            <a:miter lim="800000"/>
          </a:ln>
        </p:spPr>
        <p:txBody>
          <a:bodyPr lIns="0" tIns="0" rIns="0" bIns="0">
            <a:spAutoFit/>
          </a:bodyPr>
          <a:lstStyle/>
          <a:p>
            <a:pPr algn="ctr">
              <a:lnSpc>
                <a:spcPct val="120000"/>
              </a:lnSpc>
              <a:spcBef>
                <a:spcPts val="300"/>
              </a:spcBef>
            </a:pPr>
            <a:r>
              <a:rPr lang="en-US" altLang="zh-CN" sz="1000" b="1" dirty="0">
                <a:solidFill>
                  <a:srgbClr val="404040"/>
                </a:solidFill>
                <a:latin typeface="Calibri" panose="020F0502020204030204" pitchFamily="34" charset="0"/>
              </a:rPr>
              <a:t>Kosher</a:t>
            </a:r>
            <a:endParaRPr lang="en-US" altLang="zh-CN" sz="1000" b="1" dirty="0">
              <a:solidFill>
                <a:srgbClr val="404040"/>
              </a:solidFill>
              <a:latin typeface="Calibri" panose="020F0502020204030204" pitchFamily="34" charset="0"/>
            </a:endParaRPr>
          </a:p>
        </p:txBody>
      </p:sp>
      <p:cxnSp>
        <p:nvCxnSpPr>
          <p:cNvPr id="29" name="直接连接符 28"/>
          <p:cNvCxnSpPr/>
          <p:nvPr/>
        </p:nvCxnSpPr>
        <p:spPr>
          <a:xfrm>
            <a:off x="2189686" y="4354932"/>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4"/>
          <p:cNvSpPr>
            <a:spLocks noChangeArrowheads="1"/>
          </p:cNvSpPr>
          <p:nvPr/>
        </p:nvSpPr>
        <p:spPr bwMode="auto">
          <a:xfrm>
            <a:off x="2189686" y="4465497"/>
            <a:ext cx="1254809" cy="137923"/>
          </a:xfrm>
          <a:prstGeom prst="rect">
            <a:avLst/>
          </a:prstGeom>
          <a:noFill/>
          <a:ln>
            <a:noFill/>
          </a:ln>
        </p:spPr>
        <p:txBody>
          <a:bodyPr wrap="square" lIns="0" tIns="0" rIns="0" bIns="0">
            <a:spAutoFit/>
          </a:bodyPr>
          <a:lstStyle/>
          <a:p>
            <a:pPr algn="ctr" fontAlgn="auto">
              <a:lnSpc>
                <a:spcPct val="120000"/>
              </a:lnSpc>
              <a:spcBef>
                <a:spcPts val="300"/>
              </a:spcBef>
              <a:spcAft>
                <a:spcPts val="0"/>
              </a:spcAft>
              <a:defRPr/>
            </a:pPr>
            <a:r>
              <a:rPr lang="en-US" altLang="zh-CN" sz="800" dirty="0">
                <a:solidFill>
                  <a:schemeClr val="tx1"/>
                </a:solidFill>
                <a:latin typeface="+mn-lt"/>
                <a:ea typeface="+mn-ea"/>
              </a:rPr>
              <a:t>Kosher</a:t>
            </a:r>
            <a:endParaRPr lang="en-US" altLang="zh-CN" sz="800" dirty="0">
              <a:solidFill>
                <a:schemeClr val="tx1"/>
              </a:solidFill>
              <a:latin typeface="+mn-lt"/>
              <a:ea typeface="+mn-ea"/>
            </a:endParaRPr>
          </a:p>
        </p:txBody>
      </p:sp>
      <p:sp>
        <p:nvSpPr>
          <p:cNvPr id="31" name="Rectangle 24"/>
          <p:cNvSpPr>
            <a:spLocks noChangeArrowheads="1"/>
          </p:cNvSpPr>
          <p:nvPr/>
        </p:nvSpPr>
        <p:spPr bwMode="auto">
          <a:xfrm>
            <a:off x="3755094" y="4469338"/>
            <a:ext cx="1807561" cy="518795"/>
          </a:xfrm>
          <a:prstGeom prst="rect">
            <a:avLst/>
          </a:prstGeom>
          <a:noFill/>
          <a:ln>
            <a:noFill/>
          </a:ln>
        </p:spPr>
        <p:txBody>
          <a:bodyPr lIns="0" tIns="0" rIns="0" bIns="0">
            <a:spAutoFit/>
          </a:bodyPr>
          <a:lstStyle/>
          <a:p>
            <a:pPr algn="ctr" fontAlgn="auto">
              <a:lnSpc>
                <a:spcPct val="120000"/>
              </a:lnSpc>
              <a:spcBef>
                <a:spcPts val="300"/>
              </a:spcBef>
              <a:spcAft>
                <a:spcPts val="0"/>
              </a:spcAft>
              <a:defRPr/>
            </a:pPr>
            <a:r>
              <a:rPr lang="en-US" altLang="zh-CN" sz="800" dirty="0">
                <a:solidFill>
                  <a:schemeClr val="tx1"/>
                </a:solidFill>
                <a:latin typeface="+mn-lt"/>
                <a:ea typeface="+mn-ea"/>
              </a:rPr>
              <a:t>ISO 9001</a:t>
            </a:r>
            <a:endParaRPr lang="en-US" altLang="zh-CN" sz="800" dirty="0">
              <a:solidFill>
                <a:schemeClr val="tx1"/>
              </a:solidFill>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ISO 14001</a:t>
            </a:r>
            <a:endParaRPr lang="en-US" altLang="zh-CN" sz="800" dirty="0">
              <a:solidFill>
                <a:schemeClr val="tx1"/>
              </a:solidFill>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OHSAS 18001</a:t>
            </a:r>
            <a:endParaRPr lang="en-US" altLang="zh-CN" sz="800" dirty="0">
              <a:solidFill>
                <a:schemeClr val="tx1"/>
              </a:solidFill>
              <a:latin typeface="+mn-lt"/>
              <a:ea typeface="+mn-ea"/>
            </a:endParaRPr>
          </a:p>
        </p:txBody>
      </p:sp>
      <p:sp>
        <p:nvSpPr>
          <p:cNvPr id="32" name="Rectangle 24"/>
          <p:cNvSpPr>
            <a:spLocks noChangeArrowheads="1"/>
          </p:cNvSpPr>
          <p:nvPr/>
        </p:nvSpPr>
        <p:spPr bwMode="auto">
          <a:xfrm>
            <a:off x="3959675" y="4088130"/>
            <a:ext cx="1254809" cy="184150"/>
          </a:xfrm>
          <a:prstGeom prst="rect">
            <a:avLst/>
          </a:prstGeom>
          <a:noFill/>
          <a:ln w="9525">
            <a:noFill/>
            <a:miter lim="800000"/>
          </a:ln>
        </p:spPr>
        <p:txBody>
          <a:bodyPr lIns="0" tIns="0" rIns="0" bIns="0">
            <a:spAutoFit/>
          </a:bodyPr>
          <a:lstStyle/>
          <a:p>
            <a:pPr algn="ctr">
              <a:lnSpc>
                <a:spcPct val="120000"/>
              </a:lnSpc>
              <a:spcBef>
                <a:spcPts val="300"/>
              </a:spcBef>
            </a:pPr>
            <a:r>
              <a:rPr lang="en-US" altLang="zh-CN" sz="1000" b="1">
                <a:solidFill>
                  <a:srgbClr val="404040"/>
                </a:solidFill>
                <a:latin typeface="Calibri" panose="020F0502020204030204" pitchFamily="34" charset="0"/>
              </a:rPr>
              <a:t>ISO</a:t>
            </a:r>
            <a:endParaRPr lang="en-US" altLang="zh-CN" sz="1000" b="1">
              <a:solidFill>
                <a:srgbClr val="404040"/>
              </a:solidFill>
              <a:latin typeface="Calibri" panose="020F0502020204030204" pitchFamily="34" charset="0"/>
            </a:endParaRPr>
          </a:p>
        </p:txBody>
      </p:sp>
      <p:cxnSp>
        <p:nvCxnSpPr>
          <p:cNvPr id="34" name="直接连接符 33"/>
          <p:cNvCxnSpPr/>
          <p:nvPr/>
        </p:nvCxnSpPr>
        <p:spPr>
          <a:xfrm>
            <a:off x="3959675" y="4359740"/>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24"/>
          <p:cNvSpPr>
            <a:spLocks noChangeArrowheads="1"/>
          </p:cNvSpPr>
          <p:nvPr/>
        </p:nvSpPr>
        <p:spPr bwMode="auto">
          <a:xfrm>
            <a:off x="5708030" y="4083322"/>
            <a:ext cx="1254809" cy="172355"/>
          </a:xfrm>
          <a:prstGeom prst="rect">
            <a:avLst/>
          </a:prstGeom>
          <a:noFill/>
          <a:ln w="9525">
            <a:noFill/>
            <a:miter lim="800000"/>
          </a:ln>
        </p:spPr>
        <p:txBody>
          <a:bodyPr lIns="0" tIns="0" rIns="0" bIns="0">
            <a:spAutoFit/>
          </a:bodyPr>
          <a:lstStyle/>
          <a:p>
            <a:pPr algn="ctr">
              <a:lnSpc>
                <a:spcPct val="120000"/>
              </a:lnSpc>
              <a:spcBef>
                <a:spcPts val="300"/>
              </a:spcBef>
            </a:pPr>
            <a:r>
              <a:rPr lang="en-US" altLang="zh-CN" sz="1000" b="1" dirty="0">
                <a:solidFill>
                  <a:srgbClr val="404040"/>
                </a:solidFill>
                <a:latin typeface="Calibri" panose="020F0502020204030204" pitchFamily="34" charset="0"/>
              </a:rPr>
              <a:t>Vegan</a:t>
            </a:r>
            <a:endParaRPr lang="en-US" altLang="zh-CN" sz="1000" b="1" dirty="0">
              <a:solidFill>
                <a:srgbClr val="404040"/>
              </a:solidFill>
              <a:latin typeface="Calibri" panose="020F0502020204030204" pitchFamily="34" charset="0"/>
            </a:endParaRPr>
          </a:p>
        </p:txBody>
      </p:sp>
      <p:cxnSp>
        <p:nvCxnSpPr>
          <p:cNvPr id="38" name="直接连接符 37"/>
          <p:cNvCxnSpPr/>
          <p:nvPr/>
        </p:nvCxnSpPr>
        <p:spPr>
          <a:xfrm>
            <a:off x="5708030" y="4354932"/>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24"/>
          <p:cNvSpPr>
            <a:spLocks noChangeArrowheads="1"/>
          </p:cNvSpPr>
          <p:nvPr/>
        </p:nvSpPr>
        <p:spPr bwMode="auto">
          <a:xfrm>
            <a:off x="5708030" y="4465497"/>
            <a:ext cx="1254809" cy="137923"/>
          </a:xfrm>
          <a:prstGeom prst="rect">
            <a:avLst/>
          </a:prstGeom>
          <a:noFill/>
          <a:ln>
            <a:noFill/>
          </a:ln>
        </p:spPr>
        <p:txBody>
          <a:bodyPr wrap="square" lIns="0" tIns="0" rIns="0" bIns="0">
            <a:spAutoFit/>
          </a:bodyPr>
          <a:lstStyle/>
          <a:p>
            <a:pPr algn="ctr" fontAlgn="auto">
              <a:lnSpc>
                <a:spcPct val="120000"/>
              </a:lnSpc>
              <a:spcBef>
                <a:spcPts val="300"/>
              </a:spcBef>
              <a:spcAft>
                <a:spcPts val="0"/>
              </a:spcAft>
              <a:defRPr/>
            </a:pPr>
            <a:r>
              <a:rPr lang="en-US" altLang="zh-CN" sz="800" dirty="0">
                <a:solidFill>
                  <a:schemeClr val="tx1"/>
                </a:solidFill>
                <a:latin typeface="+mn-lt"/>
                <a:ea typeface="+mn-ea"/>
              </a:rPr>
              <a:t>Vegan</a:t>
            </a:r>
            <a:endParaRPr lang="en-US" altLang="zh-CN" sz="800" dirty="0">
              <a:solidFill>
                <a:schemeClr val="tx1"/>
              </a:solidFill>
              <a:latin typeface="+mn-lt"/>
              <a:ea typeface="+mn-ea"/>
            </a:endParaRPr>
          </a:p>
        </p:txBody>
      </p:sp>
      <p:sp>
        <p:nvSpPr>
          <p:cNvPr id="43" name="Rectangle 24"/>
          <p:cNvSpPr>
            <a:spLocks noChangeArrowheads="1"/>
          </p:cNvSpPr>
          <p:nvPr/>
        </p:nvSpPr>
        <p:spPr bwMode="auto">
          <a:xfrm>
            <a:off x="7338169" y="4083322"/>
            <a:ext cx="1254809" cy="172355"/>
          </a:xfrm>
          <a:prstGeom prst="rect">
            <a:avLst/>
          </a:prstGeom>
          <a:noFill/>
          <a:ln w="9525">
            <a:noFill/>
            <a:miter lim="800000"/>
          </a:ln>
        </p:spPr>
        <p:txBody>
          <a:bodyPr lIns="0" tIns="0" rIns="0" bIns="0">
            <a:spAutoFit/>
          </a:bodyPr>
          <a:lstStyle/>
          <a:p>
            <a:pPr algn="ctr">
              <a:lnSpc>
                <a:spcPct val="120000"/>
              </a:lnSpc>
              <a:spcBef>
                <a:spcPts val="300"/>
              </a:spcBef>
            </a:pPr>
            <a:r>
              <a:rPr lang="en-US" altLang="zh-CN" sz="1000" b="1" dirty="0">
                <a:solidFill>
                  <a:srgbClr val="404040"/>
                </a:solidFill>
                <a:latin typeface="Calibri" panose="020F0502020204030204" pitchFamily="34" charset="0"/>
              </a:rPr>
              <a:t>ECOCERT &amp; COSMOS</a:t>
            </a:r>
            <a:endParaRPr lang="en-US" altLang="zh-CN" sz="1000" b="1" dirty="0">
              <a:solidFill>
                <a:srgbClr val="404040"/>
              </a:solidFill>
              <a:latin typeface="Calibri" panose="020F0502020204030204" pitchFamily="34" charset="0"/>
            </a:endParaRPr>
          </a:p>
        </p:txBody>
      </p:sp>
      <p:cxnSp>
        <p:nvCxnSpPr>
          <p:cNvPr id="44" name="直接连接符 43"/>
          <p:cNvCxnSpPr/>
          <p:nvPr/>
        </p:nvCxnSpPr>
        <p:spPr>
          <a:xfrm>
            <a:off x="7338169" y="4354932"/>
            <a:ext cx="125480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24"/>
          <p:cNvSpPr>
            <a:spLocks noChangeArrowheads="1"/>
          </p:cNvSpPr>
          <p:nvPr/>
        </p:nvSpPr>
        <p:spPr bwMode="auto">
          <a:xfrm>
            <a:off x="7338169" y="4465497"/>
            <a:ext cx="1254809" cy="324128"/>
          </a:xfrm>
          <a:prstGeom prst="rect">
            <a:avLst/>
          </a:prstGeom>
          <a:noFill/>
          <a:ln>
            <a:noFill/>
          </a:ln>
        </p:spPr>
        <p:txBody>
          <a:bodyPr wrap="square" lIns="0" tIns="0" rIns="0" bIns="0">
            <a:spAutoFit/>
          </a:bodyPr>
          <a:lstStyle/>
          <a:p>
            <a:pPr algn="ctr" fontAlgn="auto">
              <a:lnSpc>
                <a:spcPct val="120000"/>
              </a:lnSpc>
              <a:spcBef>
                <a:spcPts val="300"/>
              </a:spcBef>
              <a:spcAft>
                <a:spcPts val="0"/>
              </a:spcAft>
              <a:defRPr/>
            </a:pPr>
            <a:r>
              <a:rPr lang="en-US" altLang="zh-CN" sz="800" dirty="0">
                <a:latin typeface="+mn-lt"/>
                <a:ea typeface="+mn-ea"/>
              </a:rPr>
              <a:t>ECOCERT COSMETICS</a:t>
            </a:r>
            <a:endParaRPr lang="en-US" altLang="zh-CN" sz="800" dirty="0">
              <a:latin typeface="+mn-lt"/>
              <a:ea typeface="+mn-ea"/>
            </a:endParaRPr>
          </a:p>
          <a:p>
            <a:pPr algn="ctr" fontAlgn="auto">
              <a:lnSpc>
                <a:spcPct val="120000"/>
              </a:lnSpc>
              <a:spcBef>
                <a:spcPts val="300"/>
              </a:spcBef>
              <a:spcAft>
                <a:spcPts val="0"/>
              </a:spcAft>
              <a:defRPr/>
            </a:pPr>
            <a:r>
              <a:rPr lang="en-US" altLang="zh-CN" sz="800" dirty="0">
                <a:solidFill>
                  <a:schemeClr val="tx1"/>
                </a:solidFill>
                <a:latin typeface="+mn-lt"/>
                <a:ea typeface="+mn-ea"/>
              </a:rPr>
              <a:t>COSMOS</a:t>
            </a:r>
            <a:endParaRPr lang="en-US" altLang="zh-CN" sz="800" dirty="0">
              <a:solidFill>
                <a:schemeClr val="tx1"/>
              </a:solidFill>
              <a:latin typeface="+mn-lt"/>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60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par>
                                <p:cTn id="10" presetID="53" presetClass="entr" presetSubtype="16" fill="hold" nodeType="withEffect">
                                  <p:stCondLst>
                                    <p:cond delay="270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53" presetClass="entr" presetSubtype="16" fill="hold" nodeType="withEffect">
                                  <p:stCondLst>
                                    <p:cond delay="470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par>
                                <p:cTn id="20" presetID="53" presetClass="entr" presetSubtype="16" fill="hold" nodeType="withEffect">
                                  <p:stCondLst>
                                    <p:cond delay="5700"/>
                                  </p:stCondLst>
                                  <p:childTnLst>
                                    <p:set>
                                      <p:cBhvr>
                                        <p:cTn id="21" dur="1" fill="hold">
                                          <p:stCondLst>
                                            <p:cond delay="0"/>
                                          </p:stCondLst>
                                        </p:cTn>
                                        <p:tgtEl>
                                          <p:spTgt spid="83"/>
                                        </p:tgtEl>
                                        <p:attrNameLst>
                                          <p:attrName>style.visibility</p:attrName>
                                        </p:attrNameLst>
                                      </p:cBhvr>
                                      <p:to>
                                        <p:strVal val="visible"/>
                                      </p:to>
                                    </p:set>
                                    <p:anim calcmode="lin" valueType="num">
                                      <p:cBhvr>
                                        <p:cTn id="22" dur="500" fill="hold"/>
                                        <p:tgtEl>
                                          <p:spTgt spid="83"/>
                                        </p:tgtEl>
                                        <p:attrNameLst>
                                          <p:attrName>ppt_w</p:attrName>
                                        </p:attrNameLst>
                                      </p:cBhvr>
                                      <p:tavLst>
                                        <p:tav tm="0">
                                          <p:val>
                                            <p:fltVal val="0"/>
                                          </p:val>
                                        </p:tav>
                                        <p:tav tm="100000">
                                          <p:val>
                                            <p:strVal val="#ppt_w"/>
                                          </p:val>
                                        </p:tav>
                                      </p:tavLst>
                                    </p:anim>
                                    <p:anim calcmode="lin" valueType="num">
                                      <p:cBhvr>
                                        <p:cTn id="23" dur="500" fill="hold"/>
                                        <p:tgtEl>
                                          <p:spTgt spid="83"/>
                                        </p:tgtEl>
                                        <p:attrNameLst>
                                          <p:attrName>ppt_h</p:attrName>
                                        </p:attrNameLst>
                                      </p:cBhvr>
                                      <p:tavLst>
                                        <p:tav tm="0">
                                          <p:val>
                                            <p:fltVal val="0"/>
                                          </p:val>
                                        </p:tav>
                                        <p:tav tm="100000">
                                          <p:val>
                                            <p:strVal val="#ppt_h"/>
                                          </p:val>
                                        </p:tav>
                                      </p:tavLst>
                                    </p:anim>
                                    <p:animEffect transition="in" filter="fade">
                                      <p:cBhvr>
                                        <p:cTn id="24" dur="500"/>
                                        <p:tgtEl>
                                          <p:spTgt spid="83"/>
                                        </p:tgtEl>
                                      </p:cBhvr>
                                    </p:animEffect>
                                  </p:childTnLst>
                                </p:cTn>
                              </p:par>
                              <p:par>
                                <p:cTn id="25" presetID="53" presetClass="entr" presetSubtype="16" fill="hold" nodeType="withEffect">
                                  <p:stCondLst>
                                    <p:cond delay="150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animEffect transition="in" filter="fade">
                                      <p:cBhvr>
                                        <p:cTn id="29" dur="500"/>
                                        <p:tgtEl>
                                          <p:spTgt spid="65"/>
                                        </p:tgtEl>
                                      </p:cBhvr>
                                    </p:animEffect>
                                  </p:childTnLst>
                                </p:cTn>
                              </p:par>
                              <p:par>
                                <p:cTn id="30" presetID="53" presetClass="entr" presetSubtype="16" fill="hold" nodeType="withEffect">
                                  <p:stCondLst>
                                    <p:cond delay="3700"/>
                                  </p:stCondLst>
                                  <p:childTnLst>
                                    <p:set>
                                      <p:cBhvr>
                                        <p:cTn id="31" dur="1" fill="hold">
                                          <p:stCondLst>
                                            <p:cond delay="0"/>
                                          </p:stCondLst>
                                        </p:cTn>
                                        <p:tgtEl>
                                          <p:spTgt spid="66"/>
                                        </p:tgtEl>
                                        <p:attrNameLst>
                                          <p:attrName>style.visibility</p:attrName>
                                        </p:attrNameLst>
                                      </p:cBhvr>
                                      <p:to>
                                        <p:strVal val="visible"/>
                                      </p:to>
                                    </p:set>
                                    <p:anim calcmode="lin" valueType="num">
                                      <p:cBhvr>
                                        <p:cTn id="32" dur="500" fill="hold"/>
                                        <p:tgtEl>
                                          <p:spTgt spid="66"/>
                                        </p:tgtEl>
                                        <p:attrNameLst>
                                          <p:attrName>ppt_w</p:attrName>
                                        </p:attrNameLst>
                                      </p:cBhvr>
                                      <p:tavLst>
                                        <p:tav tm="0">
                                          <p:val>
                                            <p:fltVal val="0"/>
                                          </p:val>
                                        </p:tav>
                                        <p:tav tm="100000">
                                          <p:val>
                                            <p:strVal val="#ppt_w"/>
                                          </p:val>
                                        </p:tav>
                                      </p:tavLst>
                                    </p:anim>
                                    <p:anim calcmode="lin" valueType="num">
                                      <p:cBhvr>
                                        <p:cTn id="33" dur="500" fill="hold"/>
                                        <p:tgtEl>
                                          <p:spTgt spid="66"/>
                                        </p:tgtEl>
                                        <p:attrNameLst>
                                          <p:attrName>ppt_h</p:attrName>
                                        </p:attrNameLst>
                                      </p:cBhvr>
                                      <p:tavLst>
                                        <p:tav tm="0">
                                          <p:val>
                                            <p:fltVal val="0"/>
                                          </p:val>
                                        </p:tav>
                                        <p:tav tm="100000">
                                          <p:val>
                                            <p:strVal val="#ppt_h"/>
                                          </p:val>
                                        </p:tav>
                                      </p:tavLst>
                                    </p:anim>
                                    <p:animEffect transition="in" filter="fade">
                                      <p:cBhvr>
                                        <p:cTn id="34" dur="500"/>
                                        <p:tgtEl>
                                          <p:spTgt spid="66"/>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par>
                                <p:cTn id="39" presetID="35" presetClass="emph" presetSubtype="0" repeatCount="3000" fill="hold" grpId="1" nodeType="withEffect">
                                  <p:stCondLst>
                                    <p:cond delay="400"/>
                                  </p:stCondLst>
                                  <p:childTnLst>
                                    <p:anim calcmode="discrete" valueType="str">
                                      <p:cBhvr>
                                        <p:cTn id="40" dur="100" fill="hold"/>
                                        <p:tgtEl>
                                          <p:spTgt spid="5"/>
                                        </p:tgtEl>
                                        <p:attrNameLst>
                                          <p:attrName>style.visibility</p:attrName>
                                        </p:attrNameLst>
                                      </p:cBhvr>
                                      <p:tavLst>
                                        <p:tav tm="0">
                                          <p:val>
                                            <p:strVal val="hidden"/>
                                          </p:val>
                                        </p:tav>
                                        <p:tav tm="50000">
                                          <p:val>
                                            <p:strVal val="visible"/>
                                          </p:val>
                                        </p:tav>
                                      </p:tavLst>
                                    </p:anim>
                                  </p:childTnLst>
                                </p:cTn>
                              </p:par>
                              <p:par>
                                <p:cTn id="41" presetID="2" presetClass="entr" presetSubtype="8" fill="hold" nodeType="withEffect">
                                  <p:stCondLst>
                                    <p:cond delay="20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par>
                                <p:cTn id="45" presetID="35" presetClass="emph" presetSubtype="0" repeatCount="3000" fill="hold" nodeType="withEffect">
                                  <p:stCondLst>
                                    <p:cond delay="600"/>
                                  </p:stCondLst>
                                  <p:childTnLst>
                                    <p:anim calcmode="discrete" valueType="str">
                                      <p:cBhvr>
                                        <p:cTn id="46" dur="100" fill="hold"/>
                                        <p:tgtEl>
                                          <p:spTgt spid="4"/>
                                        </p:tgtEl>
                                        <p:attrNameLst>
                                          <p:attrName>style.visibility</p:attrName>
                                        </p:attrNameLst>
                                      </p:cBhvr>
                                      <p:tavLst>
                                        <p:tav tm="0">
                                          <p:val>
                                            <p:strVal val="hidden"/>
                                          </p:val>
                                        </p:tav>
                                        <p:tav tm="50000">
                                          <p:val>
                                            <p:strVal val="visible"/>
                                          </p:val>
                                        </p:tav>
                                      </p:tavLst>
                                    </p:anim>
                                  </p:childTnLst>
                                </p:cTn>
                              </p:par>
                              <p:par>
                                <p:cTn id="47" presetID="47" presetClass="entr" presetSubtype="0" fill="hold" grpId="0" nodeType="withEffect">
                                  <p:stCondLst>
                                    <p:cond delay="70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300"/>
                                        <p:tgtEl>
                                          <p:spTgt spid="6"/>
                                        </p:tgtEl>
                                      </p:cBhvr>
                                    </p:animEffect>
                                    <p:anim calcmode="lin" valueType="num">
                                      <p:cBhvr>
                                        <p:cTn id="50" dur="300" fill="hold"/>
                                        <p:tgtEl>
                                          <p:spTgt spid="6"/>
                                        </p:tgtEl>
                                        <p:attrNameLst>
                                          <p:attrName>ppt_x</p:attrName>
                                        </p:attrNameLst>
                                      </p:cBhvr>
                                      <p:tavLst>
                                        <p:tav tm="0">
                                          <p:val>
                                            <p:strVal val="#ppt_x"/>
                                          </p:val>
                                        </p:tav>
                                        <p:tav tm="100000">
                                          <p:val>
                                            <p:strVal val="#ppt_x"/>
                                          </p:val>
                                        </p:tav>
                                      </p:tavLst>
                                    </p:anim>
                                    <p:anim calcmode="lin" valueType="num">
                                      <p:cBhvr>
                                        <p:cTn id="51" dur="300" fill="hold"/>
                                        <p:tgtEl>
                                          <p:spTgt spid="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12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anim calcmode="lin" valueType="num">
                                      <p:cBhvr>
                                        <p:cTn id="55" dur="500" fill="hold"/>
                                        <p:tgtEl>
                                          <p:spTgt spid="8"/>
                                        </p:tgtEl>
                                        <p:attrNameLst>
                                          <p:attrName>ppt_x</p:attrName>
                                        </p:attrNameLst>
                                      </p:cBhvr>
                                      <p:tavLst>
                                        <p:tav tm="0">
                                          <p:val>
                                            <p:strVal val="#ppt_x"/>
                                          </p:val>
                                        </p:tav>
                                        <p:tav tm="100000">
                                          <p:val>
                                            <p:strVal val="#ppt_x"/>
                                          </p:val>
                                        </p:tav>
                                      </p:tavLst>
                                    </p:anim>
                                    <p:anim calcmode="lin" valueType="num">
                                      <p:cBhvr>
                                        <p:cTn id="56" dur="500" fill="hold"/>
                                        <p:tgtEl>
                                          <p:spTgt spid="8"/>
                                        </p:tgtEl>
                                        <p:attrNameLst>
                                          <p:attrName>ppt_y</p:attrName>
                                        </p:attrNameLst>
                                      </p:cBhvr>
                                      <p:tavLst>
                                        <p:tav tm="0">
                                          <p:val>
                                            <p:strVal val="#ppt_y-.1"/>
                                          </p:val>
                                        </p:tav>
                                        <p:tav tm="100000">
                                          <p:val>
                                            <p:strVal val="#ppt_y"/>
                                          </p:val>
                                        </p:tav>
                                      </p:tavLst>
                                    </p:anim>
                                  </p:childTnLst>
                                </p:cTn>
                              </p:par>
                              <p:par>
                                <p:cTn id="57" presetID="16" presetClass="entr" presetSubtype="37" fill="hold" nodeType="withEffect">
                                  <p:stCondLst>
                                    <p:cond delay="1200"/>
                                  </p:stCondLst>
                                  <p:childTnLst>
                                    <p:set>
                                      <p:cBhvr>
                                        <p:cTn id="58" dur="1" fill="hold">
                                          <p:stCondLst>
                                            <p:cond delay="0"/>
                                          </p:stCondLst>
                                        </p:cTn>
                                        <p:tgtEl>
                                          <p:spTgt spid="9"/>
                                        </p:tgtEl>
                                        <p:attrNameLst>
                                          <p:attrName>style.visibility</p:attrName>
                                        </p:attrNameLst>
                                      </p:cBhvr>
                                      <p:to>
                                        <p:strVal val="visible"/>
                                      </p:to>
                                    </p:set>
                                    <p:animEffect transition="in" filter="barn(outVertical)">
                                      <p:cBhvr>
                                        <p:cTn id="59" dur="500"/>
                                        <p:tgtEl>
                                          <p:spTgt spid="9"/>
                                        </p:tgtEl>
                                      </p:cBhvr>
                                    </p:animEffect>
                                  </p:childTnLst>
                                </p:cTn>
                              </p:par>
                              <p:par>
                                <p:cTn id="60" presetID="42" presetClass="entr" presetSubtype="0" fill="hold" grpId="0" nodeType="withEffect">
                                  <p:stCondLst>
                                    <p:cond delay="120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anim calcmode="lin" valueType="num">
                                      <p:cBhvr>
                                        <p:cTn id="63" dur="500" fill="hold"/>
                                        <p:tgtEl>
                                          <p:spTgt spid="7"/>
                                        </p:tgtEl>
                                        <p:attrNameLst>
                                          <p:attrName>ppt_x</p:attrName>
                                        </p:attrNameLst>
                                      </p:cBhvr>
                                      <p:tavLst>
                                        <p:tav tm="0">
                                          <p:val>
                                            <p:strVal val="#ppt_x"/>
                                          </p:val>
                                        </p:tav>
                                        <p:tav tm="100000">
                                          <p:val>
                                            <p:strVal val="#ppt_x"/>
                                          </p:val>
                                        </p:tav>
                                      </p:tavLst>
                                    </p:anim>
                                    <p:anim calcmode="lin" valueType="num">
                                      <p:cBhvr>
                                        <p:cTn id="64" dur="500" fill="hold"/>
                                        <p:tgtEl>
                                          <p:spTgt spid="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520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1"/>
                                          </p:val>
                                        </p:tav>
                                        <p:tav tm="100000">
                                          <p:val>
                                            <p:strVal val="#ppt_y"/>
                                          </p:val>
                                        </p:tav>
                                      </p:tavLst>
                                    </p:anim>
                                  </p:childTnLst>
                                </p:cTn>
                              </p:par>
                              <p:par>
                                <p:cTn id="70" presetID="16" presetClass="entr" presetSubtype="37" fill="hold" nodeType="withEffect">
                                  <p:stCondLst>
                                    <p:cond delay="5200"/>
                                  </p:stCondLst>
                                  <p:childTnLst>
                                    <p:set>
                                      <p:cBhvr>
                                        <p:cTn id="71" dur="1" fill="hold">
                                          <p:stCondLst>
                                            <p:cond delay="0"/>
                                          </p:stCondLst>
                                        </p:cTn>
                                        <p:tgtEl>
                                          <p:spTgt spid="12"/>
                                        </p:tgtEl>
                                        <p:attrNameLst>
                                          <p:attrName>style.visibility</p:attrName>
                                        </p:attrNameLst>
                                      </p:cBhvr>
                                      <p:to>
                                        <p:strVal val="visible"/>
                                      </p:to>
                                    </p:set>
                                    <p:animEffect transition="in" filter="barn(outVertical)">
                                      <p:cBhvr>
                                        <p:cTn id="72" dur="500"/>
                                        <p:tgtEl>
                                          <p:spTgt spid="12"/>
                                        </p:tgtEl>
                                      </p:cBhvr>
                                    </p:animEffect>
                                  </p:childTnLst>
                                </p:cTn>
                              </p:par>
                              <p:par>
                                <p:cTn id="73" presetID="42" presetClass="entr" presetSubtype="0" fill="hold" grpId="0" nodeType="withEffect">
                                  <p:stCondLst>
                                    <p:cond delay="520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anim calcmode="lin" valueType="num">
                                      <p:cBhvr>
                                        <p:cTn id="76" dur="500" fill="hold"/>
                                        <p:tgtEl>
                                          <p:spTgt spid="10"/>
                                        </p:tgtEl>
                                        <p:attrNameLst>
                                          <p:attrName>ppt_x</p:attrName>
                                        </p:attrNameLst>
                                      </p:cBhvr>
                                      <p:tavLst>
                                        <p:tav tm="0">
                                          <p:val>
                                            <p:strVal val="#ppt_x"/>
                                          </p:val>
                                        </p:tav>
                                        <p:tav tm="100000">
                                          <p:val>
                                            <p:strVal val="#ppt_x"/>
                                          </p:val>
                                        </p:tav>
                                      </p:tavLst>
                                    </p:anim>
                                    <p:anim calcmode="lin" valueType="num">
                                      <p:cBhvr>
                                        <p:cTn id="77" dur="500" fill="hold"/>
                                        <p:tgtEl>
                                          <p:spTgt spid="10"/>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320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anim calcmode="lin" valueType="num">
                                      <p:cBhvr>
                                        <p:cTn id="81" dur="500" fill="hold"/>
                                        <p:tgtEl>
                                          <p:spTgt spid="14"/>
                                        </p:tgtEl>
                                        <p:attrNameLst>
                                          <p:attrName>ppt_x</p:attrName>
                                        </p:attrNameLst>
                                      </p:cBhvr>
                                      <p:tavLst>
                                        <p:tav tm="0">
                                          <p:val>
                                            <p:strVal val="#ppt_x"/>
                                          </p:val>
                                        </p:tav>
                                        <p:tav tm="100000">
                                          <p:val>
                                            <p:strVal val="#ppt_x"/>
                                          </p:val>
                                        </p:tav>
                                      </p:tavLst>
                                    </p:anim>
                                    <p:anim calcmode="lin" valueType="num">
                                      <p:cBhvr>
                                        <p:cTn id="82" dur="500" fill="hold"/>
                                        <p:tgtEl>
                                          <p:spTgt spid="14"/>
                                        </p:tgtEl>
                                        <p:attrNameLst>
                                          <p:attrName>ppt_y</p:attrName>
                                        </p:attrNameLst>
                                      </p:cBhvr>
                                      <p:tavLst>
                                        <p:tav tm="0">
                                          <p:val>
                                            <p:strVal val="#ppt_y-.1"/>
                                          </p:val>
                                        </p:tav>
                                        <p:tav tm="100000">
                                          <p:val>
                                            <p:strVal val="#ppt_y"/>
                                          </p:val>
                                        </p:tav>
                                      </p:tavLst>
                                    </p:anim>
                                  </p:childTnLst>
                                </p:cTn>
                              </p:par>
                              <p:par>
                                <p:cTn id="83" presetID="16" presetClass="entr" presetSubtype="37" fill="hold" nodeType="withEffect">
                                  <p:stCondLst>
                                    <p:cond delay="3200"/>
                                  </p:stCondLst>
                                  <p:childTnLst>
                                    <p:set>
                                      <p:cBhvr>
                                        <p:cTn id="84" dur="1" fill="hold">
                                          <p:stCondLst>
                                            <p:cond delay="0"/>
                                          </p:stCondLst>
                                        </p:cTn>
                                        <p:tgtEl>
                                          <p:spTgt spid="15"/>
                                        </p:tgtEl>
                                        <p:attrNameLst>
                                          <p:attrName>style.visibility</p:attrName>
                                        </p:attrNameLst>
                                      </p:cBhvr>
                                      <p:to>
                                        <p:strVal val="visible"/>
                                      </p:to>
                                    </p:set>
                                    <p:animEffect transition="in" filter="barn(outVertical)">
                                      <p:cBhvr>
                                        <p:cTn id="85" dur="500"/>
                                        <p:tgtEl>
                                          <p:spTgt spid="15"/>
                                        </p:tgtEl>
                                      </p:cBhvr>
                                    </p:animEffect>
                                  </p:childTnLst>
                                </p:cTn>
                              </p:par>
                              <p:par>
                                <p:cTn id="86" presetID="42" presetClass="entr" presetSubtype="0" fill="hold" grpId="0" nodeType="withEffect">
                                  <p:stCondLst>
                                    <p:cond delay="320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anim calcmode="lin" valueType="num">
                                      <p:cBhvr>
                                        <p:cTn id="89" dur="500" fill="hold"/>
                                        <p:tgtEl>
                                          <p:spTgt spid="13"/>
                                        </p:tgtEl>
                                        <p:attrNameLst>
                                          <p:attrName>ppt_x</p:attrName>
                                        </p:attrNameLst>
                                      </p:cBhvr>
                                      <p:tavLst>
                                        <p:tav tm="0">
                                          <p:val>
                                            <p:strVal val="#ppt_x"/>
                                          </p:val>
                                        </p:tav>
                                        <p:tav tm="100000">
                                          <p:val>
                                            <p:strVal val="#ppt_x"/>
                                          </p:val>
                                        </p:tav>
                                      </p:tavLst>
                                    </p:anim>
                                    <p:anim calcmode="lin" valueType="num">
                                      <p:cBhvr>
                                        <p:cTn id="90" dur="500" fill="hold"/>
                                        <p:tgtEl>
                                          <p:spTgt spid="13"/>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320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anim calcmode="lin" valueType="num">
                                      <p:cBhvr>
                                        <p:cTn id="94" dur="500" fill="hold"/>
                                        <p:tgtEl>
                                          <p:spTgt spid="16"/>
                                        </p:tgtEl>
                                        <p:attrNameLst>
                                          <p:attrName>ppt_x</p:attrName>
                                        </p:attrNameLst>
                                      </p:cBhvr>
                                      <p:tavLst>
                                        <p:tav tm="0">
                                          <p:val>
                                            <p:strVal val="#ppt_x"/>
                                          </p:val>
                                        </p:tav>
                                        <p:tav tm="100000">
                                          <p:val>
                                            <p:strVal val="#ppt_x"/>
                                          </p:val>
                                        </p:tav>
                                      </p:tavLst>
                                    </p:anim>
                                    <p:anim calcmode="lin" valueType="num">
                                      <p:cBhvr>
                                        <p:cTn id="95" dur="500" fill="hold"/>
                                        <p:tgtEl>
                                          <p:spTgt spid="16"/>
                                        </p:tgtEl>
                                        <p:attrNameLst>
                                          <p:attrName>ppt_y</p:attrName>
                                        </p:attrNameLst>
                                      </p:cBhvr>
                                      <p:tavLst>
                                        <p:tav tm="0">
                                          <p:val>
                                            <p:strVal val="#ppt_y-.1"/>
                                          </p:val>
                                        </p:tav>
                                        <p:tav tm="100000">
                                          <p:val>
                                            <p:strVal val="#ppt_y"/>
                                          </p:val>
                                        </p:tav>
                                      </p:tavLst>
                                    </p:anim>
                                  </p:childTnLst>
                                </p:cTn>
                              </p:par>
                              <p:par>
                                <p:cTn id="96" presetID="16" presetClass="entr" presetSubtype="37" fill="hold" nodeType="withEffect">
                                  <p:stCondLst>
                                    <p:cond delay="3200"/>
                                  </p:stCondLst>
                                  <p:childTnLst>
                                    <p:set>
                                      <p:cBhvr>
                                        <p:cTn id="97" dur="1" fill="hold">
                                          <p:stCondLst>
                                            <p:cond delay="0"/>
                                          </p:stCondLst>
                                        </p:cTn>
                                        <p:tgtEl>
                                          <p:spTgt spid="17"/>
                                        </p:tgtEl>
                                        <p:attrNameLst>
                                          <p:attrName>style.visibility</p:attrName>
                                        </p:attrNameLst>
                                      </p:cBhvr>
                                      <p:to>
                                        <p:strVal val="visible"/>
                                      </p:to>
                                    </p:set>
                                    <p:animEffect transition="in" filter="barn(outVertical)">
                                      <p:cBhvr>
                                        <p:cTn id="98" dur="500"/>
                                        <p:tgtEl>
                                          <p:spTgt spid="17"/>
                                        </p:tgtEl>
                                      </p:cBhvr>
                                    </p:animEffect>
                                  </p:childTnLst>
                                </p:cTn>
                              </p:par>
                              <p:par>
                                <p:cTn id="99" presetID="42" presetClass="entr" presetSubtype="0" fill="hold" grpId="0" nodeType="withEffect">
                                  <p:stCondLst>
                                    <p:cond delay="3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anim calcmode="lin" valueType="num">
                                      <p:cBhvr>
                                        <p:cTn id="102" dur="500" fill="hold"/>
                                        <p:tgtEl>
                                          <p:spTgt spid="18"/>
                                        </p:tgtEl>
                                        <p:attrNameLst>
                                          <p:attrName>ppt_x</p:attrName>
                                        </p:attrNameLst>
                                      </p:cBhvr>
                                      <p:tavLst>
                                        <p:tav tm="0">
                                          <p:val>
                                            <p:strVal val="#ppt_x"/>
                                          </p:val>
                                        </p:tav>
                                        <p:tav tm="100000">
                                          <p:val>
                                            <p:strVal val="#ppt_x"/>
                                          </p:val>
                                        </p:tav>
                                      </p:tavLst>
                                    </p:anim>
                                    <p:anim calcmode="lin" valueType="num">
                                      <p:cBhvr>
                                        <p:cTn id="103" dur="500" fill="hold"/>
                                        <p:tgtEl>
                                          <p:spTgt spid="18"/>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320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500"/>
                                        <p:tgtEl>
                                          <p:spTgt spid="19"/>
                                        </p:tgtEl>
                                      </p:cBhvr>
                                    </p:animEffect>
                                    <p:anim calcmode="lin" valueType="num">
                                      <p:cBhvr>
                                        <p:cTn id="107" dur="500" fill="hold"/>
                                        <p:tgtEl>
                                          <p:spTgt spid="19"/>
                                        </p:tgtEl>
                                        <p:attrNameLst>
                                          <p:attrName>ppt_x</p:attrName>
                                        </p:attrNameLst>
                                      </p:cBhvr>
                                      <p:tavLst>
                                        <p:tav tm="0">
                                          <p:val>
                                            <p:strVal val="#ppt_x"/>
                                          </p:val>
                                        </p:tav>
                                        <p:tav tm="100000">
                                          <p:val>
                                            <p:strVal val="#ppt_x"/>
                                          </p:val>
                                        </p:tav>
                                      </p:tavLst>
                                    </p:anim>
                                    <p:anim calcmode="lin" valueType="num">
                                      <p:cBhvr>
                                        <p:cTn id="108" dur="500" fill="hold"/>
                                        <p:tgtEl>
                                          <p:spTgt spid="19"/>
                                        </p:tgtEl>
                                        <p:attrNameLst>
                                          <p:attrName>ppt_y</p:attrName>
                                        </p:attrNameLst>
                                      </p:cBhvr>
                                      <p:tavLst>
                                        <p:tav tm="0">
                                          <p:val>
                                            <p:strVal val="#ppt_y-.1"/>
                                          </p:val>
                                        </p:tav>
                                        <p:tav tm="100000">
                                          <p:val>
                                            <p:strVal val="#ppt_y"/>
                                          </p:val>
                                        </p:tav>
                                      </p:tavLst>
                                    </p:anim>
                                  </p:childTnLst>
                                </p:cTn>
                              </p:par>
                              <p:par>
                                <p:cTn id="109" presetID="16" presetClass="entr" presetSubtype="37" fill="hold" nodeType="withEffect">
                                  <p:stCondLst>
                                    <p:cond delay="3200"/>
                                  </p:stCondLst>
                                  <p:childTnLst>
                                    <p:set>
                                      <p:cBhvr>
                                        <p:cTn id="110" dur="1" fill="hold">
                                          <p:stCondLst>
                                            <p:cond delay="0"/>
                                          </p:stCondLst>
                                        </p:cTn>
                                        <p:tgtEl>
                                          <p:spTgt spid="20"/>
                                        </p:tgtEl>
                                        <p:attrNameLst>
                                          <p:attrName>style.visibility</p:attrName>
                                        </p:attrNameLst>
                                      </p:cBhvr>
                                      <p:to>
                                        <p:strVal val="visible"/>
                                      </p:to>
                                    </p:set>
                                    <p:animEffect transition="in" filter="barn(outVertical)">
                                      <p:cBhvr>
                                        <p:cTn id="111" dur="500"/>
                                        <p:tgtEl>
                                          <p:spTgt spid="20"/>
                                        </p:tgtEl>
                                      </p:cBhvr>
                                    </p:animEffect>
                                  </p:childTnLst>
                                </p:cTn>
                              </p:par>
                              <p:par>
                                <p:cTn id="112" presetID="42" presetClass="entr" presetSubtype="0" fill="hold" grpId="0" nodeType="withEffect">
                                  <p:stCondLst>
                                    <p:cond delay="320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anim calcmode="lin" valueType="num">
                                      <p:cBhvr>
                                        <p:cTn id="115" dur="500" fill="hold"/>
                                        <p:tgtEl>
                                          <p:spTgt spid="21"/>
                                        </p:tgtEl>
                                        <p:attrNameLst>
                                          <p:attrName>ppt_x</p:attrName>
                                        </p:attrNameLst>
                                      </p:cBhvr>
                                      <p:tavLst>
                                        <p:tav tm="0">
                                          <p:val>
                                            <p:strVal val="#ppt_x"/>
                                          </p:val>
                                        </p:tav>
                                        <p:tav tm="100000">
                                          <p:val>
                                            <p:strVal val="#ppt_x"/>
                                          </p:val>
                                        </p:tav>
                                      </p:tavLst>
                                    </p:anim>
                                    <p:anim calcmode="lin" valueType="num">
                                      <p:cBhvr>
                                        <p:cTn id="116" dur="500" fill="hold"/>
                                        <p:tgtEl>
                                          <p:spTgt spid="21"/>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620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500"/>
                                        <p:tgtEl>
                                          <p:spTgt spid="23"/>
                                        </p:tgtEl>
                                      </p:cBhvr>
                                    </p:animEffect>
                                    <p:anim calcmode="lin" valueType="num">
                                      <p:cBhvr>
                                        <p:cTn id="120" dur="500" fill="hold"/>
                                        <p:tgtEl>
                                          <p:spTgt spid="23"/>
                                        </p:tgtEl>
                                        <p:attrNameLst>
                                          <p:attrName>ppt_x</p:attrName>
                                        </p:attrNameLst>
                                      </p:cBhvr>
                                      <p:tavLst>
                                        <p:tav tm="0">
                                          <p:val>
                                            <p:strVal val="#ppt_x"/>
                                          </p:val>
                                        </p:tav>
                                        <p:tav tm="100000">
                                          <p:val>
                                            <p:strVal val="#ppt_x"/>
                                          </p:val>
                                        </p:tav>
                                      </p:tavLst>
                                    </p:anim>
                                    <p:anim calcmode="lin" valueType="num">
                                      <p:cBhvr>
                                        <p:cTn id="121" dur="500" fill="hold"/>
                                        <p:tgtEl>
                                          <p:spTgt spid="23"/>
                                        </p:tgtEl>
                                        <p:attrNameLst>
                                          <p:attrName>ppt_y</p:attrName>
                                        </p:attrNameLst>
                                      </p:cBhvr>
                                      <p:tavLst>
                                        <p:tav tm="0">
                                          <p:val>
                                            <p:strVal val="#ppt_y-.1"/>
                                          </p:val>
                                        </p:tav>
                                        <p:tav tm="100000">
                                          <p:val>
                                            <p:strVal val="#ppt_y"/>
                                          </p:val>
                                        </p:tav>
                                      </p:tavLst>
                                    </p:anim>
                                  </p:childTnLst>
                                </p:cTn>
                              </p:par>
                              <p:par>
                                <p:cTn id="122" presetID="16" presetClass="entr" presetSubtype="37" fill="hold" nodeType="withEffect">
                                  <p:stCondLst>
                                    <p:cond delay="6200"/>
                                  </p:stCondLst>
                                  <p:childTnLst>
                                    <p:set>
                                      <p:cBhvr>
                                        <p:cTn id="123" dur="1" fill="hold">
                                          <p:stCondLst>
                                            <p:cond delay="0"/>
                                          </p:stCondLst>
                                        </p:cTn>
                                        <p:tgtEl>
                                          <p:spTgt spid="24"/>
                                        </p:tgtEl>
                                        <p:attrNameLst>
                                          <p:attrName>style.visibility</p:attrName>
                                        </p:attrNameLst>
                                      </p:cBhvr>
                                      <p:to>
                                        <p:strVal val="visible"/>
                                      </p:to>
                                    </p:set>
                                    <p:animEffect transition="in" filter="barn(outVertical)">
                                      <p:cBhvr>
                                        <p:cTn id="124" dur="500"/>
                                        <p:tgtEl>
                                          <p:spTgt spid="24"/>
                                        </p:tgtEl>
                                      </p:cBhvr>
                                    </p:animEffect>
                                  </p:childTnLst>
                                </p:cTn>
                              </p:par>
                              <p:par>
                                <p:cTn id="125" presetID="42" presetClass="entr" presetSubtype="0" fill="hold" grpId="0" nodeType="withEffect">
                                  <p:stCondLst>
                                    <p:cond delay="620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500"/>
                                        <p:tgtEl>
                                          <p:spTgt spid="22"/>
                                        </p:tgtEl>
                                      </p:cBhvr>
                                    </p:animEffect>
                                    <p:anim calcmode="lin" valueType="num">
                                      <p:cBhvr>
                                        <p:cTn id="128" dur="500" fill="hold"/>
                                        <p:tgtEl>
                                          <p:spTgt spid="22"/>
                                        </p:tgtEl>
                                        <p:attrNameLst>
                                          <p:attrName>ppt_x</p:attrName>
                                        </p:attrNameLst>
                                      </p:cBhvr>
                                      <p:tavLst>
                                        <p:tav tm="0">
                                          <p:val>
                                            <p:strVal val="#ppt_x"/>
                                          </p:val>
                                        </p:tav>
                                        <p:tav tm="100000">
                                          <p:val>
                                            <p:strVal val="#ppt_x"/>
                                          </p:val>
                                        </p:tav>
                                      </p:tavLst>
                                    </p:anim>
                                    <p:anim calcmode="lin" valueType="num">
                                      <p:cBhvr>
                                        <p:cTn id="129" dur="500" fill="hold"/>
                                        <p:tgtEl>
                                          <p:spTgt spid="22"/>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220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500"/>
                                        <p:tgtEl>
                                          <p:spTgt spid="26"/>
                                        </p:tgtEl>
                                      </p:cBhvr>
                                    </p:animEffect>
                                    <p:anim calcmode="lin" valueType="num">
                                      <p:cBhvr>
                                        <p:cTn id="133" dur="500" fill="hold"/>
                                        <p:tgtEl>
                                          <p:spTgt spid="26"/>
                                        </p:tgtEl>
                                        <p:attrNameLst>
                                          <p:attrName>ppt_x</p:attrName>
                                        </p:attrNameLst>
                                      </p:cBhvr>
                                      <p:tavLst>
                                        <p:tav tm="0">
                                          <p:val>
                                            <p:strVal val="#ppt_x"/>
                                          </p:val>
                                        </p:tav>
                                        <p:tav tm="100000">
                                          <p:val>
                                            <p:strVal val="#ppt_x"/>
                                          </p:val>
                                        </p:tav>
                                      </p:tavLst>
                                    </p:anim>
                                    <p:anim calcmode="lin" valueType="num">
                                      <p:cBhvr>
                                        <p:cTn id="134" dur="500" fill="hold"/>
                                        <p:tgtEl>
                                          <p:spTgt spid="26"/>
                                        </p:tgtEl>
                                        <p:attrNameLst>
                                          <p:attrName>ppt_y</p:attrName>
                                        </p:attrNameLst>
                                      </p:cBhvr>
                                      <p:tavLst>
                                        <p:tav tm="0">
                                          <p:val>
                                            <p:strVal val="#ppt_y-.1"/>
                                          </p:val>
                                        </p:tav>
                                        <p:tav tm="100000">
                                          <p:val>
                                            <p:strVal val="#ppt_y"/>
                                          </p:val>
                                        </p:tav>
                                      </p:tavLst>
                                    </p:anim>
                                  </p:childTnLst>
                                </p:cTn>
                              </p:par>
                              <p:par>
                                <p:cTn id="135" presetID="16" presetClass="entr" presetSubtype="37" fill="hold" nodeType="withEffect">
                                  <p:stCondLst>
                                    <p:cond delay="2200"/>
                                  </p:stCondLst>
                                  <p:childTnLst>
                                    <p:set>
                                      <p:cBhvr>
                                        <p:cTn id="136" dur="1" fill="hold">
                                          <p:stCondLst>
                                            <p:cond delay="0"/>
                                          </p:stCondLst>
                                        </p:cTn>
                                        <p:tgtEl>
                                          <p:spTgt spid="27"/>
                                        </p:tgtEl>
                                        <p:attrNameLst>
                                          <p:attrName>style.visibility</p:attrName>
                                        </p:attrNameLst>
                                      </p:cBhvr>
                                      <p:to>
                                        <p:strVal val="visible"/>
                                      </p:to>
                                    </p:set>
                                    <p:animEffect transition="in" filter="barn(outVertical)">
                                      <p:cBhvr>
                                        <p:cTn id="137" dur="500"/>
                                        <p:tgtEl>
                                          <p:spTgt spid="27"/>
                                        </p:tgtEl>
                                      </p:cBhvr>
                                    </p:animEffect>
                                  </p:childTnLst>
                                </p:cTn>
                              </p:par>
                              <p:par>
                                <p:cTn id="138" presetID="42" presetClass="entr" presetSubtype="0" fill="hold" grpId="0" nodeType="withEffect">
                                  <p:stCondLst>
                                    <p:cond delay="220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anim calcmode="lin" valueType="num">
                                      <p:cBhvr>
                                        <p:cTn id="141" dur="500" fill="hold"/>
                                        <p:tgtEl>
                                          <p:spTgt spid="25"/>
                                        </p:tgtEl>
                                        <p:attrNameLst>
                                          <p:attrName>ppt_x</p:attrName>
                                        </p:attrNameLst>
                                      </p:cBhvr>
                                      <p:tavLst>
                                        <p:tav tm="0">
                                          <p:val>
                                            <p:strVal val="#ppt_x"/>
                                          </p:val>
                                        </p:tav>
                                        <p:tav tm="100000">
                                          <p:val>
                                            <p:strVal val="#ppt_x"/>
                                          </p:val>
                                        </p:tav>
                                      </p:tavLst>
                                    </p:anim>
                                    <p:anim calcmode="lin" valueType="num">
                                      <p:cBhvr>
                                        <p:cTn id="142" dur="500" fill="hold"/>
                                        <p:tgtEl>
                                          <p:spTgt spid="25"/>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3200"/>
                                  </p:stCondLst>
                                  <p:childTnLst>
                                    <p:set>
                                      <p:cBhvr>
                                        <p:cTn id="144" dur="1" fill="hold">
                                          <p:stCondLst>
                                            <p:cond delay="0"/>
                                          </p:stCondLst>
                                        </p:cTn>
                                        <p:tgtEl>
                                          <p:spTgt spid="28"/>
                                        </p:tgtEl>
                                        <p:attrNameLst>
                                          <p:attrName>style.visibility</p:attrName>
                                        </p:attrNameLst>
                                      </p:cBhvr>
                                      <p:to>
                                        <p:strVal val="visible"/>
                                      </p:to>
                                    </p:set>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strVal val="#ppt_x"/>
                                          </p:val>
                                        </p:tav>
                                        <p:tav tm="100000">
                                          <p:val>
                                            <p:strVal val="#ppt_x"/>
                                          </p:val>
                                        </p:tav>
                                      </p:tavLst>
                                    </p:anim>
                                    <p:anim calcmode="lin" valueType="num">
                                      <p:cBhvr>
                                        <p:cTn id="147" dur="500" fill="hold"/>
                                        <p:tgtEl>
                                          <p:spTgt spid="28"/>
                                        </p:tgtEl>
                                        <p:attrNameLst>
                                          <p:attrName>ppt_y</p:attrName>
                                        </p:attrNameLst>
                                      </p:cBhvr>
                                      <p:tavLst>
                                        <p:tav tm="0">
                                          <p:val>
                                            <p:strVal val="#ppt_y-.1"/>
                                          </p:val>
                                        </p:tav>
                                        <p:tav tm="100000">
                                          <p:val>
                                            <p:strVal val="#ppt_y"/>
                                          </p:val>
                                        </p:tav>
                                      </p:tavLst>
                                    </p:anim>
                                  </p:childTnLst>
                                </p:cTn>
                              </p:par>
                              <p:par>
                                <p:cTn id="148" presetID="16" presetClass="entr" presetSubtype="37" fill="hold" nodeType="withEffect">
                                  <p:stCondLst>
                                    <p:cond delay="3200"/>
                                  </p:stCondLst>
                                  <p:childTnLst>
                                    <p:set>
                                      <p:cBhvr>
                                        <p:cTn id="149" dur="1" fill="hold">
                                          <p:stCondLst>
                                            <p:cond delay="0"/>
                                          </p:stCondLst>
                                        </p:cTn>
                                        <p:tgtEl>
                                          <p:spTgt spid="29"/>
                                        </p:tgtEl>
                                        <p:attrNameLst>
                                          <p:attrName>style.visibility</p:attrName>
                                        </p:attrNameLst>
                                      </p:cBhvr>
                                      <p:to>
                                        <p:strVal val="visible"/>
                                      </p:to>
                                    </p:set>
                                    <p:animEffect transition="in" filter="barn(outVertical)">
                                      <p:cBhvr>
                                        <p:cTn id="150" dur="500"/>
                                        <p:tgtEl>
                                          <p:spTgt spid="29"/>
                                        </p:tgtEl>
                                      </p:cBhvr>
                                    </p:animEffect>
                                  </p:childTnLst>
                                </p:cTn>
                              </p:par>
                              <p:par>
                                <p:cTn id="151" presetID="42" presetClass="entr" presetSubtype="0" fill="hold" grpId="0" nodeType="withEffect">
                                  <p:stCondLst>
                                    <p:cond delay="320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anim calcmode="lin" valueType="num">
                                      <p:cBhvr>
                                        <p:cTn id="154" dur="500" fill="hold"/>
                                        <p:tgtEl>
                                          <p:spTgt spid="30"/>
                                        </p:tgtEl>
                                        <p:attrNameLst>
                                          <p:attrName>ppt_x</p:attrName>
                                        </p:attrNameLst>
                                      </p:cBhvr>
                                      <p:tavLst>
                                        <p:tav tm="0">
                                          <p:val>
                                            <p:strVal val="#ppt_x"/>
                                          </p:val>
                                        </p:tav>
                                        <p:tav tm="100000">
                                          <p:val>
                                            <p:strVal val="#ppt_x"/>
                                          </p:val>
                                        </p:tav>
                                      </p:tavLst>
                                    </p:anim>
                                    <p:anim calcmode="lin" valueType="num">
                                      <p:cBhvr>
                                        <p:cTn id="155" dur="500" fill="hold"/>
                                        <p:tgtEl>
                                          <p:spTgt spid="30"/>
                                        </p:tgtEl>
                                        <p:attrNameLst>
                                          <p:attrName>ppt_y</p:attrName>
                                        </p:attrNameLst>
                                      </p:cBhvr>
                                      <p:tavLst>
                                        <p:tav tm="0">
                                          <p:val>
                                            <p:strVal val="#ppt_y+.1"/>
                                          </p:val>
                                        </p:tav>
                                        <p:tav tm="100000">
                                          <p:val>
                                            <p:strVal val="#ppt_y"/>
                                          </p:val>
                                        </p:tav>
                                      </p:tavLst>
                                    </p:anim>
                                  </p:childTnLst>
                                </p:cTn>
                              </p:par>
                              <p:par>
                                <p:cTn id="156" presetID="47" presetClass="entr" presetSubtype="0" fill="hold" grpId="0" nodeType="withEffect">
                                  <p:stCondLst>
                                    <p:cond delay="420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500"/>
                                        <p:tgtEl>
                                          <p:spTgt spid="32"/>
                                        </p:tgtEl>
                                      </p:cBhvr>
                                    </p:animEffect>
                                    <p:anim calcmode="lin" valueType="num">
                                      <p:cBhvr>
                                        <p:cTn id="159" dur="500" fill="hold"/>
                                        <p:tgtEl>
                                          <p:spTgt spid="32"/>
                                        </p:tgtEl>
                                        <p:attrNameLst>
                                          <p:attrName>ppt_x</p:attrName>
                                        </p:attrNameLst>
                                      </p:cBhvr>
                                      <p:tavLst>
                                        <p:tav tm="0">
                                          <p:val>
                                            <p:strVal val="#ppt_x"/>
                                          </p:val>
                                        </p:tav>
                                        <p:tav tm="100000">
                                          <p:val>
                                            <p:strVal val="#ppt_x"/>
                                          </p:val>
                                        </p:tav>
                                      </p:tavLst>
                                    </p:anim>
                                    <p:anim calcmode="lin" valueType="num">
                                      <p:cBhvr>
                                        <p:cTn id="160" dur="500" fill="hold"/>
                                        <p:tgtEl>
                                          <p:spTgt spid="32"/>
                                        </p:tgtEl>
                                        <p:attrNameLst>
                                          <p:attrName>ppt_y</p:attrName>
                                        </p:attrNameLst>
                                      </p:cBhvr>
                                      <p:tavLst>
                                        <p:tav tm="0">
                                          <p:val>
                                            <p:strVal val="#ppt_y-.1"/>
                                          </p:val>
                                        </p:tav>
                                        <p:tav tm="100000">
                                          <p:val>
                                            <p:strVal val="#ppt_y"/>
                                          </p:val>
                                        </p:tav>
                                      </p:tavLst>
                                    </p:anim>
                                  </p:childTnLst>
                                </p:cTn>
                              </p:par>
                              <p:par>
                                <p:cTn id="161" presetID="16" presetClass="entr" presetSubtype="37" fill="hold" nodeType="withEffect">
                                  <p:stCondLst>
                                    <p:cond delay="4200"/>
                                  </p:stCondLst>
                                  <p:childTnLst>
                                    <p:set>
                                      <p:cBhvr>
                                        <p:cTn id="162" dur="1" fill="hold">
                                          <p:stCondLst>
                                            <p:cond delay="0"/>
                                          </p:stCondLst>
                                        </p:cTn>
                                        <p:tgtEl>
                                          <p:spTgt spid="34"/>
                                        </p:tgtEl>
                                        <p:attrNameLst>
                                          <p:attrName>style.visibility</p:attrName>
                                        </p:attrNameLst>
                                      </p:cBhvr>
                                      <p:to>
                                        <p:strVal val="visible"/>
                                      </p:to>
                                    </p:set>
                                    <p:animEffect transition="in" filter="barn(outVertical)">
                                      <p:cBhvr>
                                        <p:cTn id="163" dur="500"/>
                                        <p:tgtEl>
                                          <p:spTgt spid="34"/>
                                        </p:tgtEl>
                                      </p:cBhvr>
                                    </p:animEffect>
                                  </p:childTnLst>
                                </p:cTn>
                              </p:par>
                              <p:par>
                                <p:cTn id="164" presetID="42" presetClass="entr" presetSubtype="0" fill="hold" grpId="0" nodeType="withEffect">
                                  <p:stCondLst>
                                    <p:cond delay="4200"/>
                                  </p:stCondLst>
                                  <p:childTnLst>
                                    <p:set>
                                      <p:cBhvr>
                                        <p:cTn id="165" dur="1" fill="hold">
                                          <p:stCondLst>
                                            <p:cond delay="0"/>
                                          </p:stCondLst>
                                        </p:cTn>
                                        <p:tgtEl>
                                          <p:spTgt spid="31"/>
                                        </p:tgtEl>
                                        <p:attrNameLst>
                                          <p:attrName>style.visibility</p:attrName>
                                        </p:attrNameLst>
                                      </p:cBhvr>
                                      <p:to>
                                        <p:strVal val="visible"/>
                                      </p:to>
                                    </p:set>
                                    <p:animEffect transition="in" filter="fade">
                                      <p:cBhvr>
                                        <p:cTn id="166" dur="500"/>
                                        <p:tgtEl>
                                          <p:spTgt spid="31"/>
                                        </p:tgtEl>
                                      </p:cBhvr>
                                    </p:animEffect>
                                    <p:anim calcmode="lin" valueType="num">
                                      <p:cBhvr>
                                        <p:cTn id="167" dur="500" fill="hold"/>
                                        <p:tgtEl>
                                          <p:spTgt spid="31"/>
                                        </p:tgtEl>
                                        <p:attrNameLst>
                                          <p:attrName>ppt_x</p:attrName>
                                        </p:attrNameLst>
                                      </p:cBhvr>
                                      <p:tavLst>
                                        <p:tav tm="0">
                                          <p:val>
                                            <p:strVal val="#ppt_x"/>
                                          </p:val>
                                        </p:tav>
                                        <p:tav tm="100000">
                                          <p:val>
                                            <p:strVal val="#ppt_x"/>
                                          </p:val>
                                        </p:tav>
                                      </p:tavLst>
                                    </p:anim>
                                    <p:anim calcmode="lin" valueType="num">
                                      <p:cBhvr>
                                        <p:cTn id="168" dur="500" fill="hold"/>
                                        <p:tgtEl>
                                          <p:spTgt spid="31"/>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3200"/>
                                  </p:stCondLst>
                                  <p:childTnLst>
                                    <p:set>
                                      <p:cBhvr>
                                        <p:cTn id="170" dur="1" fill="hold">
                                          <p:stCondLst>
                                            <p:cond delay="0"/>
                                          </p:stCondLst>
                                        </p:cTn>
                                        <p:tgtEl>
                                          <p:spTgt spid="37"/>
                                        </p:tgtEl>
                                        <p:attrNameLst>
                                          <p:attrName>style.visibility</p:attrName>
                                        </p:attrNameLst>
                                      </p:cBhvr>
                                      <p:to>
                                        <p:strVal val="visible"/>
                                      </p:to>
                                    </p:set>
                                    <p:animEffect transition="in" filter="fade">
                                      <p:cBhvr>
                                        <p:cTn id="171" dur="500"/>
                                        <p:tgtEl>
                                          <p:spTgt spid="37"/>
                                        </p:tgtEl>
                                      </p:cBhvr>
                                    </p:animEffect>
                                    <p:anim calcmode="lin" valueType="num">
                                      <p:cBhvr>
                                        <p:cTn id="172" dur="500" fill="hold"/>
                                        <p:tgtEl>
                                          <p:spTgt spid="37"/>
                                        </p:tgtEl>
                                        <p:attrNameLst>
                                          <p:attrName>ppt_x</p:attrName>
                                        </p:attrNameLst>
                                      </p:cBhvr>
                                      <p:tavLst>
                                        <p:tav tm="0">
                                          <p:val>
                                            <p:strVal val="#ppt_x"/>
                                          </p:val>
                                        </p:tav>
                                        <p:tav tm="100000">
                                          <p:val>
                                            <p:strVal val="#ppt_x"/>
                                          </p:val>
                                        </p:tav>
                                      </p:tavLst>
                                    </p:anim>
                                    <p:anim calcmode="lin" valueType="num">
                                      <p:cBhvr>
                                        <p:cTn id="173" dur="500" fill="hold"/>
                                        <p:tgtEl>
                                          <p:spTgt spid="37"/>
                                        </p:tgtEl>
                                        <p:attrNameLst>
                                          <p:attrName>ppt_y</p:attrName>
                                        </p:attrNameLst>
                                      </p:cBhvr>
                                      <p:tavLst>
                                        <p:tav tm="0">
                                          <p:val>
                                            <p:strVal val="#ppt_y-.1"/>
                                          </p:val>
                                        </p:tav>
                                        <p:tav tm="100000">
                                          <p:val>
                                            <p:strVal val="#ppt_y"/>
                                          </p:val>
                                        </p:tav>
                                      </p:tavLst>
                                    </p:anim>
                                  </p:childTnLst>
                                </p:cTn>
                              </p:par>
                              <p:par>
                                <p:cTn id="174" presetID="16" presetClass="entr" presetSubtype="37" fill="hold" nodeType="withEffect">
                                  <p:stCondLst>
                                    <p:cond delay="3200"/>
                                  </p:stCondLst>
                                  <p:childTnLst>
                                    <p:set>
                                      <p:cBhvr>
                                        <p:cTn id="175" dur="1" fill="hold">
                                          <p:stCondLst>
                                            <p:cond delay="0"/>
                                          </p:stCondLst>
                                        </p:cTn>
                                        <p:tgtEl>
                                          <p:spTgt spid="38"/>
                                        </p:tgtEl>
                                        <p:attrNameLst>
                                          <p:attrName>style.visibility</p:attrName>
                                        </p:attrNameLst>
                                      </p:cBhvr>
                                      <p:to>
                                        <p:strVal val="visible"/>
                                      </p:to>
                                    </p:set>
                                    <p:animEffect transition="in" filter="barn(outVertical)">
                                      <p:cBhvr>
                                        <p:cTn id="176" dur="500"/>
                                        <p:tgtEl>
                                          <p:spTgt spid="38"/>
                                        </p:tgtEl>
                                      </p:cBhvr>
                                    </p:animEffect>
                                  </p:childTnLst>
                                </p:cTn>
                              </p:par>
                              <p:par>
                                <p:cTn id="177" presetID="42" presetClass="entr" presetSubtype="0" fill="hold" grpId="0" nodeType="withEffect">
                                  <p:stCondLst>
                                    <p:cond delay="3200"/>
                                  </p:stCondLst>
                                  <p:childTnLst>
                                    <p:set>
                                      <p:cBhvr>
                                        <p:cTn id="178" dur="1" fill="hold">
                                          <p:stCondLst>
                                            <p:cond delay="0"/>
                                          </p:stCondLst>
                                        </p:cTn>
                                        <p:tgtEl>
                                          <p:spTgt spid="39"/>
                                        </p:tgtEl>
                                        <p:attrNameLst>
                                          <p:attrName>style.visibility</p:attrName>
                                        </p:attrNameLst>
                                      </p:cBhvr>
                                      <p:to>
                                        <p:strVal val="visible"/>
                                      </p:to>
                                    </p:set>
                                    <p:animEffect transition="in" filter="fade">
                                      <p:cBhvr>
                                        <p:cTn id="179" dur="500"/>
                                        <p:tgtEl>
                                          <p:spTgt spid="39"/>
                                        </p:tgtEl>
                                      </p:cBhvr>
                                    </p:animEffect>
                                    <p:anim calcmode="lin" valueType="num">
                                      <p:cBhvr>
                                        <p:cTn id="180" dur="500" fill="hold"/>
                                        <p:tgtEl>
                                          <p:spTgt spid="39"/>
                                        </p:tgtEl>
                                        <p:attrNameLst>
                                          <p:attrName>ppt_x</p:attrName>
                                        </p:attrNameLst>
                                      </p:cBhvr>
                                      <p:tavLst>
                                        <p:tav tm="0">
                                          <p:val>
                                            <p:strVal val="#ppt_x"/>
                                          </p:val>
                                        </p:tav>
                                        <p:tav tm="100000">
                                          <p:val>
                                            <p:strVal val="#ppt_x"/>
                                          </p:val>
                                        </p:tav>
                                      </p:tavLst>
                                    </p:anim>
                                    <p:anim calcmode="lin" valueType="num">
                                      <p:cBhvr>
                                        <p:cTn id="181" dur="500" fill="hold"/>
                                        <p:tgtEl>
                                          <p:spTgt spid="39"/>
                                        </p:tgtEl>
                                        <p:attrNameLst>
                                          <p:attrName>ppt_y</p:attrName>
                                        </p:attrNameLst>
                                      </p:cBhvr>
                                      <p:tavLst>
                                        <p:tav tm="0">
                                          <p:val>
                                            <p:strVal val="#ppt_y+.1"/>
                                          </p:val>
                                        </p:tav>
                                        <p:tav tm="100000">
                                          <p:val>
                                            <p:strVal val="#ppt_y"/>
                                          </p:val>
                                        </p:tav>
                                      </p:tavLst>
                                    </p:anim>
                                  </p:childTnLst>
                                </p:cTn>
                              </p:par>
                              <p:par>
                                <p:cTn id="182" presetID="47" presetClass="entr" presetSubtype="0" fill="hold" grpId="0" nodeType="withEffect">
                                  <p:stCondLst>
                                    <p:cond delay="3200"/>
                                  </p:stCondLst>
                                  <p:childTnLst>
                                    <p:set>
                                      <p:cBhvr>
                                        <p:cTn id="183" dur="1" fill="hold">
                                          <p:stCondLst>
                                            <p:cond delay="0"/>
                                          </p:stCondLst>
                                        </p:cTn>
                                        <p:tgtEl>
                                          <p:spTgt spid="43"/>
                                        </p:tgtEl>
                                        <p:attrNameLst>
                                          <p:attrName>style.visibility</p:attrName>
                                        </p:attrNameLst>
                                      </p:cBhvr>
                                      <p:to>
                                        <p:strVal val="visible"/>
                                      </p:to>
                                    </p:set>
                                    <p:animEffect transition="in" filter="fade">
                                      <p:cBhvr>
                                        <p:cTn id="184" dur="500"/>
                                        <p:tgtEl>
                                          <p:spTgt spid="43"/>
                                        </p:tgtEl>
                                      </p:cBhvr>
                                    </p:animEffect>
                                    <p:anim calcmode="lin" valueType="num">
                                      <p:cBhvr>
                                        <p:cTn id="185" dur="500" fill="hold"/>
                                        <p:tgtEl>
                                          <p:spTgt spid="43"/>
                                        </p:tgtEl>
                                        <p:attrNameLst>
                                          <p:attrName>ppt_x</p:attrName>
                                        </p:attrNameLst>
                                      </p:cBhvr>
                                      <p:tavLst>
                                        <p:tav tm="0">
                                          <p:val>
                                            <p:strVal val="#ppt_x"/>
                                          </p:val>
                                        </p:tav>
                                        <p:tav tm="100000">
                                          <p:val>
                                            <p:strVal val="#ppt_x"/>
                                          </p:val>
                                        </p:tav>
                                      </p:tavLst>
                                    </p:anim>
                                    <p:anim calcmode="lin" valueType="num">
                                      <p:cBhvr>
                                        <p:cTn id="186" dur="500" fill="hold"/>
                                        <p:tgtEl>
                                          <p:spTgt spid="43"/>
                                        </p:tgtEl>
                                        <p:attrNameLst>
                                          <p:attrName>ppt_y</p:attrName>
                                        </p:attrNameLst>
                                      </p:cBhvr>
                                      <p:tavLst>
                                        <p:tav tm="0">
                                          <p:val>
                                            <p:strVal val="#ppt_y-.1"/>
                                          </p:val>
                                        </p:tav>
                                        <p:tav tm="100000">
                                          <p:val>
                                            <p:strVal val="#ppt_y"/>
                                          </p:val>
                                        </p:tav>
                                      </p:tavLst>
                                    </p:anim>
                                  </p:childTnLst>
                                </p:cTn>
                              </p:par>
                              <p:par>
                                <p:cTn id="187" presetID="16" presetClass="entr" presetSubtype="37" fill="hold" nodeType="withEffect">
                                  <p:stCondLst>
                                    <p:cond delay="3200"/>
                                  </p:stCondLst>
                                  <p:childTnLst>
                                    <p:set>
                                      <p:cBhvr>
                                        <p:cTn id="188" dur="1" fill="hold">
                                          <p:stCondLst>
                                            <p:cond delay="0"/>
                                          </p:stCondLst>
                                        </p:cTn>
                                        <p:tgtEl>
                                          <p:spTgt spid="44"/>
                                        </p:tgtEl>
                                        <p:attrNameLst>
                                          <p:attrName>style.visibility</p:attrName>
                                        </p:attrNameLst>
                                      </p:cBhvr>
                                      <p:to>
                                        <p:strVal val="visible"/>
                                      </p:to>
                                    </p:set>
                                    <p:animEffect transition="in" filter="barn(outVertical)">
                                      <p:cBhvr>
                                        <p:cTn id="189" dur="500"/>
                                        <p:tgtEl>
                                          <p:spTgt spid="44"/>
                                        </p:tgtEl>
                                      </p:cBhvr>
                                    </p:animEffect>
                                  </p:childTnLst>
                                </p:cTn>
                              </p:par>
                              <p:par>
                                <p:cTn id="190" presetID="42" presetClass="entr" presetSubtype="0" fill="hold" grpId="0" nodeType="withEffect">
                                  <p:stCondLst>
                                    <p:cond delay="3200"/>
                                  </p:stCondLst>
                                  <p:childTnLst>
                                    <p:set>
                                      <p:cBhvr>
                                        <p:cTn id="191" dur="1" fill="hold">
                                          <p:stCondLst>
                                            <p:cond delay="0"/>
                                          </p:stCondLst>
                                        </p:cTn>
                                        <p:tgtEl>
                                          <p:spTgt spid="45"/>
                                        </p:tgtEl>
                                        <p:attrNameLst>
                                          <p:attrName>style.visibility</p:attrName>
                                        </p:attrNameLst>
                                      </p:cBhvr>
                                      <p:to>
                                        <p:strVal val="visible"/>
                                      </p:to>
                                    </p:set>
                                    <p:animEffect transition="in" filter="fade">
                                      <p:cBhvr>
                                        <p:cTn id="192" dur="500"/>
                                        <p:tgtEl>
                                          <p:spTgt spid="45"/>
                                        </p:tgtEl>
                                      </p:cBhvr>
                                    </p:animEffect>
                                    <p:anim calcmode="lin" valueType="num">
                                      <p:cBhvr>
                                        <p:cTn id="193" dur="500" fill="hold"/>
                                        <p:tgtEl>
                                          <p:spTgt spid="45"/>
                                        </p:tgtEl>
                                        <p:attrNameLst>
                                          <p:attrName>ppt_x</p:attrName>
                                        </p:attrNameLst>
                                      </p:cBhvr>
                                      <p:tavLst>
                                        <p:tav tm="0">
                                          <p:val>
                                            <p:strVal val="#ppt_x"/>
                                          </p:val>
                                        </p:tav>
                                        <p:tav tm="100000">
                                          <p:val>
                                            <p:strVal val="#ppt_x"/>
                                          </p:val>
                                        </p:tav>
                                      </p:tavLst>
                                    </p:anim>
                                    <p:anim calcmode="lin" valueType="num">
                                      <p:cBhvr>
                                        <p:cTn id="19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P spid="7" grpId="0"/>
      <p:bldP spid="8" grpId="0"/>
      <p:bldP spid="10" grpId="0"/>
      <p:bldP spid="11" grpId="0"/>
      <p:bldP spid="13" grpId="0"/>
      <p:bldP spid="14" grpId="0"/>
      <p:bldP spid="16" grpId="0"/>
      <p:bldP spid="18" grpId="0"/>
      <p:bldP spid="19" grpId="0"/>
      <p:bldP spid="21" grpId="0"/>
      <p:bldP spid="22" grpId="0"/>
      <p:bldP spid="23" grpId="0"/>
      <p:bldP spid="25" grpId="0"/>
      <p:bldP spid="26" grpId="0"/>
      <p:bldP spid="28" grpId="0"/>
      <p:bldP spid="30" grpId="0"/>
      <p:bldP spid="31" grpId="0"/>
      <p:bldP spid="32" grpId="0"/>
      <p:bldP spid="37" grpId="0"/>
      <p:bldP spid="39" grpId="0"/>
      <p:bldP spid="43"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E3D2"/>
        </a:solidFill>
        <a:effectLst/>
      </p:bgPr>
    </p:bg>
    <p:spTree>
      <p:nvGrpSpPr>
        <p:cNvPr id="1" name=""/>
        <p:cNvGrpSpPr/>
        <p:nvPr/>
      </p:nvGrpSpPr>
      <p:grpSpPr>
        <a:xfrm>
          <a:off x="0" y="0"/>
          <a:ext cx="0" cy="0"/>
          <a:chOff x="0" y="0"/>
          <a:chExt cx="0" cy="0"/>
        </a:xfrm>
      </p:grpSpPr>
      <p:sp>
        <p:nvSpPr>
          <p:cNvPr id="5" name="矩形 4"/>
          <p:cNvSpPr/>
          <p:nvPr/>
        </p:nvSpPr>
        <p:spPr>
          <a:xfrm>
            <a:off x="4716001" y="2332564"/>
            <a:ext cx="2736000" cy="307777"/>
          </a:xfrm>
          <a:prstGeom prst="rect">
            <a:avLst/>
          </a:prstGeom>
        </p:spPr>
        <p:txBody>
          <a:bodyPr wrap="square">
            <a:spAutoFit/>
          </a:bodyPr>
          <a:lstStyle/>
          <a:p>
            <a:r>
              <a:rPr lang="en-US" altLang="zh-CN" sz="1400" dirty="0">
                <a:solidFill>
                  <a:schemeClr val="accent5">
                    <a:lumMod val="60000"/>
                    <a:lumOff val="40000"/>
                  </a:schemeClr>
                </a:solidFill>
                <a:effectLst>
                  <a:outerShdw blurRad="38100" dist="38100" dir="2700000" algn="tl">
                    <a:srgbClr val="000000">
                      <a:alpha val="43137"/>
                    </a:srgbClr>
                  </a:outerShdw>
                </a:effectLst>
                <a:latin typeface="+mn-lt"/>
                <a:ea typeface="微软雅黑 Light" panose="020B0502040204020203" pitchFamily="34" charset="-122"/>
              </a:rPr>
              <a:t> </a:t>
            </a:r>
            <a:r>
              <a:rPr lang="en-US" altLang="zh-CN" sz="1400" dirty="0">
                <a:solidFill>
                  <a:srgbClr val="E98960"/>
                </a:solidFill>
                <a:effectLst>
                  <a:outerShdw blurRad="38100" dist="38100" dir="2700000" algn="tl">
                    <a:srgbClr val="000000">
                      <a:alpha val="43137"/>
                    </a:srgbClr>
                  </a:outerShdw>
                </a:effectLst>
                <a:latin typeface="+mn-lt"/>
                <a:ea typeface="微软雅黑" panose="020B0503020204020204" pitchFamily="34" charset="-122"/>
                <a:cs typeface="Arial" panose="020B0604020202020204" pitchFamily="34" charset="0"/>
              </a:rPr>
              <a:t>Our Sales and Marketing</a:t>
            </a:r>
            <a:endParaRPr lang="en-US" altLang="zh-CN" sz="1400" dirty="0">
              <a:solidFill>
                <a:srgbClr val="E98960"/>
              </a:solidFill>
              <a:effectLst>
                <a:outerShdw blurRad="38100" dist="38100" dir="2700000" algn="tl">
                  <a:srgbClr val="000000">
                    <a:alpha val="43137"/>
                  </a:srgbClr>
                </a:outerShdw>
              </a:effectLst>
              <a:latin typeface="+mn-lt"/>
              <a:ea typeface="微软雅黑" panose="020B0503020204020204" pitchFamily="34" charset="-122"/>
              <a:cs typeface="Arial" panose="020B0604020202020204" pitchFamily="34" charset="0"/>
            </a:endParaRPr>
          </a:p>
        </p:txBody>
      </p:sp>
      <p:pic>
        <p:nvPicPr>
          <p:cNvPr id="8" name="图片 7" descr="未标题-2_画板 1"/>
          <p:cNvPicPr>
            <a:picLocks noChangeAspect="1"/>
          </p:cNvPicPr>
          <p:nvPr/>
        </p:nvPicPr>
        <p:blipFill>
          <a:blip r:embed="rId1"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2" name="Rectangle 18"/>
          <p:cNvSpPr>
            <a:spLocks noChangeArrowheads="1"/>
          </p:cNvSpPr>
          <p:nvPr/>
        </p:nvSpPr>
        <p:spPr bwMode="auto">
          <a:xfrm>
            <a:off x="2124000" y="2331361"/>
            <a:ext cx="1336071" cy="307777"/>
          </a:xfrm>
          <a:prstGeom prst="rect">
            <a:avLst/>
          </a:prstGeom>
          <a:noFill/>
          <a:ln w="9525">
            <a:noFill/>
            <a:miter lim="800000"/>
          </a:ln>
        </p:spPr>
        <p:txBody>
          <a:bodyPr wrap="none" lIns="0" tIns="0" rIns="0" bIns="0">
            <a:spAutoFit/>
          </a:bodyPr>
          <a:lstStyle/>
          <a:p>
            <a:pPr>
              <a:buFont typeface="Arial" panose="020B0604020202020204" pitchFamily="34" charset="0"/>
              <a:buNone/>
            </a:pPr>
            <a:r>
              <a:rPr lang="en-US" altLang="zh-CN" sz="2000" b="1" dirty="0">
                <a:solidFill>
                  <a:srgbClr val="E989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Marketing</a:t>
            </a:r>
            <a:endParaRPr lang="en-US" altLang="zh-CN" sz="2000" b="1" dirty="0">
              <a:solidFill>
                <a:srgbClr val="E989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Freeform 9"/>
          <p:cNvSpPr/>
          <p:nvPr/>
        </p:nvSpPr>
        <p:spPr bwMode="auto">
          <a:xfrm>
            <a:off x="3746375" y="2435326"/>
            <a:ext cx="68299" cy="138187"/>
          </a:xfrm>
          <a:custGeom>
            <a:avLst/>
            <a:gdLst>
              <a:gd name="T0" fmla="*/ 0 w 278"/>
              <a:gd name="T1" fmla="*/ 0 h 557"/>
              <a:gd name="T2" fmla="*/ 16937573 w 278"/>
              <a:gd name="T3" fmla="*/ 17103324 h 557"/>
              <a:gd name="T4" fmla="*/ 0 w 278"/>
              <a:gd name="T5" fmla="*/ 34268142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E98960"/>
          </a:solidFill>
          <a:ln w="9525">
            <a:noFill/>
            <a:round/>
          </a:ln>
        </p:spPr>
        <p:txBody>
          <a:bodyPr/>
          <a:lstStyle/>
          <a:p>
            <a:endParaRPr lang="zh-CN" altLang="en-US" sz="100">
              <a:solidFill>
                <a:srgbClr val="E98960"/>
              </a:solidFill>
            </a:endParaRPr>
          </a:p>
        </p:txBody>
      </p:sp>
      <p:cxnSp>
        <p:nvCxnSpPr>
          <p:cNvPr id="4" name="直接连接符 3"/>
          <p:cNvCxnSpPr/>
          <p:nvPr/>
        </p:nvCxnSpPr>
        <p:spPr>
          <a:xfrm>
            <a:off x="1981047" y="2211677"/>
            <a:ext cx="0" cy="422505"/>
          </a:xfrm>
          <a:prstGeom prst="line">
            <a:avLst/>
          </a:prstGeom>
          <a:ln w="6350">
            <a:solidFill>
              <a:srgbClr val="E98960"/>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501346" y="2273555"/>
            <a:ext cx="325377" cy="309006"/>
            <a:chOff x="1866900" y="2420938"/>
            <a:chExt cx="757238" cy="719137"/>
          </a:xfrm>
          <a:solidFill>
            <a:srgbClr val="E98960"/>
          </a:solidFill>
        </p:grpSpPr>
        <p:sp>
          <p:nvSpPr>
            <p:cNvPr id="7" name="Freeform 15"/>
            <p:cNvSpPr/>
            <p:nvPr/>
          </p:nvSpPr>
          <p:spPr bwMode="auto">
            <a:xfrm>
              <a:off x="1979613" y="2420938"/>
              <a:ext cx="644525" cy="495300"/>
            </a:xfrm>
            <a:custGeom>
              <a:avLst/>
              <a:gdLst>
                <a:gd name="T0" fmla="*/ 158 w 172"/>
                <a:gd name="T1" fmla="*/ 0 h 132"/>
                <a:gd name="T2" fmla="*/ 15 w 172"/>
                <a:gd name="T3" fmla="*/ 0 h 132"/>
                <a:gd name="T4" fmla="*/ 0 w 172"/>
                <a:gd name="T5" fmla="*/ 14 h 132"/>
                <a:gd name="T6" fmla="*/ 0 w 172"/>
                <a:gd name="T7" fmla="*/ 30 h 132"/>
                <a:gd name="T8" fmla="*/ 13 w 172"/>
                <a:gd name="T9" fmla="*/ 30 h 132"/>
                <a:gd name="T10" fmla="*/ 13 w 172"/>
                <a:gd name="T11" fmla="*/ 14 h 132"/>
                <a:gd name="T12" fmla="*/ 15 w 172"/>
                <a:gd name="T13" fmla="*/ 13 h 132"/>
                <a:gd name="T14" fmla="*/ 158 w 172"/>
                <a:gd name="T15" fmla="*/ 13 h 132"/>
                <a:gd name="T16" fmla="*/ 159 w 172"/>
                <a:gd name="T17" fmla="*/ 14 h 132"/>
                <a:gd name="T18" fmla="*/ 159 w 172"/>
                <a:gd name="T19" fmla="*/ 118 h 132"/>
                <a:gd name="T20" fmla="*/ 158 w 172"/>
                <a:gd name="T21" fmla="*/ 119 h 132"/>
                <a:gd name="T22" fmla="*/ 142 w 172"/>
                <a:gd name="T23" fmla="*/ 119 h 132"/>
                <a:gd name="T24" fmla="*/ 142 w 172"/>
                <a:gd name="T25" fmla="*/ 132 h 132"/>
                <a:gd name="T26" fmla="*/ 158 w 172"/>
                <a:gd name="T27" fmla="*/ 132 h 132"/>
                <a:gd name="T28" fmla="*/ 172 w 172"/>
                <a:gd name="T29" fmla="*/ 118 h 132"/>
                <a:gd name="T30" fmla="*/ 172 w 172"/>
                <a:gd name="T31" fmla="*/ 14 h 132"/>
                <a:gd name="T32" fmla="*/ 158 w 172"/>
                <a:gd name="T3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32">
                  <a:moveTo>
                    <a:pt x="158" y="0"/>
                  </a:moveTo>
                  <a:cubicBezTo>
                    <a:pt x="15" y="0"/>
                    <a:pt x="15" y="0"/>
                    <a:pt x="15" y="0"/>
                  </a:cubicBezTo>
                  <a:cubicBezTo>
                    <a:pt x="7" y="0"/>
                    <a:pt x="0" y="6"/>
                    <a:pt x="0" y="14"/>
                  </a:cubicBezTo>
                  <a:cubicBezTo>
                    <a:pt x="0" y="30"/>
                    <a:pt x="0" y="30"/>
                    <a:pt x="0" y="30"/>
                  </a:cubicBezTo>
                  <a:cubicBezTo>
                    <a:pt x="13" y="30"/>
                    <a:pt x="13" y="30"/>
                    <a:pt x="13" y="30"/>
                  </a:cubicBezTo>
                  <a:cubicBezTo>
                    <a:pt x="13" y="14"/>
                    <a:pt x="13" y="14"/>
                    <a:pt x="13" y="14"/>
                  </a:cubicBezTo>
                  <a:cubicBezTo>
                    <a:pt x="13" y="14"/>
                    <a:pt x="14" y="13"/>
                    <a:pt x="15" y="13"/>
                  </a:cubicBezTo>
                  <a:cubicBezTo>
                    <a:pt x="158" y="13"/>
                    <a:pt x="158" y="13"/>
                    <a:pt x="158" y="13"/>
                  </a:cubicBezTo>
                  <a:cubicBezTo>
                    <a:pt x="158" y="13"/>
                    <a:pt x="159" y="14"/>
                    <a:pt x="159" y="14"/>
                  </a:cubicBezTo>
                  <a:cubicBezTo>
                    <a:pt x="159" y="118"/>
                    <a:pt x="159" y="118"/>
                    <a:pt x="159" y="118"/>
                  </a:cubicBezTo>
                  <a:cubicBezTo>
                    <a:pt x="159" y="118"/>
                    <a:pt x="158" y="119"/>
                    <a:pt x="158" y="119"/>
                  </a:cubicBezTo>
                  <a:cubicBezTo>
                    <a:pt x="142" y="119"/>
                    <a:pt x="142" y="119"/>
                    <a:pt x="142" y="119"/>
                  </a:cubicBezTo>
                  <a:cubicBezTo>
                    <a:pt x="142" y="132"/>
                    <a:pt x="142" y="132"/>
                    <a:pt x="142" y="132"/>
                  </a:cubicBezTo>
                  <a:cubicBezTo>
                    <a:pt x="158" y="132"/>
                    <a:pt x="158" y="132"/>
                    <a:pt x="158" y="132"/>
                  </a:cubicBezTo>
                  <a:cubicBezTo>
                    <a:pt x="166" y="132"/>
                    <a:pt x="172" y="126"/>
                    <a:pt x="172" y="118"/>
                  </a:cubicBezTo>
                  <a:cubicBezTo>
                    <a:pt x="172" y="14"/>
                    <a:pt x="172" y="14"/>
                    <a:pt x="172" y="14"/>
                  </a:cubicBezTo>
                  <a:cubicBezTo>
                    <a:pt x="172" y="6"/>
                    <a:pt x="166" y="0"/>
                    <a:pt x="158" y="0"/>
                  </a:cubicBezTo>
                  <a:close/>
                </a:path>
              </a:pathLst>
            </a:custGeom>
            <a:grpFill/>
            <a:ln>
              <a:noFill/>
            </a:ln>
          </p:spPr>
          <p:txBody>
            <a:bodyPr/>
            <a:lstStyle/>
            <a:p>
              <a:pPr fontAlgn="auto">
                <a:spcBef>
                  <a:spcPts val="0"/>
                </a:spcBef>
                <a:spcAft>
                  <a:spcPts val="0"/>
                </a:spcAft>
                <a:defRPr/>
              </a:pPr>
              <a:endParaRPr lang="zh-CN" altLang="en-US" sz="100">
                <a:solidFill>
                  <a:srgbClr val="E98960"/>
                </a:solidFill>
                <a:latin typeface="+mn-lt"/>
                <a:ea typeface="+mn-ea"/>
              </a:endParaRPr>
            </a:p>
          </p:txBody>
        </p:sp>
        <p:sp>
          <p:nvSpPr>
            <p:cNvPr id="9" name="Freeform 16"/>
            <p:cNvSpPr/>
            <p:nvPr/>
          </p:nvSpPr>
          <p:spPr bwMode="auto">
            <a:xfrm>
              <a:off x="1866900" y="2533650"/>
              <a:ext cx="644525" cy="606425"/>
            </a:xfrm>
            <a:custGeom>
              <a:avLst/>
              <a:gdLst>
                <a:gd name="T0" fmla="*/ 157 w 172"/>
                <a:gd name="T1" fmla="*/ 0 h 162"/>
                <a:gd name="T2" fmla="*/ 43 w 172"/>
                <a:gd name="T3" fmla="*/ 0 h 162"/>
                <a:gd name="T4" fmla="*/ 30 w 172"/>
                <a:gd name="T5" fmla="*/ 0 h 162"/>
                <a:gd name="T6" fmla="*/ 14 w 172"/>
                <a:gd name="T7" fmla="*/ 0 h 162"/>
                <a:gd name="T8" fmla="*/ 0 w 172"/>
                <a:gd name="T9" fmla="*/ 15 h 162"/>
                <a:gd name="T10" fmla="*/ 0 w 172"/>
                <a:gd name="T11" fmla="*/ 118 h 162"/>
                <a:gd name="T12" fmla="*/ 0 w 172"/>
                <a:gd name="T13" fmla="*/ 120 h 162"/>
                <a:gd name="T14" fmla="*/ 14 w 172"/>
                <a:gd name="T15" fmla="*/ 133 h 162"/>
                <a:gd name="T16" fmla="*/ 44 w 172"/>
                <a:gd name="T17" fmla="*/ 133 h 162"/>
                <a:gd name="T18" fmla="*/ 51 w 172"/>
                <a:gd name="T19" fmla="*/ 126 h 162"/>
                <a:gd name="T20" fmla="*/ 44 w 172"/>
                <a:gd name="T21" fmla="*/ 119 h 162"/>
                <a:gd name="T22" fmla="*/ 14 w 172"/>
                <a:gd name="T23" fmla="*/ 119 h 162"/>
                <a:gd name="T24" fmla="*/ 13 w 172"/>
                <a:gd name="T25" fmla="*/ 118 h 162"/>
                <a:gd name="T26" fmla="*/ 13 w 172"/>
                <a:gd name="T27" fmla="*/ 15 h 162"/>
                <a:gd name="T28" fmla="*/ 14 w 172"/>
                <a:gd name="T29" fmla="*/ 13 h 162"/>
                <a:gd name="T30" fmla="*/ 30 w 172"/>
                <a:gd name="T31" fmla="*/ 13 h 162"/>
                <a:gd name="T32" fmla="*/ 43 w 172"/>
                <a:gd name="T33" fmla="*/ 13 h 162"/>
                <a:gd name="T34" fmla="*/ 157 w 172"/>
                <a:gd name="T35" fmla="*/ 13 h 162"/>
                <a:gd name="T36" fmla="*/ 159 w 172"/>
                <a:gd name="T37" fmla="*/ 15 h 162"/>
                <a:gd name="T38" fmla="*/ 159 w 172"/>
                <a:gd name="T39" fmla="*/ 89 h 162"/>
                <a:gd name="T40" fmla="*/ 159 w 172"/>
                <a:gd name="T41" fmla="*/ 102 h 162"/>
                <a:gd name="T42" fmla="*/ 159 w 172"/>
                <a:gd name="T43" fmla="*/ 118 h 162"/>
                <a:gd name="T44" fmla="*/ 157 w 172"/>
                <a:gd name="T45" fmla="*/ 119 h 162"/>
                <a:gd name="T46" fmla="*/ 130 w 172"/>
                <a:gd name="T47" fmla="*/ 119 h 162"/>
                <a:gd name="T48" fmla="*/ 105 w 172"/>
                <a:gd name="T49" fmla="*/ 119 h 162"/>
                <a:gd name="T50" fmla="*/ 90 w 172"/>
                <a:gd name="T51" fmla="*/ 119 h 162"/>
                <a:gd name="T52" fmla="*/ 89 w 172"/>
                <a:gd name="T53" fmla="*/ 119 h 162"/>
                <a:gd name="T54" fmla="*/ 85 w 172"/>
                <a:gd name="T55" fmla="*/ 121 h 162"/>
                <a:gd name="T56" fmla="*/ 85 w 172"/>
                <a:gd name="T57" fmla="*/ 121 h 162"/>
                <a:gd name="T58" fmla="*/ 82 w 172"/>
                <a:gd name="T59" fmla="*/ 123 h 162"/>
                <a:gd name="T60" fmla="*/ 73 w 172"/>
                <a:gd name="T61" fmla="*/ 133 h 162"/>
                <a:gd name="T62" fmla="*/ 56 w 172"/>
                <a:gd name="T63" fmla="*/ 150 h 162"/>
                <a:gd name="T64" fmla="*/ 56 w 172"/>
                <a:gd name="T65" fmla="*/ 160 h 162"/>
                <a:gd name="T66" fmla="*/ 65 w 172"/>
                <a:gd name="T67" fmla="*/ 160 h 162"/>
                <a:gd name="T68" fmla="*/ 92 w 172"/>
                <a:gd name="T69" fmla="*/ 133 h 162"/>
                <a:gd name="T70" fmla="*/ 130 w 172"/>
                <a:gd name="T71" fmla="*/ 133 h 162"/>
                <a:gd name="T72" fmla="*/ 157 w 172"/>
                <a:gd name="T73" fmla="*/ 133 h 162"/>
                <a:gd name="T74" fmla="*/ 172 w 172"/>
                <a:gd name="T75" fmla="*/ 118 h 162"/>
                <a:gd name="T76" fmla="*/ 172 w 172"/>
                <a:gd name="T77" fmla="*/ 102 h 162"/>
                <a:gd name="T78" fmla="*/ 172 w 172"/>
                <a:gd name="T79" fmla="*/ 89 h 162"/>
                <a:gd name="T80" fmla="*/ 172 w 172"/>
                <a:gd name="T81" fmla="*/ 15 h 162"/>
                <a:gd name="T82" fmla="*/ 157 w 172"/>
                <a:gd name="T8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62">
                  <a:moveTo>
                    <a:pt x="157" y="0"/>
                  </a:moveTo>
                  <a:cubicBezTo>
                    <a:pt x="43" y="0"/>
                    <a:pt x="43" y="0"/>
                    <a:pt x="43" y="0"/>
                  </a:cubicBezTo>
                  <a:cubicBezTo>
                    <a:pt x="30" y="0"/>
                    <a:pt x="30" y="0"/>
                    <a:pt x="30" y="0"/>
                  </a:cubicBezTo>
                  <a:cubicBezTo>
                    <a:pt x="14" y="0"/>
                    <a:pt x="14" y="0"/>
                    <a:pt x="14" y="0"/>
                  </a:cubicBezTo>
                  <a:cubicBezTo>
                    <a:pt x="6" y="0"/>
                    <a:pt x="0" y="7"/>
                    <a:pt x="0" y="15"/>
                  </a:cubicBezTo>
                  <a:cubicBezTo>
                    <a:pt x="0" y="118"/>
                    <a:pt x="0" y="118"/>
                    <a:pt x="0" y="118"/>
                  </a:cubicBezTo>
                  <a:cubicBezTo>
                    <a:pt x="0" y="119"/>
                    <a:pt x="0" y="119"/>
                    <a:pt x="0" y="120"/>
                  </a:cubicBezTo>
                  <a:cubicBezTo>
                    <a:pt x="1" y="127"/>
                    <a:pt x="7" y="133"/>
                    <a:pt x="14" y="133"/>
                  </a:cubicBezTo>
                  <a:cubicBezTo>
                    <a:pt x="44" y="133"/>
                    <a:pt x="44" y="133"/>
                    <a:pt x="44" y="133"/>
                  </a:cubicBezTo>
                  <a:cubicBezTo>
                    <a:pt x="48" y="133"/>
                    <a:pt x="51" y="130"/>
                    <a:pt x="51" y="126"/>
                  </a:cubicBezTo>
                  <a:cubicBezTo>
                    <a:pt x="51" y="122"/>
                    <a:pt x="48" y="119"/>
                    <a:pt x="44" y="119"/>
                  </a:cubicBezTo>
                  <a:cubicBezTo>
                    <a:pt x="14" y="119"/>
                    <a:pt x="14" y="119"/>
                    <a:pt x="14" y="119"/>
                  </a:cubicBezTo>
                  <a:cubicBezTo>
                    <a:pt x="14" y="119"/>
                    <a:pt x="13" y="119"/>
                    <a:pt x="13" y="118"/>
                  </a:cubicBezTo>
                  <a:cubicBezTo>
                    <a:pt x="13" y="15"/>
                    <a:pt x="13" y="15"/>
                    <a:pt x="13" y="15"/>
                  </a:cubicBezTo>
                  <a:cubicBezTo>
                    <a:pt x="13" y="14"/>
                    <a:pt x="14" y="13"/>
                    <a:pt x="14" y="13"/>
                  </a:cubicBezTo>
                  <a:cubicBezTo>
                    <a:pt x="30" y="13"/>
                    <a:pt x="30" y="13"/>
                    <a:pt x="30" y="13"/>
                  </a:cubicBezTo>
                  <a:cubicBezTo>
                    <a:pt x="43" y="13"/>
                    <a:pt x="43" y="13"/>
                    <a:pt x="43" y="13"/>
                  </a:cubicBezTo>
                  <a:cubicBezTo>
                    <a:pt x="157" y="13"/>
                    <a:pt x="157" y="13"/>
                    <a:pt x="157" y="13"/>
                  </a:cubicBezTo>
                  <a:cubicBezTo>
                    <a:pt x="158" y="13"/>
                    <a:pt x="159" y="14"/>
                    <a:pt x="159" y="15"/>
                  </a:cubicBezTo>
                  <a:cubicBezTo>
                    <a:pt x="159" y="89"/>
                    <a:pt x="159" y="89"/>
                    <a:pt x="159" y="89"/>
                  </a:cubicBezTo>
                  <a:cubicBezTo>
                    <a:pt x="159" y="102"/>
                    <a:pt x="159" y="102"/>
                    <a:pt x="159" y="102"/>
                  </a:cubicBezTo>
                  <a:cubicBezTo>
                    <a:pt x="159" y="118"/>
                    <a:pt x="159" y="118"/>
                    <a:pt x="159" y="118"/>
                  </a:cubicBezTo>
                  <a:cubicBezTo>
                    <a:pt x="159" y="119"/>
                    <a:pt x="158" y="119"/>
                    <a:pt x="157" y="119"/>
                  </a:cubicBezTo>
                  <a:cubicBezTo>
                    <a:pt x="130" y="119"/>
                    <a:pt x="130" y="119"/>
                    <a:pt x="130" y="119"/>
                  </a:cubicBezTo>
                  <a:cubicBezTo>
                    <a:pt x="105" y="119"/>
                    <a:pt x="105" y="119"/>
                    <a:pt x="105" y="119"/>
                  </a:cubicBezTo>
                  <a:cubicBezTo>
                    <a:pt x="90" y="119"/>
                    <a:pt x="90" y="119"/>
                    <a:pt x="90" y="119"/>
                  </a:cubicBezTo>
                  <a:cubicBezTo>
                    <a:pt x="89" y="119"/>
                    <a:pt x="89" y="119"/>
                    <a:pt x="89" y="119"/>
                  </a:cubicBezTo>
                  <a:cubicBezTo>
                    <a:pt x="88" y="119"/>
                    <a:pt x="87" y="120"/>
                    <a:pt x="85" y="121"/>
                  </a:cubicBezTo>
                  <a:cubicBezTo>
                    <a:pt x="85" y="121"/>
                    <a:pt x="85" y="121"/>
                    <a:pt x="85" y="121"/>
                  </a:cubicBezTo>
                  <a:cubicBezTo>
                    <a:pt x="82" y="123"/>
                    <a:pt x="82" y="123"/>
                    <a:pt x="82" y="123"/>
                  </a:cubicBezTo>
                  <a:cubicBezTo>
                    <a:pt x="73" y="133"/>
                    <a:pt x="73" y="133"/>
                    <a:pt x="73" y="133"/>
                  </a:cubicBezTo>
                  <a:cubicBezTo>
                    <a:pt x="56" y="150"/>
                    <a:pt x="56" y="150"/>
                    <a:pt x="56" y="150"/>
                  </a:cubicBezTo>
                  <a:cubicBezTo>
                    <a:pt x="53" y="153"/>
                    <a:pt x="53" y="157"/>
                    <a:pt x="56" y="160"/>
                  </a:cubicBezTo>
                  <a:cubicBezTo>
                    <a:pt x="58" y="162"/>
                    <a:pt x="62" y="162"/>
                    <a:pt x="65" y="160"/>
                  </a:cubicBezTo>
                  <a:cubicBezTo>
                    <a:pt x="92" y="133"/>
                    <a:pt x="92" y="133"/>
                    <a:pt x="92" y="133"/>
                  </a:cubicBezTo>
                  <a:cubicBezTo>
                    <a:pt x="130" y="133"/>
                    <a:pt x="130" y="133"/>
                    <a:pt x="130" y="133"/>
                  </a:cubicBezTo>
                  <a:cubicBezTo>
                    <a:pt x="157" y="133"/>
                    <a:pt x="157" y="133"/>
                    <a:pt x="157" y="133"/>
                  </a:cubicBezTo>
                  <a:cubicBezTo>
                    <a:pt x="165" y="133"/>
                    <a:pt x="172" y="126"/>
                    <a:pt x="172" y="118"/>
                  </a:cubicBezTo>
                  <a:cubicBezTo>
                    <a:pt x="172" y="102"/>
                    <a:pt x="172" y="102"/>
                    <a:pt x="172" y="102"/>
                  </a:cubicBezTo>
                  <a:cubicBezTo>
                    <a:pt x="172" y="89"/>
                    <a:pt x="172" y="89"/>
                    <a:pt x="172" y="89"/>
                  </a:cubicBezTo>
                  <a:cubicBezTo>
                    <a:pt x="172" y="15"/>
                    <a:pt x="172" y="15"/>
                    <a:pt x="172" y="15"/>
                  </a:cubicBezTo>
                  <a:cubicBezTo>
                    <a:pt x="172" y="7"/>
                    <a:pt x="165" y="0"/>
                    <a:pt x="157" y="0"/>
                  </a:cubicBezTo>
                  <a:close/>
                </a:path>
              </a:pathLst>
            </a:custGeom>
            <a:grpFill/>
            <a:ln>
              <a:noFill/>
            </a:ln>
          </p:spPr>
          <p:txBody>
            <a:bodyPr/>
            <a:lstStyle/>
            <a:p>
              <a:pPr fontAlgn="auto">
                <a:spcBef>
                  <a:spcPts val="0"/>
                </a:spcBef>
                <a:spcAft>
                  <a:spcPts val="0"/>
                </a:spcAft>
                <a:defRPr/>
              </a:pPr>
              <a:endParaRPr lang="zh-CN" altLang="en-US" sz="100">
                <a:solidFill>
                  <a:srgbClr val="E98960"/>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35" presetClass="emph" presetSubtype="0" repeatCount="3000" fill="hold" grpId="1" nodeType="withEffect">
                                  <p:stCondLst>
                                    <p:cond delay="900"/>
                                  </p:stCondLst>
                                  <p:childTnLst>
                                    <p:anim calcmode="discrete" valueType="str">
                                      <p:cBhvr>
                                        <p:cTn id="17" dur="100" fill="hold"/>
                                        <p:tgtEl>
                                          <p:spTgt spid="3"/>
                                        </p:tgtEl>
                                        <p:attrNameLst>
                                          <p:attrName>style.visibility</p:attrName>
                                        </p:attrNameLst>
                                      </p:cBhvr>
                                      <p:tavLst>
                                        <p:tav tm="0">
                                          <p:val>
                                            <p:strVal val="hidden"/>
                                          </p:val>
                                        </p:tav>
                                        <p:tav tm="50000">
                                          <p:val>
                                            <p:strVal val="visible"/>
                                          </p:val>
                                        </p:tav>
                                      </p:tavLst>
                                    </p:anim>
                                  </p:childTnLst>
                                </p:cTn>
                              </p:par>
                              <p:par>
                                <p:cTn id="18" presetID="5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3" grpId="1"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4" name="组 3"/>
          <p:cNvGrpSpPr/>
          <p:nvPr/>
        </p:nvGrpSpPr>
        <p:grpSpPr>
          <a:xfrm>
            <a:off x="1885872" y="1378488"/>
            <a:ext cx="5229413" cy="2674000"/>
            <a:chOff x="1611683" y="1446502"/>
            <a:chExt cx="5920633" cy="3198830"/>
          </a:xfrm>
          <a:solidFill>
            <a:srgbClr val="A6A6A6"/>
          </a:solidFill>
          <a:effectLst>
            <a:outerShdw blurRad="50800" dist="38100" dir="2700000" algn="tl" rotWithShape="0">
              <a:prstClr val="black">
                <a:alpha val="40000"/>
              </a:prstClr>
            </a:outerShdw>
          </a:effectLst>
        </p:grpSpPr>
        <p:sp>
          <p:nvSpPr>
            <p:cNvPr id="895" name="Freeform 559"/>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896" name="Freeform 560"/>
            <p:cNvSpPr/>
            <p:nvPr/>
          </p:nvSpPr>
          <p:spPr bwMode="auto">
            <a:xfrm>
              <a:off x="4364192" y="2347921"/>
              <a:ext cx="128304" cy="247835"/>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897" name="Freeform 561"/>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898" name="Freeform 562"/>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899" name="Freeform 563"/>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900" name="Freeform 564"/>
            <p:cNvSpPr/>
            <p:nvPr/>
          </p:nvSpPr>
          <p:spPr bwMode="auto">
            <a:xfrm>
              <a:off x="5194330" y="3786681"/>
              <a:ext cx="107468" cy="236869"/>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01" name="Freeform 565"/>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02" name="Freeform 566"/>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03" name="Freeform 567"/>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04" name="Freeform 568"/>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05" name="Freeform 569"/>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06" name="Freeform 570"/>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07" name="Freeform 571"/>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rgbClr val="FF0000"/>
            </a:solidFill>
            <a:ln w="6350" cmpd="sng">
              <a:noFill/>
              <a:miter lim="800000"/>
            </a:ln>
          </p:spPr>
          <p:txBody>
            <a:bodyPr/>
            <a:lstStyle/>
            <a:p>
              <a:pPr defTabSz="1219200"/>
              <a:endParaRPr lang="zh-CN" altLang="en-US" sz="3200">
                <a:solidFill>
                  <a:prstClr val="black"/>
                </a:solidFill>
              </a:endParaRPr>
            </a:p>
          </p:txBody>
        </p:sp>
        <p:sp>
          <p:nvSpPr>
            <p:cNvPr id="908" name="Freeform 572"/>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09" name="Freeform 573"/>
            <p:cNvSpPr/>
            <p:nvPr/>
          </p:nvSpPr>
          <p:spPr bwMode="auto">
            <a:xfrm>
              <a:off x="6716433" y="2724060"/>
              <a:ext cx="235773" cy="257704"/>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solidFill>
              <a:srgbClr val="71B4E4"/>
            </a:solidFill>
            <a:ln w="6350" cmpd="sng">
              <a:noFill/>
              <a:miter lim="800000"/>
            </a:ln>
          </p:spPr>
          <p:txBody>
            <a:bodyPr/>
            <a:lstStyle/>
            <a:p>
              <a:pPr defTabSz="1219200"/>
              <a:endParaRPr lang="zh-CN" altLang="en-US" sz="3200" dirty="0">
                <a:solidFill>
                  <a:prstClr val="black"/>
                </a:solidFill>
              </a:endParaRPr>
            </a:p>
          </p:txBody>
        </p:sp>
        <p:sp>
          <p:nvSpPr>
            <p:cNvPr id="910" name="Freeform 574"/>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11" name="Freeform 575"/>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12" name="Freeform 576"/>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13" name="Freeform 577"/>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14" name="Freeform 578"/>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15" name="Freeform 579"/>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16" name="Freeform 580"/>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17" name="Freeform 581"/>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18" name="Freeform 582"/>
            <p:cNvSpPr/>
            <p:nvPr/>
          </p:nvSpPr>
          <p:spPr bwMode="auto">
            <a:xfrm>
              <a:off x="6931370" y="4324023"/>
              <a:ext cx="53735" cy="74570"/>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19" name="Freeform 583"/>
            <p:cNvSpPr/>
            <p:nvPr/>
          </p:nvSpPr>
          <p:spPr bwMode="auto">
            <a:xfrm>
              <a:off x="6104521" y="3486208"/>
              <a:ext cx="172169" cy="183135"/>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solidFill>
              <a:srgbClr val="5AE0BB"/>
            </a:solidFill>
            <a:ln w="6350" cmpd="sng">
              <a:noFill/>
              <a:miter lim="800000"/>
            </a:ln>
          </p:spPr>
          <p:txBody>
            <a:bodyPr/>
            <a:lstStyle/>
            <a:p>
              <a:pPr defTabSz="1219200"/>
              <a:endParaRPr lang="zh-CN" altLang="en-US" sz="3200">
                <a:solidFill>
                  <a:prstClr val="black"/>
                </a:solidFill>
              </a:endParaRPr>
            </a:p>
          </p:txBody>
        </p:sp>
        <p:sp>
          <p:nvSpPr>
            <p:cNvPr id="920" name="Freeform 584"/>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21" name="Freeform 585"/>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22" name="Freeform 586"/>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accent1">
                <a:lumMod val="60000"/>
                <a:lumOff val="40000"/>
              </a:schemeClr>
            </a:solidFill>
            <a:ln w="6350" cmpd="sng">
              <a:noFill/>
              <a:miter lim="800000"/>
            </a:ln>
          </p:spPr>
          <p:txBody>
            <a:bodyPr/>
            <a:lstStyle/>
            <a:p>
              <a:pPr defTabSz="1219200"/>
              <a:endParaRPr lang="zh-CN" altLang="en-US" sz="3200">
                <a:solidFill>
                  <a:prstClr val="black"/>
                </a:solidFill>
              </a:endParaRPr>
            </a:p>
          </p:txBody>
        </p:sp>
        <p:sp>
          <p:nvSpPr>
            <p:cNvPr id="923" name="Freeform 587"/>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24" name="Freeform 588"/>
            <p:cNvSpPr/>
            <p:nvPr/>
          </p:nvSpPr>
          <p:spPr bwMode="auto">
            <a:xfrm>
              <a:off x="6501497"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25" name="Freeform 589"/>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26" name="Freeform 590"/>
            <p:cNvSpPr/>
            <p:nvPr/>
          </p:nvSpPr>
          <p:spPr bwMode="auto">
            <a:xfrm>
              <a:off x="6505883"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accent1">
                <a:lumMod val="60000"/>
                <a:lumOff val="40000"/>
              </a:schemeClr>
            </a:solidFill>
            <a:ln w="6350" cmpd="sng">
              <a:noFill/>
              <a:miter lim="800000"/>
            </a:ln>
          </p:spPr>
          <p:txBody>
            <a:bodyPr/>
            <a:lstStyle/>
            <a:p>
              <a:pPr defTabSz="1219200"/>
              <a:endParaRPr lang="zh-CN" altLang="en-US" sz="3200">
                <a:solidFill>
                  <a:prstClr val="black"/>
                </a:solidFill>
              </a:endParaRPr>
            </a:p>
          </p:txBody>
        </p:sp>
        <p:sp>
          <p:nvSpPr>
            <p:cNvPr id="927" name="Freeform 591"/>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accent1">
                <a:lumMod val="60000"/>
                <a:lumOff val="40000"/>
              </a:schemeClr>
            </a:solidFill>
            <a:ln w="6350" cmpd="sng">
              <a:noFill/>
              <a:miter lim="800000"/>
            </a:ln>
          </p:spPr>
          <p:txBody>
            <a:bodyPr/>
            <a:lstStyle/>
            <a:p>
              <a:pPr defTabSz="1219200"/>
              <a:endParaRPr lang="zh-CN" altLang="en-US" sz="3200">
                <a:solidFill>
                  <a:prstClr val="black"/>
                </a:solidFill>
              </a:endParaRPr>
            </a:p>
          </p:txBody>
        </p:sp>
        <p:sp>
          <p:nvSpPr>
            <p:cNvPr id="928" name="Freeform 592"/>
            <p:cNvSpPr/>
            <p:nvPr/>
          </p:nvSpPr>
          <p:spPr bwMode="auto">
            <a:xfrm>
              <a:off x="6522332" y="3550909"/>
              <a:ext cx="97600" cy="118434"/>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solidFill>
              <a:schemeClr val="accent1">
                <a:lumMod val="60000"/>
                <a:lumOff val="40000"/>
              </a:schemeClr>
            </a:solidFill>
            <a:ln w="6350" cmpd="sng">
              <a:noFill/>
              <a:miter lim="800000"/>
            </a:ln>
          </p:spPr>
          <p:txBody>
            <a:bodyPr/>
            <a:lstStyle/>
            <a:p>
              <a:pPr defTabSz="1219200"/>
              <a:endParaRPr lang="zh-CN" altLang="en-US" sz="3200">
                <a:solidFill>
                  <a:prstClr val="black"/>
                </a:solidFill>
              </a:endParaRPr>
            </a:p>
          </p:txBody>
        </p:sp>
        <p:sp>
          <p:nvSpPr>
            <p:cNvPr id="929" name="Freeform 593"/>
            <p:cNvSpPr/>
            <p:nvPr/>
          </p:nvSpPr>
          <p:spPr bwMode="auto">
            <a:xfrm>
              <a:off x="6265724" y="3690179"/>
              <a:ext cx="182038" cy="42768"/>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solidFill>
              <a:srgbClr val="5AE0BB"/>
            </a:solidFill>
            <a:ln w="6350" cmpd="sng">
              <a:noFill/>
              <a:miter lim="800000"/>
            </a:ln>
          </p:spPr>
          <p:txBody>
            <a:bodyPr/>
            <a:lstStyle/>
            <a:p>
              <a:pPr defTabSz="1219200"/>
              <a:endParaRPr lang="zh-CN" altLang="en-US" sz="3200">
                <a:solidFill>
                  <a:prstClr val="black"/>
                </a:solidFill>
              </a:endParaRPr>
            </a:p>
          </p:txBody>
        </p:sp>
        <p:sp>
          <p:nvSpPr>
            <p:cNvPr id="930" name="Freeform 594"/>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1219200"/>
              <a:endParaRPr lang="zh-CN" altLang="en-US" sz="3200">
                <a:solidFill>
                  <a:prstClr val="black"/>
                </a:solidFill>
              </a:endParaRPr>
            </a:p>
          </p:txBody>
        </p:sp>
        <p:sp>
          <p:nvSpPr>
            <p:cNvPr id="931" name="Freeform 595"/>
            <p:cNvSpPr/>
            <p:nvPr/>
          </p:nvSpPr>
          <p:spPr bwMode="auto">
            <a:xfrm>
              <a:off x="3012063" y="3174769"/>
              <a:ext cx="193004" cy="53735"/>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932" name="Freeform 596"/>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1219200"/>
              <a:endParaRPr lang="zh-CN" altLang="en-US" sz="3200">
                <a:solidFill>
                  <a:prstClr val="black"/>
                </a:solidFill>
              </a:endParaRPr>
            </a:p>
          </p:txBody>
        </p:sp>
        <p:sp>
          <p:nvSpPr>
            <p:cNvPr id="933" name="Freeform 597"/>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1219200"/>
              <a:endParaRPr lang="zh-CN" altLang="en-US" sz="3200">
                <a:solidFill>
                  <a:prstClr val="black"/>
                </a:solidFill>
              </a:endParaRPr>
            </a:p>
          </p:txBody>
        </p:sp>
        <p:sp>
          <p:nvSpPr>
            <p:cNvPr id="934" name="Freeform 598"/>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935" name="Freeform 599"/>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36" name="Freeform 600"/>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37" name="Freeform 601"/>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38" name="Freeform 602"/>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939" name="Freeform 603"/>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40" name="Freeform 604"/>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41" name="Freeform 605"/>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942" name="Freeform 606"/>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43" name="Rectangle 607"/>
            <p:cNvSpPr>
              <a:spLocks noChangeArrowheads="1"/>
            </p:cNvSpPr>
            <p:nvPr/>
          </p:nvSpPr>
          <p:spPr bwMode="auto">
            <a:xfrm>
              <a:off x="5062736" y="3057432"/>
              <a:ext cx="0"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spcBef>
                  <a:spcPct val="50000"/>
                </a:spcBef>
              </a:pPr>
              <a:endParaRPr lang="en-US" sz="3200">
                <a:solidFill>
                  <a:srgbClr val="4D4D4D"/>
                </a:solidFill>
                <a:ea typeface="MS PGothic" panose="020B0600070205080204" pitchFamily="34" charset="-128"/>
              </a:endParaRPr>
            </a:p>
          </p:txBody>
        </p:sp>
        <p:sp>
          <p:nvSpPr>
            <p:cNvPr id="944" name="Freeform 608"/>
            <p:cNvSpPr/>
            <p:nvPr/>
          </p:nvSpPr>
          <p:spPr bwMode="auto">
            <a:xfrm>
              <a:off x="4912500" y="2799726"/>
              <a:ext cx="311439" cy="117338"/>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45" name="Freeform 609"/>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46" name="Freeform 610"/>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47" name="Freeform 611"/>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48" name="Freeform 612"/>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49" name="Freeform 613"/>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50" name="Freeform 614"/>
            <p:cNvSpPr/>
            <p:nvPr/>
          </p:nvSpPr>
          <p:spPr bwMode="auto">
            <a:xfrm>
              <a:off x="5353340" y="3153934"/>
              <a:ext cx="128304" cy="150236"/>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51" name="Freeform 615"/>
            <p:cNvSpPr/>
            <p:nvPr/>
          </p:nvSpPr>
          <p:spPr bwMode="auto">
            <a:xfrm>
              <a:off x="5192137" y="3250436"/>
              <a:ext cx="182038" cy="107468"/>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52" name="Freeform 616"/>
            <p:cNvSpPr/>
            <p:nvPr/>
          </p:nvSpPr>
          <p:spPr bwMode="auto">
            <a:xfrm>
              <a:off x="5062736" y="3003697"/>
              <a:ext cx="344338" cy="289507"/>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53" name="Freeform 617"/>
            <p:cNvSpPr/>
            <p:nvPr/>
          </p:nvSpPr>
          <p:spPr bwMode="auto">
            <a:xfrm>
              <a:off x="5353340" y="3185735"/>
              <a:ext cx="53734" cy="64701"/>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54" name="Freeform 618"/>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55" name="Freeform 619"/>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56" name="Freeform 620"/>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57" name="Freeform 621"/>
            <p:cNvSpPr/>
            <p:nvPr/>
          </p:nvSpPr>
          <p:spPr bwMode="auto">
            <a:xfrm>
              <a:off x="5223939" y="2842495"/>
              <a:ext cx="322405" cy="300473"/>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58" name="Freeform 622"/>
            <p:cNvSpPr/>
            <p:nvPr/>
          </p:nvSpPr>
          <p:spPr bwMode="auto">
            <a:xfrm>
              <a:off x="5503576" y="2907195"/>
              <a:ext cx="278541" cy="256608"/>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59" name="Freeform 623"/>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60" name="Freeform 624"/>
            <p:cNvSpPr/>
            <p:nvPr/>
          </p:nvSpPr>
          <p:spPr bwMode="auto">
            <a:xfrm>
              <a:off x="5492609" y="2874296"/>
              <a:ext cx="246739" cy="183135"/>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61" name="Freeform 625"/>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62" name="Freeform 626"/>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63" name="Freeform 627"/>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rgbClr val="5AE0BB"/>
            </a:solidFill>
            <a:ln w="6350" cmpd="sng">
              <a:noFill/>
              <a:miter lim="800000"/>
            </a:ln>
          </p:spPr>
          <p:txBody>
            <a:bodyPr/>
            <a:lstStyle/>
            <a:p>
              <a:pPr defTabSz="1219200"/>
              <a:endParaRPr lang="zh-CN" altLang="en-US" sz="3200">
                <a:solidFill>
                  <a:prstClr val="black"/>
                </a:solidFill>
              </a:endParaRPr>
            </a:p>
          </p:txBody>
        </p:sp>
        <p:sp>
          <p:nvSpPr>
            <p:cNvPr id="964" name="Freeform 628"/>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65" name="Freeform 629"/>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66" name="Freeform 630"/>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chemeClr val="accent1">
                <a:lumMod val="60000"/>
                <a:lumOff val="40000"/>
              </a:schemeClr>
            </a:solidFill>
            <a:ln w="6350" cmpd="sng">
              <a:noFill/>
              <a:miter lim="800000"/>
            </a:ln>
          </p:spPr>
          <p:txBody>
            <a:bodyPr/>
            <a:lstStyle/>
            <a:p>
              <a:pPr defTabSz="1219200"/>
              <a:endParaRPr lang="zh-CN" altLang="en-US" sz="3200" dirty="0">
                <a:solidFill>
                  <a:prstClr val="black"/>
                </a:solidFill>
              </a:endParaRPr>
            </a:p>
          </p:txBody>
        </p:sp>
        <p:sp>
          <p:nvSpPr>
            <p:cNvPr id="967" name="Freeform 631"/>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68" name="Freeform 632"/>
            <p:cNvSpPr/>
            <p:nvPr/>
          </p:nvSpPr>
          <p:spPr bwMode="auto">
            <a:xfrm>
              <a:off x="4815998" y="2412621"/>
              <a:ext cx="107468" cy="75666"/>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969" name="Freeform 633"/>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70" name="Freeform 634"/>
            <p:cNvSpPr/>
            <p:nvPr/>
          </p:nvSpPr>
          <p:spPr bwMode="auto">
            <a:xfrm>
              <a:off x="4858765" y="2423587"/>
              <a:ext cx="161203" cy="139270"/>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971" name="Freeform 635"/>
            <p:cNvSpPr/>
            <p:nvPr/>
          </p:nvSpPr>
          <p:spPr bwMode="auto">
            <a:xfrm>
              <a:off x="4826964" y="2358887"/>
              <a:ext cx="129401" cy="75667"/>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972" name="Freeform 636"/>
            <p:cNvSpPr/>
            <p:nvPr/>
          </p:nvSpPr>
          <p:spPr bwMode="auto">
            <a:xfrm>
              <a:off x="4202989" y="3357905"/>
              <a:ext cx="129401"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73" name="Freeform 637"/>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74" name="Freeform 638"/>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975" name="Freeform 639"/>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76" name="Freeform 640"/>
            <p:cNvSpPr/>
            <p:nvPr/>
          </p:nvSpPr>
          <p:spPr bwMode="auto">
            <a:xfrm>
              <a:off x="4182153" y="3100199"/>
              <a:ext cx="203971" cy="224807"/>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77" name="Freeform 641"/>
            <p:cNvSpPr/>
            <p:nvPr/>
          </p:nvSpPr>
          <p:spPr bwMode="auto">
            <a:xfrm>
              <a:off x="4880698" y="3013567"/>
              <a:ext cx="193004" cy="183135"/>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78" name="Freeform 642"/>
            <p:cNvSpPr/>
            <p:nvPr/>
          </p:nvSpPr>
          <p:spPr bwMode="auto">
            <a:xfrm>
              <a:off x="4622993" y="2981765"/>
              <a:ext cx="279637" cy="268671"/>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79" name="Freeform 643"/>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80" name="Freeform 644"/>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81" name="Freeform 645"/>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82" name="Freeform 646"/>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83" name="Freeform 647"/>
            <p:cNvSpPr/>
            <p:nvPr/>
          </p:nvSpPr>
          <p:spPr bwMode="auto">
            <a:xfrm>
              <a:off x="4182153" y="3089233"/>
              <a:ext cx="139270" cy="118435"/>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84" name="Freeform 648"/>
            <p:cNvSpPr/>
            <p:nvPr/>
          </p:nvSpPr>
          <p:spPr bwMode="auto">
            <a:xfrm>
              <a:off x="4192022"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85" name="Freeform 649"/>
            <p:cNvSpPr/>
            <p:nvPr/>
          </p:nvSpPr>
          <p:spPr bwMode="auto">
            <a:xfrm>
              <a:off x="4837930" y="3174769"/>
              <a:ext cx="278541" cy="34433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86" name="Freeform 650"/>
            <p:cNvSpPr/>
            <p:nvPr/>
          </p:nvSpPr>
          <p:spPr bwMode="auto">
            <a:xfrm>
              <a:off x="4321423" y="3400672"/>
              <a:ext cx="107468" cy="96502"/>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87" name="Freeform 651"/>
            <p:cNvSpPr/>
            <p:nvPr/>
          </p:nvSpPr>
          <p:spPr bwMode="auto">
            <a:xfrm>
              <a:off x="4267689" y="3432474"/>
              <a:ext cx="74570"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88" name="Freeform 652"/>
            <p:cNvSpPr/>
            <p:nvPr/>
          </p:nvSpPr>
          <p:spPr bwMode="auto">
            <a:xfrm>
              <a:off x="4234791" y="3411638"/>
              <a:ext cx="53734" cy="53735"/>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89" name="Freeform 653"/>
            <p:cNvSpPr/>
            <p:nvPr/>
          </p:nvSpPr>
          <p:spPr bwMode="auto">
            <a:xfrm>
              <a:off x="4196409"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90" name="Freeform 654"/>
            <p:cNvSpPr/>
            <p:nvPr/>
          </p:nvSpPr>
          <p:spPr bwMode="auto">
            <a:xfrm>
              <a:off x="4239177" y="3411638"/>
              <a:ext cx="53734" cy="53735"/>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91" name="Freeform 655"/>
            <p:cNvSpPr/>
            <p:nvPr/>
          </p:nvSpPr>
          <p:spPr bwMode="auto">
            <a:xfrm>
              <a:off x="4321423" y="3089233"/>
              <a:ext cx="1097" cy="10966"/>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92" name="Freeform 656"/>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93" name="Rectangle 657"/>
            <p:cNvSpPr>
              <a:spLocks noChangeArrowheads="1"/>
            </p:cNvSpPr>
            <p:nvPr/>
          </p:nvSpPr>
          <p:spPr bwMode="auto">
            <a:xfrm>
              <a:off x="4321423" y="3089233"/>
              <a:ext cx="0" cy="10966"/>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spcBef>
                  <a:spcPct val="50000"/>
                </a:spcBef>
              </a:pPr>
              <a:endParaRPr lang="en-US" sz="3200">
                <a:solidFill>
                  <a:srgbClr val="4D4D4D"/>
                </a:solidFill>
                <a:ea typeface="MS PGothic" panose="020B0600070205080204" pitchFamily="34" charset="-128"/>
              </a:endParaRPr>
            </a:p>
          </p:txBody>
        </p:sp>
        <p:sp>
          <p:nvSpPr>
            <p:cNvPr id="994" name="Freeform 658"/>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95" name="Freeform 659"/>
            <p:cNvSpPr/>
            <p:nvPr/>
          </p:nvSpPr>
          <p:spPr bwMode="auto">
            <a:xfrm>
              <a:off x="4342259" y="2874296"/>
              <a:ext cx="10966" cy="1097"/>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96" name="Freeform 660"/>
            <p:cNvSpPr/>
            <p:nvPr/>
          </p:nvSpPr>
          <p:spPr bwMode="auto">
            <a:xfrm>
              <a:off x="4353225" y="279972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97" name="Rectangle 661"/>
            <p:cNvSpPr>
              <a:spLocks noChangeArrowheads="1"/>
            </p:cNvSpPr>
            <p:nvPr/>
          </p:nvSpPr>
          <p:spPr bwMode="auto">
            <a:xfrm>
              <a:off x="4342259" y="2874296"/>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spcBef>
                  <a:spcPct val="50000"/>
                </a:spcBef>
              </a:pPr>
              <a:endParaRPr lang="en-US" sz="3200">
                <a:solidFill>
                  <a:srgbClr val="4D4D4D"/>
                </a:solidFill>
                <a:ea typeface="MS PGothic" panose="020B0600070205080204" pitchFamily="34" charset="-128"/>
              </a:endParaRPr>
            </a:p>
          </p:txBody>
        </p:sp>
        <p:sp>
          <p:nvSpPr>
            <p:cNvPr id="998" name="Freeform 662"/>
            <p:cNvSpPr/>
            <p:nvPr/>
          </p:nvSpPr>
          <p:spPr bwMode="auto">
            <a:xfrm>
              <a:off x="4353225" y="2799726"/>
              <a:ext cx="10966" cy="1097"/>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999" name="Freeform 663"/>
            <p:cNvSpPr/>
            <p:nvPr/>
          </p:nvSpPr>
          <p:spPr bwMode="auto">
            <a:xfrm>
              <a:off x="4310457" y="2755862"/>
              <a:ext cx="203971" cy="161203"/>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00" name="Freeform 664"/>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01" name="Freeform 665"/>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02" name="Freeform 666"/>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03" name="Freeform 667"/>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04" name="Freeform 668"/>
            <p:cNvSpPr/>
            <p:nvPr/>
          </p:nvSpPr>
          <p:spPr bwMode="auto">
            <a:xfrm>
              <a:off x="4342259" y="2874296"/>
              <a:ext cx="2193" cy="21932"/>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05" name="Freeform 669"/>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06" name="Freeform 670"/>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07" name="Freeform 671"/>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08" name="Freeform 672"/>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09" name="Freeform 673"/>
            <p:cNvSpPr/>
            <p:nvPr/>
          </p:nvSpPr>
          <p:spPr bwMode="auto">
            <a:xfrm>
              <a:off x="5320441" y="2896229"/>
              <a:ext cx="10966" cy="10966"/>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10" name="Freeform 674"/>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11" name="Freeform 675"/>
            <p:cNvSpPr/>
            <p:nvPr/>
          </p:nvSpPr>
          <p:spPr bwMode="auto">
            <a:xfrm>
              <a:off x="5320441" y="2896229"/>
              <a:ext cx="10966" cy="10966"/>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12" name="Freeform 676"/>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13" name="Freeform 677"/>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14" name="Freeform 678"/>
            <p:cNvSpPr/>
            <p:nvPr/>
          </p:nvSpPr>
          <p:spPr bwMode="auto">
            <a:xfrm>
              <a:off x="6211990" y="3174769"/>
              <a:ext cx="118435" cy="246739"/>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15" name="Freeform 679"/>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rgbClr val="5AE0BB"/>
            </a:solidFill>
            <a:ln w="6350" cmpd="sng">
              <a:noFill/>
              <a:miter lim="800000"/>
            </a:ln>
          </p:spPr>
          <p:txBody>
            <a:bodyPr/>
            <a:lstStyle/>
            <a:p>
              <a:pPr defTabSz="1219200"/>
              <a:endParaRPr lang="zh-CN" altLang="en-US" sz="3200">
                <a:solidFill>
                  <a:prstClr val="black"/>
                </a:solidFill>
              </a:endParaRPr>
            </a:p>
          </p:txBody>
        </p:sp>
        <p:sp>
          <p:nvSpPr>
            <p:cNvPr id="1016" name="Freeform 680"/>
            <p:cNvSpPr/>
            <p:nvPr/>
          </p:nvSpPr>
          <p:spPr bwMode="auto">
            <a:xfrm>
              <a:off x="6216376" y="3174769"/>
              <a:ext cx="118435" cy="246739"/>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rgbClr val="5AE0BB"/>
            </a:solidFill>
            <a:ln w="6350" cmpd="sng">
              <a:noFill/>
              <a:miter lim="800000"/>
            </a:ln>
          </p:spPr>
          <p:txBody>
            <a:bodyPr/>
            <a:lstStyle/>
            <a:p>
              <a:pPr defTabSz="1219200"/>
              <a:endParaRPr lang="zh-CN" altLang="en-US" sz="3200">
                <a:solidFill>
                  <a:prstClr val="black"/>
                </a:solidFill>
              </a:endParaRPr>
            </a:p>
          </p:txBody>
        </p:sp>
        <p:sp>
          <p:nvSpPr>
            <p:cNvPr id="1017" name="Freeform 681"/>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18" name="Freeform 682"/>
            <p:cNvSpPr/>
            <p:nvPr/>
          </p:nvSpPr>
          <p:spPr bwMode="auto">
            <a:xfrm>
              <a:off x="5728382" y="2509124"/>
              <a:ext cx="1030819" cy="71938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solidFill>
              <a:srgbClr val="FF0000"/>
            </a:solidFill>
            <a:ln w="6350" cmpd="sng">
              <a:noFill/>
              <a:miter lim="800000"/>
            </a:ln>
          </p:spPr>
          <p:txBody>
            <a:bodyPr/>
            <a:lstStyle/>
            <a:p>
              <a:pPr defTabSz="1219200"/>
              <a:endParaRPr lang="zh-CN" altLang="en-US" sz="3200" dirty="0">
                <a:solidFill>
                  <a:prstClr val="black"/>
                </a:solidFill>
              </a:endParaRPr>
            </a:p>
          </p:txBody>
        </p:sp>
        <p:sp>
          <p:nvSpPr>
            <p:cNvPr id="1019" name="Freeform 683"/>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20" name="Freeform 684"/>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21" name="Freeform 685"/>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22" name="Freeform 686"/>
            <p:cNvSpPr/>
            <p:nvPr/>
          </p:nvSpPr>
          <p:spPr bwMode="auto">
            <a:xfrm>
              <a:off x="4815998" y="1897212"/>
              <a:ext cx="183135" cy="398071"/>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23" name="Freeform 687"/>
            <p:cNvSpPr/>
            <p:nvPr/>
          </p:nvSpPr>
          <p:spPr bwMode="auto">
            <a:xfrm>
              <a:off x="5010098" y="2531056"/>
              <a:ext cx="9870" cy="10966"/>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24" name="Freeform 688"/>
            <p:cNvSpPr/>
            <p:nvPr/>
          </p:nvSpPr>
          <p:spPr bwMode="auto">
            <a:xfrm>
              <a:off x="4934432" y="1446502"/>
              <a:ext cx="2597884" cy="1395993"/>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solidFill>
              <a:schemeClr val="accent6"/>
            </a:solidFill>
            <a:ln w="6350" cmpd="sng">
              <a:noFill/>
              <a:miter lim="800000"/>
            </a:ln>
          </p:spPr>
          <p:txBody>
            <a:bodyPr/>
            <a:lstStyle/>
            <a:p>
              <a:pPr defTabSz="1219200"/>
              <a:endParaRPr lang="zh-CN" altLang="en-US" sz="3200" dirty="0">
                <a:solidFill>
                  <a:prstClr val="black"/>
                </a:solidFill>
              </a:endParaRPr>
            </a:p>
          </p:txBody>
        </p:sp>
        <p:sp>
          <p:nvSpPr>
            <p:cNvPr id="1025" name="Freeform 689"/>
            <p:cNvSpPr/>
            <p:nvPr/>
          </p:nvSpPr>
          <p:spPr bwMode="auto">
            <a:xfrm>
              <a:off x="5331407" y="2896229"/>
              <a:ext cx="53734" cy="10966"/>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26" name="Freeform 690"/>
            <p:cNvSpPr/>
            <p:nvPr/>
          </p:nvSpPr>
          <p:spPr bwMode="auto">
            <a:xfrm>
              <a:off x="5256837" y="2445520"/>
              <a:ext cx="697448" cy="493477"/>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27" name="Freeform 691"/>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28" name="Freeform 692"/>
            <p:cNvSpPr/>
            <p:nvPr/>
          </p:nvSpPr>
          <p:spPr bwMode="auto">
            <a:xfrm>
              <a:off x="4741428" y="2627558"/>
              <a:ext cx="10966" cy="1096"/>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29" name="Freeform 693"/>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30" name="Rectangle 694"/>
            <p:cNvSpPr>
              <a:spLocks noChangeArrowheads="1"/>
            </p:cNvSpPr>
            <p:nvPr/>
          </p:nvSpPr>
          <p:spPr bwMode="auto">
            <a:xfrm>
              <a:off x="4741428" y="2627558"/>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spcBef>
                  <a:spcPct val="50000"/>
                </a:spcBef>
              </a:pPr>
              <a:endParaRPr lang="en-US" sz="3200">
                <a:solidFill>
                  <a:srgbClr val="4D4D4D"/>
                </a:solidFill>
                <a:ea typeface="MS PGothic" panose="020B0600070205080204" pitchFamily="34" charset="-128"/>
              </a:endParaRPr>
            </a:p>
          </p:txBody>
        </p:sp>
        <p:sp>
          <p:nvSpPr>
            <p:cNvPr id="1031" name="Freeform 695"/>
            <p:cNvSpPr/>
            <p:nvPr/>
          </p:nvSpPr>
          <p:spPr bwMode="auto">
            <a:xfrm>
              <a:off x="4622993" y="2627558"/>
              <a:ext cx="129401" cy="53734"/>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32" name="Freeform 696"/>
            <p:cNvSpPr/>
            <p:nvPr/>
          </p:nvSpPr>
          <p:spPr bwMode="auto">
            <a:xfrm>
              <a:off x="4386124" y="2562857"/>
              <a:ext cx="216033" cy="22590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33" name="Freeform 697"/>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34" name="Freeform 698"/>
            <p:cNvSpPr/>
            <p:nvPr/>
          </p:nvSpPr>
          <p:spPr bwMode="auto">
            <a:xfrm>
              <a:off x="4557196" y="2455389"/>
              <a:ext cx="162299" cy="203971"/>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35" name="Freeform 699"/>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36" name="Freeform 700"/>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37" name="Freeform 701"/>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38" name="Freeform 702"/>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39" name="Freeform 703"/>
            <p:cNvSpPr/>
            <p:nvPr/>
          </p:nvSpPr>
          <p:spPr bwMode="auto">
            <a:xfrm>
              <a:off x="4546230" y="1833608"/>
              <a:ext cx="441936" cy="525279"/>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40" name="Freeform 704"/>
            <p:cNvSpPr/>
            <p:nvPr/>
          </p:nvSpPr>
          <p:spPr bwMode="auto">
            <a:xfrm>
              <a:off x="4654795" y="1941076"/>
              <a:ext cx="214937" cy="504443"/>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41" name="Freeform 705"/>
            <p:cNvSpPr/>
            <p:nvPr/>
          </p:nvSpPr>
          <p:spPr bwMode="auto">
            <a:xfrm>
              <a:off x="4837930" y="2531056"/>
              <a:ext cx="311439" cy="203971"/>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42" name="Freeform 706"/>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43" name="Freeform 707"/>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44" name="Freeform 708"/>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45" name="Freeform 709"/>
            <p:cNvSpPr/>
            <p:nvPr/>
          </p:nvSpPr>
          <p:spPr bwMode="auto">
            <a:xfrm>
              <a:off x="4806128" y="2638524"/>
              <a:ext cx="171072" cy="117338"/>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46" name="Freeform 710"/>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47" name="Freeform 711"/>
            <p:cNvSpPr/>
            <p:nvPr/>
          </p:nvSpPr>
          <p:spPr bwMode="auto">
            <a:xfrm>
              <a:off x="4665761" y="2573824"/>
              <a:ext cx="118435" cy="64701"/>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48" name="Freeform 712"/>
            <p:cNvSpPr/>
            <p:nvPr/>
          </p:nvSpPr>
          <p:spPr bwMode="auto">
            <a:xfrm>
              <a:off x="4741428" y="2638524"/>
              <a:ext cx="107468" cy="64700"/>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49" name="Freeform 713"/>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50" name="Freeform 714"/>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51" name="Freeform 715"/>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52" name="Freeform 716"/>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53" name="Freeform 717"/>
            <p:cNvSpPr/>
            <p:nvPr/>
          </p:nvSpPr>
          <p:spPr bwMode="auto">
            <a:xfrm>
              <a:off x="4773229" y="2692258"/>
              <a:ext cx="85536" cy="150237"/>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54" name="Freeform 718"/>
            <p:cNvSpPr/>
            <p:nvPr/>
          </p:nvSpPr>
          <p:spPr bwMode="auto">
            <a:xfrm>
              <a:off x="4698659" y="2670326"/>
              <a:ext cx="96502" cy="118435"/>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55" name="Freeform 719"/>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56" name="Freeform 720"/>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57" name="Freeform 721"/>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58" name="Freeform 722"/>
            <p:cNvSpPr/>
            <p:nvPr/>
          </p:nvSpPr>
          <p:spPr bwMode="auto">
            <a:xfrm>
              <a:off x="4708529" y="2466355"/>
              <a:ext cx="161202" cy="150237"/>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59" name="Freeform 723"/>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60" name="Freeform 724"/>
            <p:cNvSpPr/>
            <p:nvPr/>
          </p:nvSpPr>
          <p:spPr bwMode="auto">
            <a:xfrm>
              <a:off x="4602157" y="2380819"/>
              <a:ext cx="52638" cy="85536"/>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61" name="Freeform 725"/>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62" name="Freeform 726"/>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63" name="Freeform 727"/>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accent6"/>
            </a:solidFill>
            <a:ln w="6350" cmpd="sng">
              <a:noFill/>
              <a:miter lim="800000"/>
            </a:ln>
          </p:spPr>
          <p:txBody>
            <a:bodyPr/>
            <a:lstStyle/>
            <a:p>
              <a:pPr defTabSz="1219200"/>
              <a:endParaRPr lang="zh-CN" altLang="en-US" sz="3200">
                <a:solidFill>
                  <a:prstClr val="black"/>
                </a:solidFill>
              </a:endParaRPr>
            </a:p>
          </p:txBody>
        </p:sp>
        <p:sp>
          <p:nvSpPr>
            <p:cNvPr id="1064" name="Freeform 728"/>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65" name="Freeform 729"/>
            <p:cNvSpPr/>
            <p:nvPr/>
          </p:nvSpPr>
          <p:spPr bwMode="auto">
            <a:xfrm>
              <a:off x="4256723" y="3142968"/>
              <a:ext cx="279637" cy="257704"/>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66" name="Freeform 730"/>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67" name="Freeform 731"/>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68" name="Freeform 732"/>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69" name="Freeform 733"/>
            <p:cNvSpPr/>
            <p:nvPr/>
          </p:nvSpPr>
          <p:spPr bwMode="auto">
            <a:xfrm>
              <a:off x="4708529" y="3367774"/>
              <a:ext cx="21932" cy="86633"/>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70" name="Freeform 734"/>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1219200"/>
              <a:endParaRPr lang="zh-CN" altLang="en-US" sz="3200">
                <a:solidFill>
                  <a:prstClr val="black"/>
                </a:solidFill>
              </a:endParaRPr>
            </a:p>
          </p:txBody>
        </p:sp>
        <p:sp>
          <p:nvSpPr>
            <p:cNvPr id="1071" name="Freeform 735"/>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1219200"/>
              <a:endParaRPr lang="zh-CN" altLang="en-US" sz="3200">
                <a:solidFill>
                  <a:prstClr val="black"/>
                </a:solidFill>
              </a:endParaRPr>
            </a:p>
          </p:txBody>
        </p:sp>
        <p:sp>
          <p:nvSpPr>
            <p:cNvPr id="1072" name="Freeform 736"/>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73" name="Freeform 737"/>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1219200"/>
              <a:endParaRPr lang="zh-CN" altLang="en-US" sz="3200">
                <a:solidFill>
                  <a:prstClr val="black"/>
                </a:solidFill>
              </a:endParaRPr>
            </a:p>
          </p:txBody>
        </p:sp>
        <p:sp>
          <p:nvSpPr>
            <p:cNvPr id="1074" name="Freeform 738"/>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1219200"/>
              <a:endParaRPr lang="zh-CN" altLang="en-US" sz="3200">
                <a:solidFill>
                  <a:prstClr val="black"/>
                </a:solidFill>
              </a:endParaRPr>
            </a:p>
          </p:txBody>
        </p:sp>
        <p:sp>
          <p:nvSpPr>
            <p:cNvPr id="1075" name="Freeform 739"/>
            <p:cNvSpPr/>
            <p:nvPr/>
          </p:nvSpPr>
          <p:spPr bwMode="auto">
            <a:xfrm>
              <a:off x="4752394" y="3958850"/>
              <a:ext cx="267574" cy="246738"/>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76" name="Freeform 740"/>
            <p:cNvSpPr/>
            <p:nvPr/>
          </p:nvSpPr>
          <p:spPr bwMode="auto">
            <a:xfrm>
              <a:off x="4806128"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77" name="Freeform 741"/>
            <p:cNvSpPr/>
            <p:nvPr/>
          </p:nvSpPr>
          <p:spPr bwMode="auto">
            <a:xfrm>
              <a:off x="4977200" y="3754880"/>
              <a:ext cx="183135" cy="289507"/>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78" name="Freeform 742"/>
            <p:cNvSpPr/>
            <p:nvPr/>
          </p:nvSpPr>
          <p:spPr bwMode="auto">
            <a:xfrm>
              <a:off x="4977200" y="3593677"/>
              <a:ext cx="172169" cy="182038"/>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79" name="Freeform 743"/>
            <p:cNvSpPr/>
            <p:nvPr/>
          </p:nvSpPr>
          <p:spPr bwMode="auto">
            <a:xfrm>
              <a:off x="4676727" y="3679213"/>
              <a:ext cx="203971" cy="203971"/>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80" name="Freeform 744"/>
            <p:cNvSpPr/>
            <p:nvPr/>
          </p:nvSpPr>
          <p:spPr bwMode="auto">
            <a:xfrm>
              <a:off x="4676727" y="3486208"/>
              <a:ext cx="311439" cy="311439"/>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81" name="Freeform 745"/>
            <p:cNvSpPr/>
            <p:nvPr/>
          </p:nvSpPr>
          <p:spPr bwMode="auto">
            <a:xfrm>
              <a:off x="5030934" y="3271271"/>
              <a:ext cx="246738" cy="236869"/>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82" name="Freeform 746"/>
            <p:cNvSpPr/>
            <p:nvPr/>
          </p:nvSpPr>
          <p:spPr bwMode="auto">
            <a:xfrm>
              <a:off x="5041900" y="3497174"/>
              <a:ext cx="139270" cy="161203"/>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83" name="Freeform 747"/>
            <p:cNvSpPr/>
            <p:nvPr/>
          </p:nvSpPr>
          <p:spPr bwMode="auto">
            <a:xfrm>
              <a:off x="4891664" y="3840416"/>
              <a:ext cx="128304" cy="129401"/>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84" name="Freeform 748"/>
            <p:cNvSpPr/>
            <p:nvPr/>
          </p:nvSpPr>
          <p:spPr bwMode="auto">
            <a:xfrm>
              <a:off x="4848896" y="3508141"/>
              <a:ext cx="224806" cy="375043"/>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85" name="Freeform 749"/>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86" name="Freeform 750"/>
            <p:cNvSpPr/>
            <p:nvPr/>
          </p:nvSpPr>
          <p:spPr bwMode="auto">
            <a:xfrm>
              <a:off x="4797355"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87" name="Freeform 751"/>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1219200"/>
              <a:endParaRPr lang="zh-CN" altLang="en-US" sz="3200">
                <a:solidFill>
                  <a:prstClr val="black"/>
                </a:solidFill>
              </a:endParaRPr>
            </a:p>
          </p:txBody>
        </p:sp>
        <p:sp>
          <p:nvSpPr>
            <p:cNvPr id="1088" name="Freeform 752"/>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1219200"/>
              <a:endParaRPr lang="zh-CN" altLang="en-US" sz="3200">
                <a:solidFill>
                  <a:prstClr val="black"/>
                </a:solidFill>
              </a:endParaRPr>
            </a:p>
          </p:txBody>
        </p:sp>
        <p:sp>
          <p:nvSpPr>
            <p:cNvPr id="1089" name="Freeform 753"/>
            <p:cNvSpPr/>
            <p:nvPr/>
          </p:nvSpPr>
          <p:spPr bwMode="auto">
            <a:xfrm>
              <a:off x="4471660" y="338970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90" name="Freeform 754"/>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1219200"/>
              <a:endParaRPr lang="zh-CN" altLang="en-US" sz="3200">
                <a:solidFill>
                  <a:prstClr val="black"/>
                </a:solidFill>
              </a:endParaRPr>
            </a:p>
          </p:txBody>
        </p:sp>
        <p:sp>
          <p:nvSpPr>
            <p:cNvPr id="1091" name="Freeform 755"/>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1219200"/>
              <a:endParaRPr lang="zh-CN" altLang="en-US" sz="3200">
                <a:solidFill>
                  <a:prstClr val="black"/>
                </a:solidFill>
              </a:endParaRPr>
            </a:p>
          </p:txBody>
        </p:sp>
        <p:sp>
          <p:nvSpPr>
            <p:cNvPr id="1092" name="Freeform 756"/>
            <p:cNvSpPr/>
            <p:nvPr/>
          </p:nvSpPr>
          <p:spPr bwMode="auto">
            <a:xfrm>
              <a:off x="4417925" y="3389706"/>
              <a:ext cx="64701" cy="96502"/>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93" name="Freeform 757"/>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94" name="Freeform 758"/>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95" name="Freeform 759"/>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96" name="Freeform 760"/>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97" name="Freeform 761"/>
            <p:cNvSpPr/>
            <p:nvPr/>
          </p:nvSpPr>
          <p:spPr bwMode="auto">
            <a:xfrm>
              <a:off x="4654795" y="3508141"/>
              <a:ext cx="129401" cy="161203"/>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98" name="Freeform 762"/>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099" name="Freeform 763"/>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100" name="Freeform 764"/>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101" name="Freeform 765"/>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1219200"/>
              <a:endParaRPr lang="zh-CN" altLang="en-US" sz="3200">
                <a:solidFill>
                  <a:prstClr val="black"/>
                </a:solidFill>
              </a:endParaRPr>
            </a:p>
          </p:txBody>
        </p:sp>
        <p:sp>
          <p:nvSpPr>
            <p:cNvPr id="1102" name="Freeform 766"/>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1219200"/>
              <a:endParaRPr lang="zh-CN" altLang="en-US" sz="3200">
                <a:solidFill>
                  <a:prstClr val="black"/>
                </a:solidFill>
              </a:endParaRPr>
            </a:p>
          </p:txBody>
        </p:sp>
        <p:sp>
          <p:nvSpPr>
            <p:cNvPr id="1103" name="Freeform 767"/>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104" name="Freeform 768"/>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105" name="Freeform 769"/>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106" name="Freeform 770"/>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107" name="Freeform 771"/>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108" name="Freeform 772"/>
            <p:cNvSpPr/>
            <p:nvPr/>
          </p:nvSpPr>
          <p:spPr bwMode="auto">
            <a:xfrm>
              <a:off x="4482626" y="3250436"/>
              <a:ext cx="53734" cy="64700"/>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109" name="Freeform 774"/>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1219200"/>
              <a:endParaRPr lang="zh-CN" altLang="en-US" sz="3200">
                <a:solidFill>
                  <a:prstClr val="black"/>
                </a:solidFill>
              </a:endParaRPr>
            </a:p>
          </p:txBody>
        </p:sp>
        <p:sp>
          <p:nvSpPr>
            <p:cNvPr id="1110" name="Freeform 775"/>
            <p:cNvSpPr/>
            <p:nvPr/>
          </p:nvSpPr>
          <p:spPr bwMode="auto">
            <a:xfrm>
              <a:off x="1611683" y="1831415"/>
              <a:ext cx="461675" cy="632747"/>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solidFill>
              <a:schemeClr val="accent5">
                <a:lumMod val="40000"/>
                <a:lumOff val="60000"/>
              </a:schemeClr>
            </a:solidFill>
            <a:ln w="3175" cmpd="sng">
              <a:noFill/>
              <a:miter lim="800000"/>
            </a:ln>
          </p:spPr>
          <p:txBody>
            <a:bodyPr/>
            <a:lstStyle/>
            <a:p>
              <a:pPr defTabSz="1219200"/>
              <a:endParaRPr lang="zh-CN" altLang="en-US" sz="3200">
                <a:solidFill>
                  <a:prstClr val="black"/>
                </a:solidFill>
              </a:endParaRPr>
            </a:p>
          </p:txBody>
        </p:sp>
        <p:sp>
          <p:nvSpPr>
            <p:cNvPr id="1111" name="Freeform 777"/>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1219200"/>
              <a:endParaRPr lang="zh-CN" altLang="en-US" sz="3200">
                <a:solidFill>
                  <a:prstClr val="black"/>
                </a:solidFill>
              </a:endParaRPr>
            </a:p>
          </p:txBody>
        </p:sp>
        <p:sp>
          <p:nvSpPr>
            <p:cNvPr id="1112" name="Freeform 779"/>
            <p:cNvSpPr/>
            <p:nvPr/>
          </p:nvSpPr>
          <p:spPr bwMode="auto">
            <a:xfrm>
              <a:off x="2346418"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accent5">
                <a:lumMod val="40000"/>
                <a:lumOff val="60000"/>
              </a:schemeClr>
            </a:solidFill>
            <a:ln w="3175" cmpd="sng">
              <a:noFill/>
              <a:miter lim="800000"/>
            </a:ln>
          </p:spPr>
          <p:txBody>
            <a:bodyPr/>
            <a:lstStyle/>
            <a:p>
              <a:pPr defTabSz="1219200"/>
              <a:endParaRPr lang="zh-CN" altLang="en-US" sz="3200">
                <a:solidFill>
                  <a:prstClr val="black"/>
                </a:solidFill>
              </a:endParaRPr>
            </a:p>
          </p:txBody>
        </p:sp>
        <p:sp>
          <p:nvSpPr>
            <p:cNvPr id="1113" name="Freeform 780"/>
            <p:cNvSpPr/>
            <p:nvPr/>
          </p:nvSpPr>
          <p:spPr bwMode="auto">
            <a:xfrm>
              <a:off x="2968199" y="3315136"/>
              <a:ext cx="75667" cy="74570"/>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14" name="Freeform 781"/>
            <p:cNvSpPr/>
            <p:nvPr/>
          </p:nvSpPr>
          <p:spPr bwMode="auto">
            <a:xfrm>
              <a:off x="3001097" y="3389706"/>
              <a:ext cx="63604" cy="42768"/>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15" name="Freeform 782"/>
            <p:cNvSpPr/>
            <p:nvPr/>
          </p:nvSpPr>
          <p:spPr bwMode="auto">
            <a:xfrm>
              <a:off x="3054832" y="3411638"/>
              <a:ext cx="96502" cy="42768"/>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16" name="Freeform 783"/>
            <p:cNvSpPr/>
            <p:nvPr/>
          </p:nvSpPr>
          <p:spPr bwMode="auto">
            <a:xfrm>
              <a:off x="3118435" y="3367774"/>
              <a:ext cx="203971" cy="214937"/>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17" name="Freeform 784"/>
            <p:cNvSpPr/>
            <p:nvPr/>
          </p:nvSpPr>
          <p:spPr bwMode="auto">
            <a:xfrm>
              <a:off x="3183135" y="3550909"/>
              <a:ext cx="139271" cy="96502"/>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grpFill/>
            <a:ln w="3175" cmpd="sng">
              <a:noFill/>
              <a:miter lim="800000"/>
            </a:ln>
          </p:spPr>
          <p:txBody>
            <a:bodyPr/>
            <a:lstStyle/>
            <a:p>
              <a:pPr defTabSz="1219200"/>
              <a:endParaRPr lang="zh-CN" altLang="en-US" sz="3200">
                <a:solidFill>
                  <a:prstClr val="black"/>
                </a:solidFill>
              </a:endParaRPr>
            </a:p>
          </p:txBody>
        </p:sp>
        <p:sp>
          <p:nvSpPr>
            <p:cNvPr id="1118" name="Freeform 785"/>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1219200"/>
              <a:endParaRPr lang="zh-CN" altLang="en-US" sz="3200">
                <a:solidFill>
                  <a:prstClr val="black"/>
                </a:solidFill>
              </a:endParaRPr>
            </a:p>
          </p:txBody>
        </p:sp>
        <p:sp>
          <p:nvSpPr>
            <p:cNvPr id="1119" name="Freeform 786"/>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20" name="Freeform 787"/>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21" name="Freeform 788"/>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1219200"/>
              <a:endParaRPr lang="zh-CN" altLang="en-US" sz="3200">
                <a:solidFill>
                  <a:prstClr val="black"/>
                </a:solidFill>
              </a:endParaRPr>
            </a:p>
          </p:txBody>
        </p:sp>
        <p:sp>
          <p:nvSpPr>
            <p:cNvPr id="1122" name="Freeform 789"/>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1219200"/>
              <a:endParaRPr lang="zh-CN" altLang="en-US" sz="3200">
                <a:solidFill>
                  <a:prstClr val="black"/>
                </a:solidFill>
              </a:endParaRPr>
            </a:p>
          </p:txBody>
        </p:sp>
        <p:sp>
          <p:nvSpPr>
            <p:cNvPr id="1123" name="Freeform 790"/>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24" name="Freeform 791"/>
            <p:cNvSpPr/>
            <p:nvPr/>
          </p:nvSpPr>
          <p:spPr bwMode="auto">
            <a:xfrm>
              <a:off x="3216034" y="3958850"/>
              <a:ext cx="332275" cy="686482"/>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solidFill>
              <a:schemeClr val="accent4"/>
            </a:solidFill>
            <a:ln w="3175" cmpd="sng">
              <a:noFill/>
              <a:miter lim="800000"/>
            </a:ln>
          </p:spPr>
          <p:txBody>
            <a:bodyPr/>
            <a:lstStyle/>
            <a:p>
              <a:pPr defTabSz="1219200"/>
              <a:endParaRPr lang="zh-CN" altLang="en-US" sz="3200" dirty="0">
                <a:solidFill>
                  <a:prstClr val="black"/>
                </a:solidFill>
              </a:endParaRPr>
            </a:p>
          </p:txBody>
        </p:sp>
        <p:sp>
          <p:nvSpPr>
            <p:cNvPr id="1125" name="Freeform 792"/>
            <p:cNvSpPr/>
            <p:nvPr/>
          </p:nvSpPr>
          <p:spPr bwMode="auto">
            <a:xfrm>
              <a:off x="3398072" y="3916082"/>
              <a:ext cx="150237" cy="139271"/>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26" name="Freeform 793"/>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1219200"/>
              <a:endParaRPr lang="zh-CN" altLang="en-US" sz="3200">
                <a:solidFill>
                  <a:prstClr val="black"/>
                </a:solidFill>
              </a:endParaRPr>
            </a:p>
          </p:txBody>
        </p:sp>
        <p:sp>
          <p:nvSpPr>
            <p:cNvPr id="1127" name="Freeform 794"/>
            <p:cNvSpPr/>
            <p:nvPr/>
          </p:nvSpPr>
          <p:spPr bwMode="auto">
            <a:xfrm>
              <a:off x="3279638" y="3743913"/>
              <a:ext cx="193004" cy="225903"/>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28" name="Freeform 795"/>
            <p:cNvSpPr/>
            <p:nvPr/>
          </p:nvSpPr>
          <p:spPr bwMode="auto">
            <a:xfrm>
              <a:off x="3216034" y="3486208"/>
              <a:ext cx="654680" cy="697448"/>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29" name="Freeform 796"/>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grpFill/>
            <a:ln w="3175" cmpd="sng">
              <a:noFill/>
              <a:miter lim="800000"/>
            </a:ln>
          </p:spPr>
          <p:txBody>
            <a:bodyPr/>
            <a:lstStyle/>
            <a:p>
              <a:pPr defTabSz="1219200"/>
              <a:endParaRPr lang="zh-CN" altLang="en-US" sz="3200">
                <a:solidFill>
                  <a:prstClr val="black"/>
                </a:solidFill>
              </a:endParaRPr>
            </a:p>
          </p:txBody>
        </p:sp>
        <p:sp>
          <p:nvSpPr>
            <p:cNvPr id="1130" name="Freeform 797"/>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31" name="Freeform 798"/>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1219200"/>
              <a:endParaRPr lang="zh-CN" altLang="en-US" sz="3200">
                <a:solidFill>
                  <a:prstClr val="black"/>
                </a:solidFill>
              </a:endParaRPr>
            </a:p>
          </p:txBody>
        </p:sp>
        <p:sp>
          <p:nvSpPr>
            <p:cNvPr id="1132" name="Freeform 799"/>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33" name="Freeform 800"/>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34" name="Freeform 801"/>
            <p:cNvSpPr/>
            <p:nvPr/>
          </p:nvSpPr>
          <p:spPr bwMode="auto">
            <a:xfrm>
              <a:off x="3225904" y="3367774"/>
              <a:ext cx="225903" cy="194101"/>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35" name="Freeform 802"/>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36" name="Freeform 803"/>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37" name="Freeform 804"/>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38" name="Freeform 805"/>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1219200"/>
              <a:endParaRPr lang="zh-CN" altLang="en-US" sz="3200">
                <a:solidFill>
                  <a:prstClr val="black"/>
                </a:solidFill>
              </a:endParaRPr>
            </a:p>
          </p:txBody>
        </p:sp>
        <p:sp>
          <p:nvSpPr>
            <p:cNvPr id="1139" name="Freeform 806"/>
            <p:cNvSpPr/>
            <p:nvPr/>
          </p:nvSpPr>
          <p:spPr bwMode="auto">
            <a:xfrm>
              <a:off x="2947363" y="3304170"/>
              <a:ext cx="96502" cy="42768"/>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40" name="Freeform 807"/>
            <p:cNvSpPr/>
            <p:nvPr/>
          </p:nvSpPr>
          <p:spPr bwMode="auto">
            <a:xfrm>
              <a:off x="2893629" y="3271271"/>
              <a:ext cx="74570" cy="64701"/>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41" name="Freeform 808"/>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1219200"/>
              <a:endParaRPr lang="zh-CN" altLang="en-US" sz="3200">
                <a:solidFill>
                  <a:prstClr val="black"/>
                </a:solidFill>
              </a:endParaRPr>
            </a:p>
          </p:txBody>
        </p:sp>
        <p:sp>
          <p:nvSpPr>
            <p:cNvPr id="1142" name="Freeform 809"/>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43" name="Freeform 810"/>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accent4"/>
            </a:solidFill>
            <a:ln w="3175" cmpd="sng">
              <a:noFill/>
              <a:miter lim="800000"/>
            </a:ln>
          </p:spPr>
          <p:txBody>
            <a:bodyPr/>
            <a:lstStyle/>
            <a:p>
              <a:pPr defTabSz="1219200"/>
              <a:endParaRPr lang="zh-CN" altLang="en-US" sz="3200">
                <a:solidFill>
                  <a:prstClr val="black"/>
                </a:solidFill>
              </a:endParaRPr>
            </a:p>
          </p:txBody>
        </p:sp>
        <p:sp>
          <p:nvSpPr>
            <p:cNvPr id="1144" name="Freeform 778"/>
            <p:cNvSpPr/>
            <p:nvPr/>
          </p:nvSpPr>
          <p:spPr bwMode="auto">
            <a:xfrm>
              <a:off x="2071166" y="1789743"/>
              <a:ext cx="1449727" cy="999017"/>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solidFill>
              <a:schemeClr val="accent5">
                <a:lumMod val="40000"/>
                <a:lumOff val="60000"/>
              </a:schemeClr>
            </a:solidFill>
            <a:ln w="3175" cmpd="sng">
              <a:noFill/>
              <a:miter lim="800000"/>
            </a:ln>
          </p:spPr>
          <p:txBody>
            <a:bodyPr/>
            <a:lstStyle/>
            <a:p>
              <a:pPr defTabSz="1219200"/>
              <a:endParaRPr lang="zh-CN" altLang="en-US" sz="3200">
                <a:solidFill>
                  <a:prstClr val="black"/>
                </a:solidFill>
              </a:endParaRPr>
            </a:p>
          </p:txBody>
        </p:sp>
      </p:grpSp>
      <p:sp>
        <p:nvSpPr>
          <p:cNvPr id="1150" name="文本框 1149"/>
          <p:cNvSpPr txBox="1"/>
          <p:nvPr/>
        </p:nvSpPr>
        <p:spPr>
          <a:xfrm>
            <a:off x="1050113" y="1263428"/>
            <a:ext cx="1726565" cy="27559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CN" sz="1200" dirty="0">
                <a:solidFill>
                  <a:schemeClr val="accent5">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North America</a:t>
            </a:r>
            <a:endParaRPr kumimoji="1" lang="en-US" altLang="zh-CN" sz="1200" dirty="0">
              <a:solidFill>
                <a:schemeClr val="accent5">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51" name="文本框 1150"/>
          <p:cNvSpPr txBox="1"/>
          <p:nvPr/>
        </p:nvSpPr>
        <p:spPr>
          <a:xfrm>
            <a:off x="1965325" y="3839210"/>
            <a:ext cx="1393771"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CN" sz="12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rPr>
              <a:t>Latin America</a:t>
            </a:r>
            <a:endParaRPr kumimoji="1" lang="en-US" altLang="zh-CN" sz="12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52" name="文本框 1151"/>
          <p:cNvSpPr txBox="1"/>
          <p:nvPr/>
        </p:nvSpPr>
        <p:spPr>
          <a:xfrm>
            <a:off x="6394653" y="2975596"/>
            <a:ext cx="1375375"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kumimoji="1" lang="en-US" altLang="zh-CN" sz="1200" dirty="0">
                <a:solidFill>
                  <a:srgbClr val="5AE0BB"/>
                </a:solidFill>
                <a:latin typeface="微软雅黑" panose="020B0503020204020204" pitchFamily="34" charset="-122"/>
                <a:ea typeface="微软雅黑" panose="020B0503020204020204" pitchFamily="34" charset="-122"/>
                <a:cs typeface="微软雅黑" panose="020B0503020204020204" pitchFamily="34" charset="-122"/>
              </a:rPr>
              <a:t>Southeast Asia</a:t>
            </a:r>
            <a:endParaRPr kumimoji="1" lang="en-US" altLang="zh-CN" sz="1200" dirty="0">
              <a:solidFill>
                <a:srgbClr val="5AE0BB"/>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53" name="文本框 1152"/>
          <p:cNvSpPr txBox="1"/>
          <p:nvPr/>
        </p:nvSpPr>
        <p:spPr>
          <a:xfrm>
            <a:off x="6454810" y="2529150"/>
            <a:ext cx="1149753"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kumimoji="1" lang="en-US" altLang="zh-CN" sz="1200" dirty="0" err="1">
                <a:solidFill>
                  <a:schemeClr val="accent4">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Japan&amp;Korea</a:t>
            </a:r>
            <a:endParaRPr kumimoji="1" lang="en-US" altLang="zh-CN" sz="1200" dirty="0">
              <a:solidFill>
                <a:schemeClr val="accent4">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54" name="文本框 1153"/>
          <p:cNvSpPr txBox="1"/>
          <p:nvPr/>
        </p:nvSpPr>
        <p:spPr>
          <a:xfrm>
            <a:off x="5835498" y="1260630"/>
            <a:ext cx="1184275" cy="27559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kumimoji="1" lang="en-US" altLang="zh-CN" sz="1200" dirty="0">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rPr>
              <a:t>Europe</a:t>
            </a:r>
            <a:endParaRPr kumimoji="1" lang="en-US" altLang="zh-CN" sz="1200" dirty="0">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66" name="图片 265" descr="未标题-2_画板 1"/>
          <p:cNvPicPr>
            <a:picLocks noChangeAspect="1"/>
          </p:cNvPicPr>
          <p:nvPr/>
        </p:nvPicPr>
        <p:blipFill>
          <a:blip r:embed="rId1" cstate="screen">
            <a:duotone>
              <a:schemeClr val="bg2">
                <a:shade val="45000"/>
                <a:satMod val="135000"/>
              </a:schemeClr>
              <a:prstClr val="white"/>
            </a:duotone>
          </a:blip>
          <a:srcRect t="33858" b="33012"/>
          <a:stretch>
            <a:fillRect/>
          </a:stretch>
        </p:blipFill>
        <p:spPr>
          <a:xfrm>
            <a:off x="7596000" y="295009"/>
            <a:ext cx="1331696" cy="420425"/>
          </a:xfrm>
          <a:prstGeom prst="rect">
            <a:avLst/>
          </a:prstGeom>
          <a:effectLst/>
        </p:spPr>
      </p:pic>
      <p:grpSp>
        <p:nvGrpSpPr>
          <p:cNvPr id="2" name="组合 1"/>
          <p:cNvGrpSpPr/>
          <p:nvPr/>
        </p:nvGrpSpPr>
        <p:grpSpPr>
          <a:xfrm>
            <a:off x="2879798" y="1545946"/>
            <a:ext cx="3573188" cy="2043909"/>
            <a:chOff x="5357" y="2311"/>
            <a:chExt cx="5624" cy="3217"/>
          </a:xfrm>
        </p:grpSpPr>
        <p:grpSp>
          <p:nvGrpSpPr>
            <p:cNvPr id="3" name="组合 2"/>
            <p:cNvGrpSpPr/>
            <p:nvPr/>
          </p:nvGrpSpPr>
          <p:grpSpPr>
            <a:xfrm>
              <a:off x="5357" y="2311"/>
              <a:ext cx="5624" cy="3217"/>
              <a:chOff x="5346" y="2311"/>
              <a:chExt cx="5624" cy="3217"/>
            </a:xfrm>
          </p:grpSpPr>
          <p:sp>
            <p:nvSpPr>
              <p:cNvPr id="5" name="Freeform 15"/>
              <p:cNvSpPr/>
              <p:nvPr/>
            </p:nvSpPr>
            <p:spPr>
              <a:xfrm rot="601747">
                <a:off x="5346" y="2311"/>
                <a:ext cx="4935" cy="1243"/>
              </a:xfrm>
              <a:custGeom>
                <a:avLst/>
                <a:gdLst>
                  <a:gd name="connsiteX0" fmla="*/ 1905000 w 1905000"/>
                  <a:gd name="connsiteY0" fmla="*/ 567282 h 567282"/>
                  <a:gd name="connsiteX1" fmla="*/ 889000 w 1905000"/>
                  <a:gd name="connsiteY1" fmla="*/ 15 h 567282"/>
                  <a:gd name="connsiteX2" fmla="*/ 0 w 1905000"/>
                  <a:gd name="connsiteY2" fmla="*/ 550348 h 567282"/>
                </a:gdLst>
                <a:ahLst/>
                <a:cxnLst>
                  <a:cxn ang="0">
                    <a:pos x="connsiteX0" y="connsiteY0"/>
                  </a:cxn>
                  <a:cxn ang="0">
                    <a:pos x="connsiteX1" y="connsiteY1"/>
                  </a:cxn>
                  <a:cxn ang="0">
                    <a:pos x="connsiteX2" y="connsiteY2"/>
                  </a:cxn>
                </a:cxnLst>
                <a:rect l="l" t="t" r="r" b="b"/>
                <a:pathLst>
                  <a:path w="1905000" h="567282">
                    <a:moveTo>
                      <a:pt x="1905000" y="567282"/>
                    </a:moveTo>
                    <a:cubicBezTo>
                      <a:pt x="1555750" y="285059"/>
                      <a:pt x="1206500" y="2837"/>
                      <a:pt x="889000" y="15"/>
                    </a:cubicBezTo>
                    <a:cubicBezTo>
                      <a:pt x="571500" y="-2807"/>
                      <a:pt x="265289" y="369726"/>
                      <a:pt x="0" y="55034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bg-BG" sz="1800" b="0" i="0" u="none" strike="noStrike" kern="1200" cap="none" spc="0" normalizeH="0" baseline="0" noProof="0" dirty="0">
                  <a:ln>
                    <a:noFill/>
                  </a:ln>
                  <a:solidFill>
                    <a:srgbClr val="558ED5"/>
                  </a:solidFill>
                  <a:effectLst/>
                  <a:uLnTx/>
                  <a:uFillTx/>
                  <a:latin typeface="+mn-lt"/>
                  <a:ea typeface="+mn-ea"/>
                  <a:cs typeface="+mn-cs"/>
                </a:endParaRPr>
              </a:p>
            </p:txBody>
          </p:sp>
          <p:sp>
            <p:nvSpPr>
              <p:cNvPr id="6" name="Freeform 23"/>
              <p:cNvSpPr/>
              <p:nvPr/>
            </p:nvSpPr>
            <p:spPr>
              <a:xfrm rot="20880000">
                <a:off x="10315" y="3683"/>
                <a:ext cx="655" cy="274"/>
              </a:xfrm>
              <a:custGeom>
                <a:avLst/>
                <a:gdLst>
                  <a:gd name="connsiteX0" fmla="*/ 0 w 1007533"/>
                  <a:gd name="connsiteY0" fmla="*/ 491889 h 491889"/>
                  <a:gd name="connsiteX1" fmla="*/ 499533 w 1007533"/>
                  <a:gd name="connsiteY1" fmla="*/ 822 h 491889"/>
                  <a:gd name="connsiteX2" fmla="*/ 1007533 w 1007533"/>
                  <a:gd name="connsiteY2" fmla="*/ 398755 h 491889"/>
                </a:gdLst>
                <a:ahLst/>
                <a:cxnLst>
                  <a:cxn ang="0">
                    <a:pos x="connsiteX0" y="connsiteY0"/>
                  </a:cxn>
                  <a:cxn ang="0">
                    <a:pos x="connsiteX1" y="connsiteY1"/>
                  </a:cxn>
                  <a:cxn ang="0">
                    <a:pos x="connsiteX2" y="connsiteY2"/>
                  </a:cxn>
                </a:cxnLst>
                <a:rect l="l" t="t" r="r" b="b"/>
                <a:pathLst>
                  <a:path w="1007533" h="491889">
                    <a:moveTo>
                      <a:pt x="0" y="491889"/>
                    </a:moveTo>
                    <a:cubicBezTo>
                      <a:pt x="165805" y="254116"/>
                      <a:pt x="331611" y="16344"/>
                      <a:pt x="499533" y="822"/>
                    </a:cubicBezTo>
                    <a:cubicBezTo>
                      <a:pt x="667455" y="-14700"/>
                      <a:pt x="837494" y="192027"/>
                      <a:pt x="1007533" y="398755"/>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bg-BG" sz="1800" b="0" i="0" u="none" strike="noStrike" kern="1200" cap="none" spc="0" normalizeH="0" baseline="0" noProof="0">
                  <a:ln>
                    <a:noFill/>
                  </a:ln>
                  <a:solidFill>
                    <a:schemeClr val="lt1"/>
                  </a:solidFill>
                  <a:effectLst/>
                  <a:uLnTx/>
                  <a:uFillTx/>
                  <a:latin typeface="+mn-lt"/>
                  <a:ea typeface="+mn-ea"/>
                  <a:cs typeface="+mn-cs"/>
                </a:endParaRPr>
              </a:p>
            </p:txBody>
          </p:sp>
          <p:sp>
            <p:nvSpPr>
              <p:cNvPr id="7" name="Freeform 2047"/>
              <p:cNvSpPr/>
              <p:nvPr/>
            </p:nvSpPr>
            <p:spPr>
              <a:xfrm rot="9420000">
                <a:off x="6444" y="4376"/>
                <a:ext cx="3841" cy="1152"/>
              </a:xfrm>
              <a:custGeom>
                <a:avLst/>
                <a:gdLst>
                  <a:gd name="connsiteX0" fmla="*/ 0 w 677333"/>
                  <a:gd name="connsiteY0" fmla="*/ 207130 h 367996"/>
                  <a:gd name="connsiteX1" fmla="*/ 372533 w 677333"/>
                  <a:gd name="connsiteY1" fmla="*/ 3930 h 367996"/>
                  <a:gd name="connsiteX2" fmla="*/ 677333 w 677333"/>
                  <a:gd name="connsiteY2" fmla="*/ 367996 h 367996"/>
                </a:gdLst>
                <a:ahLst/>
                <a:cxnLst>
                  <a:cxn ang="0">
                    <a:pos x="connsiteX0" y="connsiteY0"/>
                  </a:cxn>
                  <a:cxn ang="0">
                    <a:pos x="connsiteX1" y="connsiteY1"/>
                  </a:cxn>
                  <a:cxn ang="0">
                    <a:pos x="connsiteX2" y="connsiteY2"/>
                  </a:cxn>
                </a:cxnLst>
                <a:rect l="l" t="t" r="r" b="b"/>
                <a:pathLst>
                  <a:path w="677333" h="367996">
                    <a:moveTo>
                      <a:pt x="0" y="207130"/>
                    </a:moveTo>
                    <a:cubicBezTo>
                      <a:pt x="129822" y="92124"/>
                      <a:pt x="259644" y="-22881"/>
                      <a:pt x="372533" y="3930"/>
                    </a:cubicBezTo>
                    <a:cubicBezTo>
                      <a:pt x="485422" y="30741"/>
                      <a:pt x="603955" y="266396"/>
                      <a:pt x="677333" y="367996"/>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bg-BG"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4" name="Freeform 15"/>
            <p:cNvSpPr/>
            <p:nvPr/>
          </p:nvSpPr>
          <p:spPr>
            <a:xfrm rot="12665869" flipV="1">
              <a:off x="8501" y="3370"/>
              <a:ext cx="1719" cy="299"/>
            </a:xfrm>
            <a:custGeom>
              <a:avLst/>
              <a:gdLst>
                <a:gd name="connsiteX0" fmla="*/ 1905000 w 1905000"/>
                <a:gd name="connsiteY0" fmla="*/ 567282 h 567282"/>
                <a:gd name="connsiteX1" fmla="*/ 889000 w 1905000"/>
                <a:gd name="connsiteY1" fmla="*/ 15 h 567282"/>
                <a:gd name="connsiteX2" fmla="*/ 0 w 1905000"/>
                <a:gd name="connsiteY2" fmla="*/ 550348 h 567282"/>
              </a:gdLst>
              <a:ahLst/>
              <a:cxnLst>
                <a:cxn ang="0">
                  <a:pos x="connsiteX0" y="connsiteY0"/>
                </a:cxn>
                <a:cxn ang="0">
                  <a:pos x="connsiteX1" y="connsiteY1"/>
                </a:cxn>
                <a:cxn ang="0">
                  <a:pos x="connsiteX2" y="connsiteY2"/>
                </a:cxn>
              </a:cxnLst>
              <a:rect l="l" t="t" r="r" b="b"/>
              <a:pathLst>
                <a:path w="1905000" h="567282">
                  <a:moveTo>
                    <a:pt x="1905000" y="567282"/>
                  </a:moveTo>
                  <a:cubicBezTo>
                    <a:pt x="1555750" y="285059"/>
                    <a:pt x="1206500" y="2837"/>
                    <a:pt x="889000" y="15"/>
                  </a:cubicBezTo>
                  <a:cubicBezTo>
                    <a:pt x="571500" y="-2807"/>
                    <a:pt x="265289" y="369726"/>
                    <a:pt x="0" y="550348"/>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bg-BG" sz="1800" b="0" i="0" u="none" strike="noStrike" kern="1200" cap="none" spc="0" normalizeH="0" baseline="0" noProof="0" dirty="0">
                <a:ln>
                  <a:noFill/>
                </a:ln>
                <a:solidFill>
                  <a:srgbClr val="558ED5"/>
                </a:solidFill>
                <a:effectLst/>
                <a:uLnTx/>
                <a:uFillTx/>
                <a:latin typeface="+mn-lt"/>
                <a:ea typeface="+mn-ea"/>
                <a:cs typeface="+mn-cs"/>
              </a:endParaRPr>
            </a:p>
          </p:txBody>
        </p:sp>
      </p:grpSp>
      <p:sp>
        <p:nvSpPr>
          <p:cNvPr id="15"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sz="100">
              <a:latin typeface="+mn-lt"/>
              <a:ea typeface="+mn-ea"/>
            </a:endParaRPr>
          </a:p>
        </p:txBody>
      </p:sp>
      <p:sp>
        <p:nvSpPr>
          <p:cNvPr id="16" name="Freeform 9"/>
          <p:cNvSpPr/>
          <p:nvPr/>
        </p:nvSpPr>
        <p:spPr bwMode="auto">
          <a:xfrm>
            <a:off x="97573" y="225548"/>
            <a:ext cx="216018" cy="433624"/>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p:spPr>
        <p:txBody>
          <a:bodyPr/>
          <a:lstStyle/>
          <a:p>
            <a:endParaRPr lang="zh-CN" altLang="en-US" sz="100"/>
          </a:p>
        </p:txBody>
      </p:sp>
      <p:sp>
        <p:nvSpPr>
          <p:cNvPr id="17" name="Rectangle 18"/>
          <p:cNvSpPr>
            <a:spLocks noChangeArrowheads="1"/>
          </p:cNvSpPr>
          <p:nvPr/>
        </p:nvSpPr>
        <p:spPr bwMode="auto">
          <a:xfrm>
            <a:off x="461308" y="267164"/>
            <a:ext cx="3234027" cy="307777"/>
          </a:xfrm>
          <a:prstGeom prst="rect">
            <a:avLst/>
          </a:prstGeom>
          <a:noFill/>
          <a:ln w="9525">
            <a:noFill/>
            <a:miter lim="800000"/>
          </a:ln>
        </p:spPr>
        <p:txBody>
          <a:bodyPr wrap="none" lIns="0" tIns="0" rIns="0" bIns="0">
            <a:spAutoFit/>
          </a:bodyPr>
          <a:lstStyle/>
          <a:p>
            <a:r>
              <a:rPr lang="en-US" altLang="zh-CN" sz="2000" b="1" dirty="0">
                <a:solidFill>
                  <a:srgbClr val="558ED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Our Sales </a:t>
            </a:r>
            <a:r>
              <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And Marketing</a:t>
            </a:r>
            <a:endPar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Freeform 591"/>
          <p:cNvSpPr/>
          <p:nvPr/>
        </p:nvSpPr>
        <p:spPr bwMode="auto">
          <a:xfrm>
            <a:off x="6305168" y="2571750"/>
            <a:ext cx="66832" cy="53169"/>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rgbClr val="71B4E4"/>
          </a:solidFill>
          <a:ln w="6350" cmpd="sng">
            <a:noFill/>
            <a:miter lim="800000"/>
          </a:ln>
        </p:spPr>
        <p:txBody>
          <a:bodyPr/>
          <a:lstStyle/>
          <a:p>
            <a:pPr defTabSz="1219200"/>
            <a:endParaRPr lang="zh-CN" altLang="en-US" sz="3200">
              <a:solidFill>
                <a:prstClr val="black"/>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1500"/>
                                  </p:stCondLst>
                                  <p:childTnLst>
                                    <p:set>
                                      <p:cBhvr>
                                        <p:cTn id="6" dur="2000" fill="hold">
                                          <p:stCondLst>
                                            <p:cond delay="0"/>
                                          </p:stCondLst>
                                        </p:cTn>
                                        <p:tgtEl>
                                          <p:spTgt spid="1150"/>
                                        </p:tgtEl>
                                        <p:attrNameLst>
                                          <p:attrName>style.visibility</p:attrName>
                                        </p:attrNameLst>
                                      </p:cBhvr>
                                      <p:to>
                                        <p:strVal val="visible"/>
                                      </p:to>
                                    </p:set>
                                    <p:animEffect transition="in" filter="dissolve">
                                      <p:cBhvr>
                                        <p:cTn id="7" dur="2000"/>
                                        <p:tgtEl>
                                          <p:spTgt spid="1150"/>
                                        </p:tgtEl>
                                      </p:cBhvr>
                                    </p:animEffect>
                                  </p:childTnLst>
                                </p:cTn>
                              </p:par>
                              <p:par>
                                <p:cTn id="8" presetID="9" presetClass="entr" presetSubtype="0" fill="hold" grpId="0" nodeType="withEffect">
                                  <p:stCondLst>
                                    <p:cond delay="1500"/>
                                  </p:stCondLst>
                                  <p:childTnLst>
                                    <p:set>
                                      <p:cBhvr>
                                        <p:cTn id="9" dur="2000" fill="hold">
                                          <p:stCondLst>
                                            <p:cond delay="0"/>
                                          </p:stCondLst>
                                        </p:cTn>
                                        <p:tgtEl>
                                          <p:spTgt spid="1151"/>
                                        </p:tgtEl>
                                        <p:attrNameLst>
                                          <p:attrName>style.visibility</p:attrName>
                                        </p:attrNameLst>
                                      </p:cBhvr>
                                      <p:to>
                                        <p:strVal val="visible"/>
                                      </p:to>
                                    </p:set>
                                    <p:animEffect transition="in" filter="dissolve">
                                      <p:cBhvr>
                                        <p:cTn id="10" dur="2000"/>
                                        <p:tgtEl>
                                          <p:spTgt spid="1151"/>
                                        </p:tgtEl>
                                      </p:cBhvr>
                                    </p:animEffect>
                                  </p:childTnLst>
                                </p:cTn>
                              </p:par>
                              <p:par>
                                <p:cTn id="11" presetID="9" presetClass="entr" presetSubtype="0" fill="hold" grpId="0" nodeType="withEffect">
                                  <p:stCondLst>
                                    <p:cond delay="1500"/>
                                  </p:stCondLst>
                                  <p:childTnLst>
                                    <p:set>
                                      <p:cBhvr>
                                        <p:cTn id="12" dur="2000" fill="hold">
                                          <p:stCondLst>
                                            <p:cond delay="0"/>
                                          </p:stCondLst>
                                        </p:cTn>
                                        <p:tgtEl>
                                          <p:spTgt spid="1154"/>
                                        </p:tgtEl>
                                        <p:attrNameLst>
                                          <p:attrName>style.visibility</p:attrName>
                                        </p:attrNameLst>
                                      </p:cBhvr>
                                      <p:to>
                                        <p:strVal val="visible"/>
                                      </p:to>
                                    </p:set>
                                    <p:animEffect transition="in" filter="dissolve">
                                      <p:cBhvr>
                                        <p:cTn id="13" dur="2000"/>
                                        <p:tgtEl>
                                          <p:spTgt spid="1154"/>
                                        </p:tgtEl>
                                      </p:cBhvr>
                                    </p:animEffect>
                                  </p:childTnLst>
                                </p:cTn>
                              </p:par>
                              <p:par>
                                <p:cTn id="14" presetID="9" presetClass="entr" presetSubtype="0" fill="hold" grpId="0" nodeType="withEffect">
                                  <p:stCondLst>
                                    <p:cond delay="1500"/>
                                  </p:stCondLst>
                                  <p:childTnLst>
                                    <p:set>
                                      <p:cBhvr>
                                        <p:cTn id="15" dur="2000" fill="hold">
                                          <p:stCondLst>
                                            <p:cond delay="0"/>
                                          </p:stCondLst>
                                        </p:cTn>
                                        <p:tgtEl>
                                          <p:spTgt spid="1153"/>
                                        </p:tgtEl>
                                        <p:attrNameLst>
                                          <p:attrName>style.visibility</p:attrName>
                                        </p:attrNameLst>
                                      </p:cBhvr>
                                      <p:to>
                                        <p:strVal val="visible"/>
                                      </p:to>
                                    </p:set>
                                    <p:animEffect transition="in" filter="dissolve">
                                      <p:cBhvr>
                                        <p:cTn id="16" dur="2000"/>
                                        <p:tgtEl>
                                          <p:spTgt spid="1153"/>
                                        </p:tgtEl>
                                      </p:cBhvr>
                                    </p:animEffect>
                                  </p:childTnLst>
                                </p:cTn>
                              </p:par>
                              <p:par>
                                <p:cTn id="17" presetID="9" presetClass="entr" presetSubtype="0" fill="hold" grpId="0" nodeType="withEffect">
                                  <p:stCondLst>
                                    <p:cond delay="1500"/>
                                  </p:stCondLst>
                                  <p:childTnLst>
                                    <p:set>
                                      <p:cBhvr>
                                        <p:cTn id="18" dur="2000" fill="hold">
                                          <p:stCondLst>
                                            <p:cond delay="0"/>
                                          </p:stCondLst>
                                        </p:cTn>
                                        <p:tgtEl>
                                          <p:spTgt spid="1152"/>
                                        </p:tgtEl>
                                        <p:attrNameLst>
                                          <p:attrName>style.visibility</p:attrName>
                                        </p:attrNameLst>
                                      </p:cBhvr>
                                      <p:to>
                                        <p:strVal val="visible"/>
                                      </p:to>
                                    </p:set>
                                    <p:animEffect transition="in" filter="dissolve">
                                      <p:cBhvr>
                                        <p:cTn id="19" dur="2000"/>
                                        <p:tgtEl>
                                          <p:spTgt spid="1152"/>
                                        </p:tgtEl>
                                      </p:cBhvr>
                                    </p:animEffect>
                                  </p:childTnLst>
                                </p:cTn>
                              </p:par>
                            </p:childTnLst>
                          </p:cTn>
                        </p:par>
                        <p:par>
                          <p:cTn id="20" fill="hold">
                            <p:stCondLst>
                              <p:cond delay="3500"/>
                            </p:stCondLst>
                            <p:childTnLst>
                              <p:par>
                                <p:cTn id="21" presetID="6" presetClass="entr" presetSubtype="3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out)">
                                      <p:cBhvr>
                                        <p:cTn id="23" dur="2000"/>
                                        <p:tgtEl>
                                          <p:spTgt spid="2"/>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35" presetClass="emph" presetSubtype="0" repeatCount="3000" fill="hold" grpId="1" nodeType="withEffect">
                                  <p:stCondLst>
                                    <p:cond delay="400"/>
                                  </p:stCondLst>
                                  <p:childTnLst>
                                    <p:anim calcmode="discrete" valueType="str">
                                      <p:cBhvr>
                                        <p:cTn id="29" dur="100" fill="hold"/>
                                        <p:tgtEl>
                                          <p:spTgt spid="16"/>
                                        </p:tgtEl>
                                        <p:attrNameLst>
                                          <p:attrName>style.visibility</p:attrName>
                                        </p:attrNameLst>
                                      </p:cBhvr>
                                      <p:tavLst>
                                        <p:tav tm="0">
                                          <p:val>
                                            <p:strVal val="hidden"/>
                                          </p:val>
                                        </p:tav>
                                        <p:tav tm="50000">
                                          <p:val>
                                            <p:strVal val="visible"/>
                                          </p:val>
                                        </p:tav>
                                      </p:tavLst>
                                    </p:anim>
                                  </p:childTnLst>
                                </p:cTn>
                              </p:par>
                              <p:par>
                                <p:cTn id="30" presetID="2" presetClass="entr" presetSubtype="8" fill="hold"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35" presetClass="emph" presetSubtype="0" repeatCount="3000" fill="hold" nodeType="withEffect">
                                  <p:stCondLst>
                                    <p:cond delay="600"/>
                                  </p:stCondLst>
                                  <p:childTnLst>
                                    <p:anim calcmode="discrete" valueType="str">
                                      <p:cBhvr>
                                        <p:cTn id="35" dur="100" fill="hold"/>
                                        <p:tgtEl>
                                          <p:spTgt spid="15"/>
                                        </p:tgtEl>
                                        <p:attrNameLst>
                                          <p:attrName>style.visibility</p:attrName>
                                        </p:attrNameLst>
                                      </p:cBhvr>
                                      <p:tavLst>
                                        <p:tav tm="0">
                                          <p:val>
                                            <p:strVal val="hidden"/>
                                          </p:val>
                                        </p:tav>
                                        <p:tav tm="50000">
                                          <p:val>
                                            <p:strVal val="visible"/>
                                          </p:val>
                                        </p:tav>
                                      </p:tavLst>
                                    </p:anim>
                                  </p:childTnLst>
                                </p:cTn>
                              </p:par>
                              <p:par>
                                <p:cTn id="36" presetID="47" presetClass="entr" presetSubtype="0" fill="hold" grpId="0" nodeType="withEffect">
                                  <p:stCondLst>
                                    <p:cond delay="7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00"/>
                                        <p:tgtEl>
                                          <p:spTgt spid="17"/>
                                        </p:tgtEl>
                                      </p:cBhvr>
                                    </p:animEffect>
                                    <p:anim calcmode="lin" valueType="num">
                                      <p:cBhvr>
                                        <p:cTn id="39" dur="300" fill="hold"/>
                                        <p:tgtEl>
                                          <p:spTgt spid="17"/>
                                        </p:tgtEl>
                                        <p:attrNameLst>
                                          <p:attrName>ppt_x</p:attrName>
                                        </p:attrNameLst>
                                      </p:cBhvr>
                                      <p:tavLst>
                                        <p:tav tm="0">
                                          <p:val>
                                            <p:strVal val="#ppt_x"/>
                                          </p:val>
                                        </p:tav>
                                        <p:tav tm="100000">
                                          <p:val>
                                            <p:strVal val="#ppt_x"/>
                                          </p:val>
                                        </p:tav>
                                      </p:tavLst>
                                    </p:anim>
                                    <p:anim calcmode="lin" valueType="num">
                                      <p:cBhvr>
                                        <p:cTn id="40" dur="3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 grpId="0" bldLvl="0"/>
      <p:bldP spid="1151" grpId="0" bldLvl="0" animBg="1"/>
      <p:bldP spid="1152" grpId="0" bldLvl="0" animBg="1"/>
      <p:bldP spid="1153" grpId="0" bldLvl="0"/>
      <p:bldP spid="1154" grpId="0" bldLvl="0" animBg="1"/>
      <p:bldP spid="16" grpId="0" bldLvl="0" animBg="1"/>
      <p:bldP spid="16" grpId="1" bldLvl="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print"/>
          <a:stretch>
            <a:fillRect/>
          </a:stretch>
        </p:blipFill>
        <p:spPr>
          <a:xfrm>
            <a:off x="-3659" y="-13687"/>
            <a:ext cx="5143500" cy="5143500"/>
          </a:xfrm>
          <a:prstGeom prst="rect">
            <a:avLst/>
          </a:prstGeom>
        </p:spPr>
      </p:pic>
      <p:sp>
        <p:nvSpPr>
          <p:cNvPr id="16" name="Rectangle 18"/>
          <p:cNvSpPr>
            <a:spLocks noChangeArrowheads="1"/>
          </p:cNvSpPr>
          <p:nvPr/>
        </p:nvSpPr>
        <p:spPr bwMode="auto">
          <a:xfrm>
            <a:off x="3490641" y="2358319"/>
            <a:ext cx="1654235" cy="430887"/>
          </a:xfrm>
          <a:prstGeom prst="rect">
            <a:avLst/>
          </a:prstGeom>
          <a:noFill/>
          <a:ln>
            <a:noFill/>
          </a:ln>
          <a:effectLst/>
        </p:spPr>
        <p:txBody>
          <a:bodyPr wrap="none" lIns="0" tIns="0" rIns="0" bIns="0">
            <a:spAutoFit/>
            <a:scene3d>
              <a:camera prst="orthographicFront"/>
              <a:lightRig rig="threePt" dir="t"/>
            </a:scene3d>
          </a:bodyPr>
          <a:lstStyle/>
          <a:p>
            <a:pPr>
              <a:defRPr/>
            </a:pPr>
            <a:r>
              <a:rPr lang="en-US" altLang="zh-CN" sz="2800" b="1" dirty="0">
                <a:solidFill>
                  <a:schemeClr val="bg2">
                    <a:lumMod val="25000"/>
                  </a:schemeClr>
                </a:solidFill>
                <a:effectLst>
                  <a:outerShdw blurRad="38100" dist="38100" dir="2700000" algn="tl">
                    <a:srgbClr val="000000">
                      <a:alpha val="43137"/>
                    </a:srgbClr>
                  </a:outerShdw>
                </a:effectLst>
                <a:latin typeface="+mn-lt"/>
                <a:ea typeface="思源黑体 CN ExtraLight" panose="020B0200000000000000" pitchFamily="34" charset="-122"/>
                <a:cs typeface="宋体" panose="02010600030101010101" pitchFamily="2" charset="-122"/>
              </a:rPr>
              <a:t>Thank You!</a:t>
            </a:r>
            <a:endParaRPr lang="zh-CN" altLang="en-US" sz="2800" b="1" dirty="0">
              <a:solidFill>
                <a:schemeClr val="bg2">
                  <a:lumMod val="25000"/>
                </a:schemeClr>
              </a:solidFill>
              <a:effectLst>
                <a:outerShdw blurRad="38100" dist="38100" dir="2700000" algn="tl">
                  <a:srgbClr val="000000">
                    <a:alpha val="43137"/>
                  </a:srgbClr>
                </a:outerShdw>
              </a:effectLst>
              <a:latin typeface="+mn-lt"/>
              <a:ea typeface="思源黑体 CN ExtraLight" panose="020B0200000000000000" pitchFamily="34" charset="-122"/>
              <a:cs typeface="宋体" panose="02010600030101010101" pitchFamily="2" charset="-122"/>
            </a:endParaRPr>
          </a:p>
        </p:txBody>
      </p:sp>
      <p:sp>
        <p:nvSpPr>
          <p:cNvPr id="19" name="Line 21"/>
          <p:cNvSpPr>
            <a:spLocks noChangeShapeType="1"/>
          </p:cNvSpPr>
          <p:nvPr/>
        </p:nvSpPr>
        <p:spPr bwMode="auto">
          <a:xfrm>
            <a:off x="3490640" y="2867954"/>
            <a:ext cx="3372419" cy="635"/>
          </a:xfrm>
          <a:prstGeom prst="line">
            <a:avLst/>
          </a:prstGeom>
          <a:noFill/>
          <a:ln w="6350">
            <a:solidFill>
              <a:schemeClr val="tx1">
                <a:lumMod val="75000"/>
                <a:lumOff val="25000"/>
              </a:schemeClr>
            </a:solidFill>
            <a:round/>
          </a:ln>
          <a:effectLst>
            <a:outerShdw blurRad="50800" dist="38100" dir="2700000" algn="tl" rotWithShape="0">
              <a:prstClr val="black">
                <a:alpha val="40000"/>
              </a:prstClr>
            </a:outerShdw>
          </a:effectLst>
        </p:spPr>
        <p:txBody>
          <a:bodyPr/>
          <a:lstStyle/>
          <a:p>
            <a:pPr>
              <a:defRPr/>
            </a:pPr>
            <a:endParaRPr lang="zh-CN" altLang="en-US" sz="100">
              <a:ln>
                <a:solidFill>
                  <a:schemeClr val="tx1">
                    <a:lumMod val="75000"/>
                    <a:lumOff val="25000"/>
                  </a:schemeClr>
                </a:solidFill>
              </a:ln>
              <a:solidFill>
                <a:srgbClr val="000000"/>
              </a:solidFill>
              <a:latin typeface="Arial" panose="020B0604020202020204" pitchFamily="34" charset="0"/>
              <a:ea typeface="+mn-ea"/>
            </a:endParaRPr>
          </a:p>
        </p:txBody>
      </p:sp>
      <p:sp>
        <p:nvSpPr>
          <p:cNvPr id="11" name="菱形 10"/>
          <p:cNvSpPr>
            <a:spLocks noChangeArrowheads="1"/>
          </p:cNvSpPr>
          <p:nvPr/>
        </p:nvSpPr>
        <p:spPr bwMode="auto">
          <a:xfrm>
            <a:off x="1033120" y="3167202"/>
            <a:ext cx="2036285" cy="2036285"/>
          </a:xfrm>
          <a:prstGeom prst="diamond">
            <a:avLst/>
          </a:prstGeom>
          <a:blipFill dpi="0" rotWithShape="1">
            <a:blip r:embed="rId2" cstate="screen">
              <a:extLst>
                <a:ext uri="{BEBA8EAE-BF5A-486C-A8C5-ECC9F3942E4B}">
                  <a14:imgProps xmlns:a14="http://schemas.microsoft.com/office/drawing/2010/main">
                    <a14:imgLayer r:embed="rId3">
                      <a14:imgEffect>
                        <a14:saturation sat="33000"/>
                      </a14:imgEffect>
                    </a14:imgLayer>
                  </a14:imgProps>
                </a:ext>
              </a:extLst>
            </a:blip>
            <a:srcRect/>
            <a:stretch>
              <a:fillRect/>
            </a:stretch>
          </a:blipFill>
          <a:ln w="6350">
            <a:noFill/>
            <a:miter lim="800000"/>
          </a:ln>
        </p:spPr>
        <p:txBody>
          <a:bodyPr/>
          <a:lstStyle/>
          <a:p>
            <a:endParaRPr lang="zh-CN" altLang="en-US" sz="100">
              <a:latin typeface="Calibri" panose="020F0502020204030204" pitchFamily="34" charset="0"/>
            </a:endParaRPr>
          </a:p>
        </p:txBody>
      </p:sp>
      <p:sp>
        <p:nvSpPr>
          <p:cNvPr id="12" name="菱形 11"/>
          <p:cNvSpPr>
            <a:spLocks noChangeArrowheads="1"/>
          </p:cNvSpPr>
          <p:nvPr/>
        </p:nvSpPr>
        <p:spPr bwMode="auto">
          <a:xfrm>
            <a:off x="-19967" y="4229820"/>
            <a:ext cx="2034698" cy="2034697"/>
          </a:xfrm>
          <a:prstGeom prst="diamond">
            <a:avLst/>
          </a:prstGeom>
          <a:solidFill>
            <a:schemeClr val="accent3">
              <a:lumMod val="20000"/>
              <a:lumOff val="80000"/>
            </a:schemeClr>
          </a:solidFill>
          <a:ln w="6350">
            <a:noFill/>
            <a:miter lim="800000"/>
          </a:ln>
        </p:spPr>
        <p:txBody>
          <a:bodyPr/>
          <a:lstStyle/>
          <a:p>
            <a:endParaRPr lang="zh-CN" altLang="en-US" sz="100">
              <a:latin typeface="Calibri" panose="020F0502020204030204" pitchFamily="34" charset="0"/>
            </a:endParaRPr>
          </a:p>
        </p:txBody>
      </p:sp>
      <p:sp>
        <p:nvSpPr>
          <p:cNvPr id="15" name="菱形 14"/>
          <p:cNvSpPr/>
          <p:nvPr/>
        </p:nvSpPr>
        <p:spPr>
          <a:xfrm>
            <a:off x="2089384" y="4229820"/>
            <a:ext cx="2034697" cy="2034697"/>
          </a:xfrm>
          <a:prstGeom prst="diamond">
            <a:avLst/>
          </a:prstGeom>
          <a:solidFill>
            <a:schemeClr val="accent4">
              <a:lumMod val="20000"/>
              <a:lumOff val="80000"/>
            </a:schemeClr>
          </a:solidFill>
          <a:ln w="6350" cap="flat">
            <a:noFill/>
            <a:prstDash val="solid"/>
            <a:miter lim="800000"/>
          </a:ln>
        </p:spPr>
        <p:txBody>
          <a:bodyPr/>
          <a:lstStyle/>
          <a:p>
            <a:pPr fontAlgn="auto">
              <a:spcBef>
                <a:spcPts val="0"/>
              </a:spcBef>
              <a:spcAft>
                <a:spcPts val="0"/>
              </a:spcAft>
              <a:defRPr/>
            </a:pPr>
            <a:endParaRPr lang="zh-CN" altLang="en-US" sz="100">
              <a:latin typeface="+mn-lt"/>
              <a:ea typeface="+mn-ea"/>
            </a:endParaRPr>
          </a:p>
        </p:txBody>
      </p:sp>
      <p:grpSp>
        <p:nvGrpSpPr>
          <p:cNvPr id="20" name="组合 19"/>
          <p:cNvGrpSpPr/>
          <p:nvPr/>
        </p:nvGrpSpPr>
        <p:grpSpPr>
          <a:xfrm>
            <a:off x="3106420" y="4229735"/>
            <a:ext cx="6038850" cy="915670"/>
            <a:chOff x="4892" y="6661"/>
            <a:chExt cx="9510" cy="1442"/>
          </a:xfrm>
        </p:grpSpPr>
        <p:pic>
          <p:nvPicPr>
            <p:cNvPr id="17" name="图片 16" descr="STB笑脸0055"/>
            <p:cNvPicPr>
              <a:picLocks noChangeAspect="1"/>
            </p:cNvPicPr>
            <p:nvPr/>
          </p:nvPicPr>
          <p:blipFill>
            <a:blip r:embed="rId4" cstate="screen"/>
            <a:stretch>
              <a:fillRect/>
            </a:stretch>
          </p:blipFill>
          <p:spPr>
            <a:xfrm>
              <a:off x="12962" y="6661"/>
              <a:ext cx="1441" cy="1441"/>
            </a:xfrm>
            <a:prstGeom prst="rect">
              <a:avLst/>
            </a:prstGeom>
          </p:spPr>
        </p:pic>
        <p:pic>
          <p:nvPicPr>
            <p:cNvPr id="4" name="图片 3" descr="C:\Users\zhaop\Desktop\欧莱雅PPT\STB笑脸004.jpgSTB笑脸004"/>
            <p:cNvPicPr>
              <a:picLocks noChangeAspect="1"/>
            </p:cNvPicPr>
            <p:nvPr/>
          </p:nvPicPr>
          <p:blipFill>
            <a:blip r:embed="rId5" cstate="screen"/>
            <a:srcRect/>
            <a:stretch>
              <a:fillRect/>
            </a:stretch>
          </p:blipFill>
          <p:spPr>
            <a:xfrm>
              <a:off x="11790" y="6661"/>
              <a:ext cx="1424" cy="1441"/>
            </a:xfrm>
            <a:prstGeom prst="rect">
              <a:avLst/>
            </a:prstGeom>
          </p:spPr>
        </p:pic>
        <p:pic>
          <p:nvPicPr>
            <p:cNvPr id="14" name="图片 13" descr="STB笑脸009"/>
            <p:cNvPicPr>
              <a:picLocks noChangeAspect="1"/>
            </p:cNvPicPr>
            <p:nvPr/>
          </p:nvPicPr>
          <p:blipFill>
            <a:blip r:embed="rId6" cstate="screen"/>
            <a:stretch>
              <a:fillRect/>
            </a:stretch>
          </p:blipFill>
          <p:spPr>
            <a:xfrm>
              <a:off x="9557" y="6662"/>
              <a:ext cx="1442" cy="1441"/>
            </a:xfrm>
            <a:prstGeom prst="rect">
              <a:avLst/>
            </a:prstGeom>
          </p:spPr>
        </p:pic>
        <p:pic>
          <p:nvPicPr>
            <p:cNvPr id="3" name="图片 2" descr="STB笑脸002"/>
            <p:cNvPicPr>
              <a:picLocks noChangeAspect="1"/>
            </p:cNvPicPr>
            <p:nvPr/>
          </p:nvPicPr>
          <p:blipFill>
            <a:blip r:embed="rId7" cstate="screen"/>
            <a:stretch>
              <a:fillRect/>
            </a:stretch>
          </p:blipFill>
          <p:spPr>
            <a:xfrm>
              <a:off x="8225" y="6661"/>
              <a:ext cx="1445" cy="1443"/>
            </a:xfrm>
            <a:prstGeom prst="rect">
              <a:avLst/>
            </a:prstGeom>
          </p:spPr>
        </p:pic>
        <p:pic>
          <p:nvPicPr>
            <p:cNvPr id="5" name="图片 4" descr="STB笑脸005"/>
            <p:cNvPicPr>
              <a:picLocks noChangeAspect="1"/>
            </p:cNvPicPr>
            <p:nvPr/>
          </p:nvPicPr>
          <p:blipFill>
            <a:blip r:embed="rId8" cstate="screen"/>
            <a:srcRect/>
            <a:stretch>
              <a:fillRect/>
            </a:stretch>
          </p:blipFill>
          <p:spPr>
            <a:xfrm>
              <a:off x="10832" y="6663"/>
              <a:ext cx="1186" cy="1440"/>
            </a:xfrm>
            <a:prstGeom prst="rect">
              <a:avLst/>
            </a:prstGeom>
          </p:spPr>
        </p:pic>
        <p:pic>
          <p:nvPicPr>
            <p:cNvPr id="13" name="图片 12" descr="STB笑脸008"/>
            <p:cNvPicPr>
              <a:picLocks noChangeAspect="1"/>
            </p:cNvPicPr>
            <p:nvPr/>
          </p:nvPicPr>
          <p:blipFill>
            <a:blip r:embed="rId9" cstate="screen"/>
            <a:stretch>
              <a:fillRect/>
            </a:stretch>
          </p:blipFill>
          <p:spPr>
            <a:xfrm>
              <a:off x="7013" y="6661"/>
              <a:ext cx="1438" cy="1443"/>
            </a:xfrm>
            <a:prstGeom prst="rect">
              <a:avLst/>
            </a:prstGeom>
          </p:spPr>
        </p:pic>
        <p:pic>
          <p:nvPicPr>
            <p:cNvPr id="18" name="图片 17" descr="STB实验005"/>
            <p:cNvPicPr>
              <a:picLocks noChangeAspect="1"/>
            </p:cNvPicPr>
            <p:nvPr/>
          </p:nvPicPr>
          <p:blipFill>
            <a:blip r:embed="rId10" cstate="screen"/>
            <a:stretch>
              <a:fillRect/>
            </a:stretch>
          </p:blipFill>
          <p:spPr>
            <a:xfrm>
              <a:off x="4892" y="6661"/>
              <a:ext cx="1341" cy="1443"/>
            </a:xfrm>
            <a:prstGeom prst="rect">
              <a:avLst/>
            </a:prstGeom>
          </p:spPr>
        </p:pic>
        <p:pic>
          <p:nvPicPr>
            <p:cNvPr id="2" name="图片 1" descr="STB笑脸001"/>
            <p:cNvPicPr>
              <a:picLocks noChangeAspect="1"/>
            </p:cNvPicPr>
            <p:nvPr/>
          </p:nvPicPr>
          <p:blipFill>
            <a:blip r:embed="rId11" cstate="screen"/>
            <a:srcRect/>
            <a:stretch>
              <a:fillRect/>
            </a:stretch>
          </p:blipFill>
          <p:spPr>
            <a:xfrm>
              <a:off x="6185" y="6663"/>
              <a:ext cx="1130" cy="1441"/>
            </a:xfrm>
            <a:prstGeom prst="rect">
              <a:avLst/>
            </a:prstGeom>
          </p:spPr>
        </p:pic>
      </p:grpSp>
      <p:sp>
        <p:nvSpPr>
          <p:cNvPr id="9" name="文本框 8"/>
          <p:cNvSpPr txBox="1"/>
          <p:nvPr/>
        </p:nvSpPr>
        <p:spPr>
          <a:xfrm>
            <a:off x="3390544" y="2888022"/>
            <a:ext cx="4582236" cy="246221"/>
          </a:xfrm>
          <a:prstGeom prst="rect">
            <a:avLst/>
          </a:prstGeom>
          <a:noFill/>
        </p:spPr>
        <p:txBody>
          <a:bodyPr wrap="square">
            <a:spAutoFit/>
          </a:bodyPr>
          <a:lstStyle/>
          <a:p>
            <a:r>
              <a:rPr lang="en-US" altLang="zh-CN" sz="1000" i="1" dirty="0">
                <a:solidFill>
                  <a:srgbClr val="B7B7B7"/>
                </a:solidFill>
              </a:rPr>
              <a:t>Better Medicines From Better Sources - </a:t>
            </a:r>
            <a:r>
              <a:rPr lang="en-US" altLang="zh-CN" sz="1000" i="1" dirty="0" err="1">
                <a:solidFill>
                  <a:srgbClr val="B7B7B7"/>
                </a:solidFill>
              </a:rPr>
              <a:t>Topscience</a:t>
            </a:r>
            <a:r>
              <a:rPr lang="en-US" altLang="zh-CN" sz="1000" i="1" dirty="0">
                <a:solidFill>
                  <a:srgbClr val="B7B7B7"/>
                </a:solidFill>
              </a:rPr>
              <a:t> </a:t>
            </a:r>
            <a:endParaRPr lang="en-US" altLang="zh-CN" sz="1000" i="1" dirty="0">
              <a:solidFill>
                <a:srgbClr val="B7B7B7"/>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1100"/>
                                  </p:stCondLst>
                                  <p:childTnLst>
                                    <p:anim calcmode="discrete" valueType="str">
                                      <p:cBhvr>
                                        <p:cTn id="10" dur="100" fill="hold"/>
                                        <p:tgtEl>
                                          <p:spTgt spid="15"/>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11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4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56" presetClass="entr" presetSubtype="0" fill="hold" grpId="0" nodeType="withEffect">
                                  <p:stCondLst>
                                    <p:cond delay="1400"/>
                                  </p:stCondLst>
                                  <p:iterate type="lt">
                                    <p:tmPct val="6667"/>
                                  </p:iterate>
                                  <p:childTnLst>
                                    <p:set>
                                      <p:cBhvr>
                                        <p:cTn id="20" dur="1" fill="hold">
                                          <p:stCondLst>
                                            <p:cond delay="0"/>
                                          </p:stCondLst>
                                        </p:cTn>
                                        <p:tgtEl>
                                          <p:spTgt spid="16"/>
                                        </p:tgtEl>
                                        <p:attrNameLst>
                                          <p:attrName>style.visibility</p:attrName>
                                        </p:attrNameLst>
                                      </p:cBhvr>
                                      <p:to>
                                        <p:strVal val="visible"/>
                                      </p:to>
                                    </p:set>
                                    <p:anim by="(-#ppt_w*2)" calcmode="lin" valueType="num">
                                      <p:cBhvr rctx="PPT">
                                        <p:cTn id="21" dur="375" autoRev="1" fill="hold">
                                          <p:stCondLst>
                                            <p:cond delay="0"/>
                                          </p:stCondLst>
                                        </p:cTn>
                                        <p:tgtEl>
                                          <p:spTgt spid="16"/>
                                        </p:tgtEl>
                                        <p:attrNameLst>
                                          <p:attrName>ppt_w</p:attrName>
                                        </p:attrNameLst>
                                      </p:cBhvr>
                                    </p:anim>
                                    <p:anim by="(#ppt_w*0.50)" calcmode="lin" valueType="num">
                                      <p:cBhvr>
                                        <p:cTn id="22" dur="375" decel="50000" autoRev="1" fill="hold">
                                          <p:stCondLst>
                                            <p:cond delay="0"/>
                                          </p:stCondLst>
                                        </p:cTn>
                                        <p:tgtEl>
                                          <p:spTgt spid="16"/>
                                        </p:tgtEl>
                                        <p:attrNameLst>
                                          <p:attrName>ppt_x</p:attrName>
                                        </p:attrNameLst>
                                      </p:cBhvr>
                                    </p:anim>
                                    <p:anim from="(-#ppt_h/2)" to="(#ppt_y)" calcmode="lin" valueType="num">
                                      <p:cBhvr>
                                        <p:cTn id="23" dur="750" fill="hold">
                                          <p:stCondLst>
                                            <p:cond delay="0"/>
                                          </p:stCondLst>
                                        </p:cTn>
                                        <p:tgtEl>
                                          <p:spTgt spid="16"/>
                                        </p:tgtEl>
                                        <p:attrNameLst>
                                          <p:attrName>ppt_y</p:attrName>
                                        </p:attrNameLst>
                                      </p:cBhvr>
                                    </p:anim>
                                    <p:animRot by="21600000">
                                      <p:cBhvr>
                                        <p:cTn id="24" dur="750" fill="hold">
                                          <p:stCondLst>
                                            <p:cond delay="0"/>
                                          </p:stCondLst>
                                        </p:cTn>
                                        <p:tgtEl>
                                          <p:spTgt spid="16"/>
                                        </p:tgtEl>
                                        <p:attrNameLst>
                                          <p:attrName>r</p:attrName>
                                        </p:attrNameLst>
                                      </p:cBhvr>
                                    </p:animRot>
                                  </p:childTnLst>
                                </p:cTn>
                              </p:par>
                              <p:par>
                                <p:cTn id="25" presetID="22" presetClass="entr" presetSubtype="8" fill="hold" nodeType="withEffect">
                                  <p:stCondLst>
                                    <p:cond delay="30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 presetClass="entr" presetSubtype="4" fill="hold" nodeType="withEffect">
                                  <p:stCondLst>
                                    <p:cond delay="35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1" grpId="0" bldLvl="0" animBg="1"/>
      <p:bldP spid="12" grpId="0" bldLvl="0" animBg="1"/>
      <p:bldP spid="15" grpId="0" bldLvl="0" animBg="1"/>
      <p:bldP spid="15"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5436000" y="564650"/>
            <a:ext cx="3029612" cy="4087827"/>
          </a:xfrm>
          <a:prstGeom prst="rect">
            <a:avLst/>
          </a:prstGeom>
        </p:spPr>
      </p:pic>
      <p:pic>
        <p:nvPicPr>
          <p:cNvPr id="16" name="图片 15" descr="未标题-2_画板 1"/>
          <p:cNvPicPr>
            <a:picLocks noChangeAspect="1"/>
          </p:cNvPicPr>
          <p:nvPr/>
        </p:nvPicPr>
        <p:blipFill>
          <a:blip r:embed="rId2"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3"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sz="100">
              <a:latin typeface="+mn-lt"/>
              <a:ea typeface="+mn-ea"/>
            </a:endParaRPr>
          </a:p>
        </p:txBody>
      </p:sp>
      <p:sp>
        <p:nvSpPr>
          <p:cNvPr id="4" name="Freeform 9"/>
          <p:cNvSpPr/>
          <p:nvPr/>
        </p:nvSpPr>
        <p:spPr bwMode="auto">
          <a:xfrm>
            <a:off x="97573" y="225548"/>
            <a:ext cx="216018" cy="433624"/>
          </a:xfrm>
          <a:custGeom>
            <a:avLst/>
            <a:gdLst>
              <a:gd name="T0" fmla="*/ 0 w 278"/>
              <a:gd name="T1" fmla="*/ 0 h 557"/>
              <a:gd name="T2" fmla="*/ 167837373 w 278"/>
              <a:gd name="T3" fmla="*/ 168152963 h 557"/>
              <a:gd name="T4" fmla="*/ 0 w 278"/>
              <a:gd name="T5" fmla="*/ 336910490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rgbClr val="558ED5"/>
          </a:solidFill>
          <a:ln w="9525">
            <a:noFill/>
            <a:round/>
          </a:ln>
        </p:spPr>
        <p:txBody>
          <a:bodyPr/>
          <a:lstStyle/>
          <a:p>
            <a:endParaRPr lang="zh-CN" altLang="en-US" sz="100"/>
          </a:p>
        </p:txBody>
      </p:sp>
      <p:sp>
        <p:nvSpPr>
          <p:cNvPr id="5" name="Rectangle 18"/>
          <p:cNvSpPr>
            <a:spLocks noChangeArrowheads="1"/>
          </p:cNvSpPr>
          <p:nvPr/>
        </p:nvSpPr>
        <p:spPr bwMode="auto">
          <a:xfrm>
            <a:off x="461308" y="266846"/>
            <a:ext cx="2494722" cy="307777"/>
          </a:xfrm>
          <a:prstGeom prst="rect">
            <a:avLst/>
          </a:prstGeom>
          <a:noFill/>
          <a:ln w="9525">
            <a:noFill/>
            <a:miter lim="800000"/>
          </a:ln>
        </p:spPr>
        <p:txBody>
          <a:bodyPr wrap="none" lIns="0" tIns="0" rIns="0" bIns="0">
            <a:spAutoFit/>
          </a:bodyPr>
          <a:lstStyle/>
          <a:p>
            <a:pPr>
              <a:defRPr/>
            </a:pPr>
            <a:r>
              <a:rPr lang="en-US" altLang="zh-CN" sz="20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Company</a:t>
            </a:r>
            <a:r>
              <a:rPr lang="en-US" altLang="zh-CN" sz="2000" b="1" dirty="0">
                <a:solidFill>
                  <a:schemeClr val="accent2"/>
                </a:solidFill>
                <a:effectLst>
                  <a:outerShdw blurRad="38100" dist="38100" dir="2700000" algn="tl">
                    <a:srgbClr val="000000">
                      <a:alpha val="43137"/>
                    </a:srgbClr>
                  </a:outerShdw>
                </a:effectLst>
                <a:latin typeface="+mn-lt"/>
                <a:ea typeface="微软雅黑" panose="020B0503020204020204" pitchFamily="34" charset="-122"/>
                <a:cs typeface="宋体" panose="02010600030101010101" pitchFamily="2" charset="-122"/>
              </a:rPr>
              <a:t> </a:t>
            </a:r>
            <a:r>
              <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Overview</a:t>
            </a:r>
            <a:endPar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Rectangle 20"/>
          <p:cNvSpPr>
            <a:spLocks noChangeArrowheads="1"/>
          </p:cNvSpPr>
          <p:nvPr/>
        </p:nvSpPr>
        <p:spPr bwMode="auto">
          <a:xfrm>
            <a:off x="753568" y="1391884"/>
            <a:ext cx="3386397" cy="861695"/>
          </a:xfrm>
          <a:prstGeom prst="rect">
            <a:avLst/>
          </a:prstGeom>
          <a:noFill/>
          <a:ln w="9525">
            <a:noFill/>
            <a:miter lim="800000"/>
          </a:ln>
        </p:spPr>
        <p:txBody>
          <a:bodyPr lIns="0" tIns="0" rIns="0" bIns="0">
            <a:spAutoFit/>
          </a:bodyPr>
          <a:lstStyle/>
          <a:p>
            <a:pPr algn="just">
              <a:lnSpc>
                <a:spcPct val="140000"/>
              </a:lnSpc>
            </a:pPr>
            <a:r>
              <a:rPr lang="en-US" altLang="zh-CN" sz="1000" dirty="0">
                <a:solidFill>
                  <a:schemeClr val="tx1"/>
                </a:solidFill>
                <a:latin typeface="+mn-lt"/>
                <a:cs typeface="+mn-lt"/>
              </a:rPr>
              <a:t>With Years Marketing and Operation, </a:t>
            </a:r>
            <a:r>
              <a:rPr lang="en-US" altLang="zh-CN" sz="1000" dirty="0" err="1">
                <a:solidFill>
                  <a:schemeClr val="tx1"/>
                </a:solidFill>
                <a:latin typeface="+mn-lt"/>
                <a:cs typeface="+mn-lt"/>
              </a:rPr>
              <a:t>Topscience</a:t>
            </a:r>
            <a:r>
              <a:rPr lang="en-US" altLang="zh-CN" sz="1000" dirty="0">
                <a:solidFill>
                  <a:schemeClr val="tx1"/>
                </a:solidFill>
                <a:latin typeface="+mn-lt"/>
                <a:cs typeface="+mn-lt"/>
              </a:rPr>
              <a:t> has developed its philosophy to meet the customers' need. Upon the existing portfolio and innovative technologies, </a:t>
            </a:r>
            <a:r>
              <a:rPr lang="en-US" altLang="zh-CN" sz="1000" dirty="0" err="1">
                <a:solidFill>
                  <a:schemeClr val="tx1"/>
                </a:solidFill>
                <a:latin typeface="+mn-lt"/>
                <a:cs typeface="+mn-lt"/>
              </a:rPr>
              <a:t>Topscience</a:t>
            </a:r>
            <a:r>
              <a:rPr lang="en-US" altLang="zh-CN" sz="1000" dirty="0">
                <a:solidFill>
                  <a:schemeClr val="tx1"/>
                </a:solidFill>
                <a:latin typeface="+mn-lt"/>
                <a:cs typeface="+mn-lt"/>
              </a:rPr>
              <a:t> is always in the pursuit of the market trend </a:t>
            </a:r>
            <a:r>
              <a:rPr lang="en-US" altLang="zh-CN" sz="1000" dirty="0">
                <a:latin typeface="+mn-lt"/>
                <a:cs typeface="+mn-lt"/>
                <a:sym typeface="+mn-ea"/>
              </a:rPr>
              <a:t>consistently</a:t>
            </a:r>
            <a:r>
              <a:rPr lang="en-US" altLang="zh-CN" sz="1000" dirty="0">
                <a:solidFill>
                  <a:schemeClr val="tx1"/>
                </a:solidFill>
                <a:latin typeface="+mn-lt"/>
                <a:cs typeface="+mn-lt"/>
              </a:rPr>
              <a:t>.</a:t>
            </a:r>
            <a:endParaRPr lang="en-US" altLang="zh-CN" sz="1000" dirty="0">
              <a:solidFill>
                <a:schemeClr val="tx1"/>
              </a:solidFill>
              <a:latin typeface="+mn-lt"/>
              <a:cs typeface="+mn-lt"/>
            </a:endParaRPr>
          </a:p>
        </p:txBody>
      </p:sp>
      <p:grpSp>
        <p:nvGrpSpPr>
          <p:cNvPr id="12" name="组合 11"/>
          <p:cNvGrpSpPr/>
          <p:nvPr/>
        </p:nvGrpSpPr>
        <p:grpSpPr>
          <a:xfrm>
            <a:off x="726263" y="3435518"/>
            <a:ext cx="3457873" cy="432036"/>
            <a:chOff x="1144" y="5112"/>
            <a:chExt cx="5445" cy="680"/>
          </a:xfrm>
        </p:grpSpPr>
        <p:sp>
          <p:nvSpPr>
            <p:cNvPr id="9" name="矩形 8"/>
            <p:cNvSpPr/>
            <p:nvPr>
              <p:custDataLst>
                <p:tags r:id="rId3"/>
              </p:custDataLst>
            </p:nvPr>
          </p:nvSpPr>
          <p:spPr>
            <a:xfrm>
              <a:off x="1824" y="5112"/>
              <a:ext cx="4765" cy="68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39" name="Rectangle 24"/>
            <p:cNvSpPr>
              <a:spLocks noChangeArrowheads="1"/>
            </p:cNvSpPr>
            <p:nvPr>
              <p:custDataLst>
                <p:tags r:id="rId4"/>
              </p:custDataLst>
            </p:nvPr>
          </p:nvSpPr>
          <p:spPr bwMode="auto">
            <a:xfrm>
              <a:off x="2052" y="5307"/>
              <a:ext cx="4425" cy="290"/>
            </a:xfrm>
            <a:prstGeom prst="rect">
              <a:avLst/>
            </a:prstGeom>
            <a:noFill/>
            <a:ln>
              <a:noFill/>
            </a:ln>
          </p:spPr>
          <p:txBody>
            <a:bodyPr lIns="0" tIns="0" rIns="0" bIns="0">
              <a:spAutoFit/>
              <a:scene3d>
                <a:camera prst="orthographicFront"/>
                <a:lightRig rig="threePt" dir="t"/>
              </a:scene3d>
            </a:bodyPr>
            <a:p>
              <a:pPr fontAlgn="auto">
                <a:lnSpc>
                  <a:spcPct val="120000"/>
                </a:lnSpc>
                <a:spcBef>
                  <a:spcPts val="300"/>
                </a:spcBef>
                <a:spcAft>
                  <a:spcPts val="0"/>
                </a:spcAft>
                <a:defRPr/>
              </a:pPr>
              <a:r>
                <a:rPr lang="en-US" altLang="zh-CN" sz="1000" dirty="0">
                  <a:solidFill>
                    <a:schemeClr val="tx1"/>
                  </a:solidFill>
                  <a:latin typeface="微软雅黑" panose="020B0503020204020204" pitchFamily="34" charset="-122"/>
                  <a:ea typeface="微软雅黑" panose="020B0503020204020204" pitchFamily="34" charset="-122"/>
                </a:rPr>
                <a:t>Medical</a:t>
              </a:r>
              <a:endParaRPr lang="en-US" altLang="zh-CN" sz="10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custDataLst>
                <p:tags r:id="rId5"/>
              </p:custDataLst>
            </p:nvPr>
          </p:nvSpPr>
          <p:spPr>
            <a:xfrm>
              <a:off x="1144" y="5112"/>
              <a:ext cx="680" cy="680"/>
            </a:xfrm>
            <a:prstGeom prst="rect">
              <a:avLst/>
            </a:prstGeom>
            <a:solidFill>
              <a:srgbClr val="94B2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fontAlgn="auto">
                <a:spcBef>
                  <a:spcPts val="0"/>
                </a:spcBef>
                <a:spcAft>
                  <a:spcPts val="0"/>
                </a:spcAft>
                <a:defRPr/>
              </a:pPr>
              <a:r>
                <a:rPr lang="en-US" altLang="zh-CN" sz="100" dirty="0"/>
                <a:t>01</a:t>
              </a:r>
              <a:endParaRPr lang="zh-CN" altLang="en-US" sz="100" dirty="0"/>
            </a:p>
          </p:txBody>
        </p:sp>
      </p:grpSp>
      <p:grpSp>
        <p:nvGrpSpPr>
          <p:cNvPr id="13" name="组合 12"/>
          <p:cNvGrpSpPr/>
          <p:nvPr/>
        </p:nvGrpSpPr>
        <p:grpSpPr>
          <a:xfrm>
            <a:off x="726263" y="3939352"/>
            <a:ext cx="3457873" cy="432036"/>
            <a:chOff x="1144" y="5918"/>
            <a:chExt cx="5445" cy="680"/>
          </a:xfrm>
        </p:grpSpPr>
        <p:sp>
          <p:nvSpPr>
            <p:cNvPr id="14" name="矩形 13"/>
            <p:cNvSpPr/>
            <p:nvPr>
              <p:custDataLst>
                <p:tags r:id="rId6"/>
              </p:custDataLst>
            </p:nvPr>
          </p:nvSpPr>
          <p:spPr>
            <a:xfrm>
              <a:off x="1824" y="5918"/>
              <a:ext cx="4765" cy="68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latin typeface="微软雅黑" panose="020B0503020204020204" pitchFamily="34" charset="-122"/>
                <a:ea typeface="微软雅黑" panose="020B0503020204020204" pitchFamily="34" charset="-122"/>
              </a:endParaRPr>
            </a:p>
          </p:txBody>
        </p:sp>
        <p:sp>
          <p:nvSpPr>
            <p:cNvPr id="48" name="Rectangle 24"/>
            <p:cNvSpPr>
              <a:spLocks noChangeArrowheads="1"/>
            </p:cNvSpPr>
            <p:nvPr>
              <p:custDataLst>
                <p:tags r:id="rId7"/>
              </p:custDataLst>
            </p:nvPr>
          </p:nvSpPr>
          <p:spPr bwMode="auto">
            <a:xfrm>
              <a:off x="2052" y="6113"/>
              <a:ext cx="4425" cy="290"/>
            </a:xfrm>
            <a:prstGeom prst="rect">
              <a:avLst/>
            </a:prstGeom>
            <a:noFill/>
            <a:ln>
              <a:noFill/>
            </a:ln>
          </p:spPr>
          <p:txBody>
            <a:bodyPr lIns="0" tIns="0" rIns="0" bIns="0">
              <a:spAutoFit/>
              <a:scene3d>
                <a:camera prst="orthographicFront"/>
                <a:lightRig rig="threePt" dir="t"/>
              </a:scene3d>
            </a:bodyPr>
            <a:p>
              <a:pPr fontAlgn="auto">
                <a:lnSpc>
                  <a:spcPct val="120000"/>
                </a:lnSpc>
                <a:spcBef>
                  <a:spcPts val="300"/>
                </a:spcBef>
                <a:spcAft>
                  <a:spcPts val="0"/>
                </a:spcAft>
                <a:defRPr/>
              </a:pPr>
              <a:r>
                <a:rPr lang="en-US" altLang="zh-CN" sz="1000" dirty="0">
                  <a:solidFill>
                    <a:schemeClr val="tx1"/>
                  </a:solidFill>
                  <a:latin typeface="微软雅黑" panose="020B0503020204020204" pitchFamily="34" charset="-122"/>
                  <a:ea typeface="微软雅黑" panose="020B0503020204020204" pitchFamily="34" charset="-122"/>
                </a:rPr>
                <a:t>Cosmetics</a:t>
              </a:r>
              <a:endParaRPr lang="en-US" altLang="zh-CN" sz="10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custDataLst>
                <p:tags r:id="rId8"/>
              </p:custDataLst>
            </p:nvPr>
          </p:nvSpPr>
          <p:spPr>
            <a:xfrm>
              <a:off x="1144" y="5918"/>
              <a:ext cx="680" cy="6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fontAlgn="auto">
                <a:spcBef>
                  <a:spcPts val="0"/>
                </a:spcBef>
                <a:spcAft>
                  <a:spcPts val="0"/>
                </a:spcAft>
                <a:defRPr/>
              </a:pPr>
              <a:r>
                <a:rPr lang="en-US" altLang="zh-CN" sz="100" dirty="0"/>
                <a:t>02</a:t>
              </a:r>
              <a:endParaRPr lang="zh-CN" altLang="en-US" sz="100" dirty="0"/>
            </a:p>
          </p:txBody>
        </p:sp>
      </p:grpSp>
      <p:grpSp>
        <p:nvGrpSpPr>
          <p:cNvPr id="17" name="组合 16"/>
          <p:cNvGrpSpPr/>
          <p:nvPr/>
        </p:nvGrpSpPr>
        <p:grpSpPr>
          <a:xfrm>
            <a:off x="726440" y="4462780"/>
            <a:ext cx="3457575" cy="431800"/>
            <a:chOff x="1144" y="6723"/>
            <a:chExt cx="5445" cy="680"/>
          </a:xfrm>
        </p:grpSpPr>
        <p:sp>
          <p:nvSpPr>
            <p:cNvPr id="18" name="矩形 17"/>
            <p:cNvSpPr/>
            <p:nvPr>
              <p:custDataLst>
                <p:tags r:id="rId9"/>
              </p:custDataLst>
            </p:nvPr>
          </p:nvSpPr>
          <p:spPr>
            <a:xfrm>
              <a:off x="1824" y="6723"/>
              <a:ext cx="4765" cy="68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60" name="Rectangle 24"/>
            <p:cNvSpPr>
              <a:spLocks noChangeArrowheads="1"/>
            </p:cNvSpPr>
            <p:nvPr>
              <p:custDataLst>
                <p:tags r:id="rId10"/>
              </p:custDataLst>
            </p:nvPr>
          </p:nvSpPr>
          <p:spPr bwMode="auto">
            <a:xfrm>
              <a:off x="2052" y="6918"/>
              <a:ext cx="4425" cy="290"/>
            </a:xfrm>
            <a:prstGeom prst="rect">
              <a:avLst/>
            </a:prstGeom>
            <a:noFill/>
            <a:ln>
              <a:noFill/>
            </a:ln>
          </p:spPr>
          <p:txBody>
            <a:bodyPr lIns="0" tIns="0" rIns="0" bIns="0">
              <a:spAutoFit/>
              <a:scene3d>
                <a:camera prst="orthographicFront"/>
                <a:lightRig rig="threePt" dir="t"/>
              </a:scene3d>
            </a:bodyPr>
            <a:p>
              <a:pPr fontAlgn="auto">
                <a:lnSpc>
                  <a:spcPct val="120000"/>
                </a:lnSpc>
                <a:spcBef>
                  <a:spcPts val="300"/>
                </a:spcBef>
                <a:spcAft>
                  <a:spcPts val="0"/>
                </a:spcAft>
                <a:defRPr/>
              </a:pPr>
              <a:r>
                <a:rPr lang="en-US" altLang="zh-CN" sz="1000" dirty="0">
                  <a:solidFill>
                    <a:schemeClr val="tx1"/>
                  </a:solidFill>
                  <a:latin typeface="微软雅黑" panose="020B0503020204020204" pitchFamily="34" charset="-122"/>
                  <a:ea typeface="微软雅黑" panose="020B0503020204020204" pitchFamily="34" charset="-122"/>
                </a:rPr>
                <a:t>Nutraceuticals</a:t>
              </a:r>
              <a:endParaRPr lang="en-US" altLang="zh-CN" sz="1000" dirty="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custDataLst>
                <p:tags r:id="rId11"/>
              </p:custDataLst>
            </p:nvPr>
          </p:nvSpPr>
          <p:spPr>
            <a:xfrm>
              <a:off x="1144" y="6723"/>
              <a:ext cx="680" cy="6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fontAlgn="auto">
                <a:spcBef>
                  <a:spcPts val="0"/>
                </a:spcBef>
                <a:spcAft>
                  <a:spcPts val="0"/>
                </a:spcAft>
                <a:defRPr/>
              </a:pPr>
              <a:r>
                <a:rPr lang="en-US" altLang="zh-CN" sz="100" dirty="0"/>
                <a:t>03</a:t>
              </a:r>
              <a:endParaRPr lang="zh-CN" altLang="en-US" sz="100" dirty="0"/>
            </a:p>
          </p:txBody>
        </p:sp>
      </p:grpSp>
      <p:grpSp>
        <p:nvGrpSpPr>
          <p:cNvPr id="20" name="组合 19"/>
          <p:cNvGrpSpPr/>
          <p:nvPr/>
        </p:nvGrpSpPr>
        <p:grpSpPr>
          <a:xfrm>
            <a:off x="726440" y="2921000"/>
            <a:ext cx="3456940" cy="432435"/>
            <a:chOff x="1144" y="4306"/>
            <a:chExt cx="5444" cy="681"/>
          </a:xfrm>
        </p:grpSpPr>
        <p:sp>
          <p:nvSpPr>
            <p:cNvPr id="21" name="矩形 20"/>
            <p:cNvSpPr/>
            <p:nvPr>
              <p:custDataLst>
                <p:tags r:id="rId12"/>
              </p:custDataLst>
            </p:nvPr>
          </p:nvSpPr>
          <p:spPr>
            <a:xfrm>
              <a:off x="1144" y="4307"/>
              <a:ext cx="680" cy="6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fontAlgn="auto">
                <a:spcBef>
                  <a:spcPts val="0"/>
                </a:spcBef>
                <a:spcAft>
                  <a:spcPts val="0"/>
                </a:spcAft>
                <a:defRPr/>
              </a:pPr>
              <a:r>
                <a:rPr lang="en-US" altLang="zh-CN" sz="100" dirty="0"/>
                <a:t>01</a:t>
              </a:r>
              <a:endParaRPr lang="zh-CN" altLang="en-US" sz="100" dirty="0"/>
            </a:p>
          </p:txBody>
        </p:sp>
        <p:sp>
          <p:nvSpPr>
            <p:cNvPr id="22" name="矩形 21"/>
            <p:cNvSpPr/>
            <p:nvPr>
              <p:custDataLst>
                <p:tags r:id="rId13"/>
              </p:custDataLst>
            </p:nvPr>
          </p:nvSpPr>
          <p:spPr>
            <a:xfrm>
              <a:off x="1824" y="4306"/>
              <a:ext cx="4765" cy="68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grpSp>
        <p:nvGrpSpPr>
          <p:cNvPr id="23" name="组合 22"/>
          <p:cNvGrpSpPr/>
          <p:nvPr/>
        </p:nvGrpSpPr>
        <p:grpSpPr>
          <a:xfrm>
            <a:off x="726440" y="2407920"/>
            <a:ext cx="3456940" cy="432435"/>
            <a:chOff x="1144" y="4306"/>
            <a:chExt cx="5444" cy="681"/>
          </a:xfrm>
        </p:grpSpPr>
        <p:sp>
          <p:nvSpPr>
            <p:cNvPr id="24" name="矩形 23"/>
            <p:cNvSpPr/>
            <p:nvPr>
              <p:custDataLst>
                <p:tags r:id="rId14"/>
              </p:custDataLst>
            </p:nvPr>
          </p:nvSpPr>
          <p:spPr>
            <a:xfrm>
              <a:off x="1144" y="4307"/>
              <a:ext cx="680" cy="680"/>
            </a:xfrm>
            <a:prstGeom prst="rect">
              <a:avLst/>
            </a:prstGeom>
            <a:solidFill>
              <a:srgbClr val="809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fontAlgn="auto">
                <a:spcBef>
                  <a:spcPts val="0"/>
                </a:spcBef>
                <a:spcAft>
                  <a:spcPts val="0"/>
                </a:spcAft>
                <a:defRPr/>
              </a:pPr>
              <a:r>
                <a:rPr lang="en-US" altLang="zh-CN" sz="100" dirty="0"/>
                <a:t>01</a:t>
              </a:r>
              <a:endParaRPr lang="zh-CN" altLang="en-US" sz="100" dirty="0"/>
            </a:p>
          </p:txBody>
        </p:sp>
        <p:sp>
          <p:nvSpPr>
            <p:cNvPr id="25" name="矩形 24"/>
            <p:cNvSpPr/>
            <p:nvPr>
              <p:custDataLst>
                <p:tags r:id="rId15"/>
              </p:custDataLst>
            </p:nvPr>
          </p:nvSpPr>
          <p:spPr>
            <a:xfrm>
              <a:off x="1824" y="4306"/>
              <a:ext cx="4765" cy="68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26" name="Rectangle 24"/>
          <p:cNvSpPr>
            <a:spLocks noChangeArrowheads="1"/>
          </p:cNvSpPr>
          <p:nvPr>
            <p:custDataLst>
              <p:tags r:id="rId16"/>
            </p:custDataLst>
          </p:nvPr>
        </p:nvSpPr>
        <p:spPr bwMode="auto">
          <a:xfrm>
            <a:off x="1302840" y="3035544"/>
            <a:ext cx="2809819" cy="184150"/>
          </a:xfrm>
          <a:prstGeom prst="rect">
            <a:avLst/>
          </a:prstGeom>
          <a:noFill/>
          <a:ln>
            <a:noFill/>
          </a:ln>
        </p:spPr>
        <p:txBody>
          <a:bodyPr lIns="0" tIns="0" rIns="0" bIns="0">
            <a:spAutoFit/>
            <a:scene3d>
              <a:camera prst="orthographicFront"/>
              <a:lightRig rig="threePt" dir="t"/>
            </a:scene3d>
          </a:bodyPr>
          <a:p>
            <a:pPr fontAlgn="auto">
              <a:lnSpc>
                <a:spcPct val="120000"/>
              </a:lnSpc>
              <a:spcBef>
                <a:spcPts val="300"/>
              </a:spcBef>
              <a:spcAft>
                <a:spcPts val="0"/>
              </a:spcAft>
              <a:defRPr/>
            </a:pPr>
            <a:r>
              <a:rPr lang="en-US" altLang="zh-CN" sz="1000" dirty="0">
                <a:solidFill>
                  <a:schemeClr val="tx1"/>
                </a:solidFill>
                <a:latin typeface="微软雅黑" panose="020B0503020204020204" pitchFamily="34" charset="-122"/>
                <a:ea typeface="微软雅黑" panose="020B0503020204020204" pitchFamily="34" charset="-122"/>
              </a:rPr>
              <a:t>Pharmaceuticals</a:t>
            </a:r>
            <a:endParaRPr lang="en-US" altLang="zh-CN" sz="1000" dirty="0">
              <a:solidFill>
                <a:schemeClr val="tx1"/>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custDataLst>
              <p:tags r:id="rId17"/>
            </p:custDataLst>
          </p:nvPr>
        </p:nvSpPr>
        <p:spPr bwMode="auto">
          <a:xfrm>
            <a:off x="1302840" y="2531354"/>
            <a:ext cx="2809819" cy="184150"/>
          </a:xfrm>
          <a:prstGeom prst="rect">
            <a:avLst/>
          </a:prstGeom>
          <a:noFill/>
          <a:ln>
            <a:noFill/>
          </a:ln>
        </p:spPr>
        <p:txBody>
          <a:bodyPr lIns="0" tIns="0" rIns="0" bIns="0">
            <a:spAutoFit/>
            <a:scene3d>
              <a:camera prst="orthographicFront"/>
              <a:lightRig rig="threePt" dir="t"/>
            </a:scene3d>
          </a:bodyPr>
          <a:p>
            <a:pPr fontAlgn="auto">
              <a:lnSpc>
                <a:spcPct val="120000"/>
              </a:lnSpc>
              <a:spcBef>
                <a:spcPts val="300"/>
              </a:spcBef>
              <a:spcAft>
                <a:spcPts val="0"/>
              </a:spcAft>
              <a:defRPr/>
            </a:pPr>
            <a:r>
              <a:rPr lang="en-US" altLang="zh-CN" sz="1000" dirty="0">
                <a:solidFill>
                  <a:schemeClr val="tx1"/>
                </a:solidFill>
                <a:latin typeface="微软雅黑" panose="020B0503020204020204" pitchFamily="34" charset="-122"/>
                <a:ea typeface="微软雅黑" panose="020B0503020204020204" pitchFamily="34" charset="-122"/>
              </a:rPr>
              <a:t>Sterile</a:t>
            </a:r>
            <a:endParaRPr lang="en-US" altLang="zh-CN" sz="1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3"/>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anim calcmode="lin" valueType="num">
                                      <p:cBhvr>
                                        <p:cTn id="20" dur="300" fill="hold"/>
                                        <p:tgtEl>
                                          <p:spTgt spid="5"/>
                                        </p:tgtEl>
                                        <p:attrNameLst>
                                          <p:attrName>ppt_x</p:attrName>
                                        </p:attrNameLst>
                                      </p:cBhvr>
                                      <p:tavLst>
                                        <p:tav tm="0">
                                          <p:val>
                                            <p:strVal val="#ppt_x"/>
                                          </p:val>
                                        </p:tav>
                                        <p:tav tm="100000">
                                          <p:val>
                                            <p:strVal val="#ppt_x"/>
                                          </p:val>
                                        </p:tav>
                                      </p:tavLst>
                                    </p:anim>
                                    <p:anim calcmode="lin" valueType="num">
                                      <p:cBhvr>
                                        <p:cTn id="21" dur="3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09027" y="1594720"/>
            <a:ext cx="1080089" cy="108008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17" name="矩形 16"/>
          <p:cNvSpPr/>
          <p:nvPr/>
        </p:nvSpPr>
        <p:spPr>
          <a:xfrm>
            <a:off x="1689116" y="1594720"/>
            <a:ext cx="2863824" cy="108008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19" name="矩形 18"/>
          <p:cNvSpPr/>
          <p:nvPr/>
        </p:nvSpPr>
        <p:spPr>
          <a:xfrm>
            <a:off x="609027" y="2822527"/>
            <a:ext cx="1080089" cy="10785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20" name="矩形 19"/>
          <p:cNvSpPr/>
          <p:nvPr/>
        </p:nvSpPr>
        <p:spPr>
          <a:xfrm>
            <a:off x="1689116" y="2822527"/>
            <a:ext cx="2863824" cy="10785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cs typeface="+mn-lt"/>
            </a:endParaRPr>
          </a:p>
        </p:txBody>
      </p:sp>
      <p:sp>
        <p:nvSpPr>
          <p:cNvPr id="22" name="矩形 21"/>
          <p:cNvSpPr/>
          <p:nvPr/>
        </p:nvSpPr>
        <p:spPr>
          <a:xfrm>
            <a:off x="4716542" y="1594720"/>
            <a:ext cx="3816843" cy="2306308"/>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24" name="Freeform 19"/>
          <p:cNvSpPr>
            <a:spLocks noEditPoints="1"/>
          </p:cNvSpPr>
          <p:nvPr/>
        </p:nvSpPr>
        <p:spPr bwMode="auto">
          <a:xfrm>
            <a:off x="1015649" y="3227560"/>
            <a:ext cx="266846" cy="270022"/>
          </a:xfrm>
          <a:custGeom>
            <a:avLst/>
            <a:gdLst>
              <a:gd name="T0" fmla="*/ 421726930 w 140"/>
              <a:gd name="T1" fmla="*/ 7319162 h 141"/>
              <a:gd name="T2" fmla="*/ 443539171 w 140"/>
              <a:gd name="T3" fmla="*/ 10978744 h 141"/>
              <a:gd name="T4" fmla="*/ 443539171 w 140"/>
              <a:gd name="T5" fmla="*/ 10978744 h 141"/>
              <a:gd name="T6" fmla="*/ 501708439 w 140"/>
              <a:gd name="T7" fmla="*/ 69533963 h 141"/>
              <a:gd name="T8" fmla="*/ 501708439 w 140"/>
              <a:gd name="T9" fmla="*/ 69533963 h 141"/>
              <a:gd name="T10" fmla="*/ 505345083 w 140"/>
              <a:gd name="T11" fmla="*/ 91493357 h 141"/>
              <a:gd name="T12" fmla="*/ 428996407 w 140"/>
              <a:gd name="T13" fmla="*/ 157367741 h 141"/>
              <a:gd name="T14" fmla="*/ 374463901 w 140"/>
              <a:gd name="T15" fmla="*/ 168348395 h 141"/>
              <a:gd name="T16" fmla="*/ 359921137 w 140"/>
              <a:gd name="T17" fmla="*/ 373292589 h 141"/>
              <a:gd name="T18" fmla="*/ 250854220 w 140"/>
              <a:gd name="T19" fmla="*/ 420869043 h 141"/>
              <a:gd name="T20" fmla="*/ 94524184 w 140"/>
              <a:gd name="T21" fmla="*/ 263501362 h 141"/>
              <a:gd name="T22" fmla="*/ 250854220 w 140"/>
              <a:gd name="T23" fmla="*/ 106131677 h 141"/>
              <a:gd name="T24" fmla="*/ 363557781 w 140"/>
              <a:gd name="T25" fmla="*/ 120771911 h 141"/>
              <a:gd name="T26" fmla="*/ 356286399 w 140"/>
              <a:gd name="T27" fmla="*/ 73195457 h 141"/>
              <a:gd name="T28" fmla="*/ 450810553 w 140"/>
              <a:gd name="T29" fmla="*/ 201284615 h 141"/>
              <a:gd name="T30" fmla="*/ 490802200 w 140"/>
              <a:gd name="T31" fmla="*/ 190305875 h 141"/>
              <a:gd name="T32" fmla="*/ 501708439 w 140"/>
              <a:gd name="T33" fmla="*/ 263501362 h 141"/>
              <a:gd name="T34" fmla="*/ 250854220 w 140"/>
              <a:gd name="T35" fmla="*/ 516022070 h 141"/>
              <a:gd name="T36" fmla="*/ 0 w 140"/>
              <a:gd name="T37" fmla="*/ 263501362 h 141"/>
              <a:gd name="T38" fmla="*/ 250854220 w 140"/>
              <a:gd name="T39" fmla="*/ 10978744 h 141"/>
              <a:gd name="T40" fmla="*/ 323566133 w 140"/>
              <a:gd name="T41" fmla="*/ 21957487 h 141"/>
              <a:gd name="T42" fmla="*/ 312658108 w 140"/>
              <a:gd name="T43" fmla="*/ 58555209 h 141"/>
              <a:gd name="T44" fmla="*/ 250854220 w 140"/>
              <a:gd name="T45" fmla="*/ 51236049 h 141"/>
              <a:gd name="T46" fmla="*/ 39991662 w 140"/>
              <a:gd name="T47" fmla="*/ 263501362 h 141"/>
              <a:gd name="T48" fmla="*/ 250854220 w 140"/>
              <a:gd name="T49" fmla="*/ 475764657 h 141"/>
              <a:gd name="T50" fmla="*/ 461716673 w 140"/>
              <a:gd name="T51" fmla="*/ 263501362 h 141"/>
              <a:gd name="T52" fmla="*/ 450810553 w 140"/>
              <a:gd name="T53" fmla="*/ 201284615 h 141"/>
              <a:gd name="T54" fmla="*/ 250854220 w 140"/>
              <a:gd name="T55" fmla="*/ 190305875 h 141"/>
              <a:gd name="T56" fmla="*/ 327200871 w 140"/>
              <a:gd name="T57" fmla="*/ 157367741 h 141"/>
              <a:gd name="T58" fmla="*/ 156330006 w 140"/>
              <a:gd name="T59" fmla="*/ 168348395 h 141"/>
              <a:gd name="T60" fmla="*/ 156330006 w 140"/>
              <a:gd name="T61" fmla="*/ 168348395 h 141"/>
              <a:gd name="T62" fmla="*/ 156330006 w 140"/>
              <a:gd name="T63" fmla="*/ 358654269 h 141"/>
              <a:gd name="T64" fmla="*/ 341743635 w 140"/>
              <a:gd name="T65" fmla="*/ 358654269 h 141"/>
              <a:gd name="T66" fmla="*/ 381735283 w 140"/>
              <a:gd name="T67" fmla="*/ 263501362 h 141"/>
              <a:gd name="T68" fmla="*/ 312658108 w 140"/>
              <a:gd name="T69" fmla="*/ 226903588 h 141"/>
              <a:gd name="T70" fmla="*/ 301751988 w 140"/>
              <a:gd name="T71" fmla="*/ 314737396 h 141"/>
              <a:gd name="T72" fmla="*/ 250854220 w 140"/>
              <a:gd name="T73" fmla="*/ 336694875 h 141"/>
              <a:gd name="T74" fmla="*/ 199956392 w 140"/>
              <a:gd name="T75" fmla="*/ 314737396 h 141"/>
              <a:gd name="T76" fmla="*/ 199956392 w 140"/>
              <a:gd name="T77" fmla="*/ 212265268 h 141"/>
              <a:gd name="T78" fmla="*/ 250854220 w 140"/>
              <a:gd name="T79" fmla="*/ 190305875 h 141"/>
              <a:gd name="T80" fmla="*/ 265396983 w 140"/>
              <a:gd name="T81" fmla="*/ 219584428 h 141"/>
              <a:gd name="T82" fmla="*/ 218133894 w 140"/>
              <a:gd name="T83" fmla="*/ 230563168 h 141"/>
              <a:gd name="T84" fmla="*/ 203591131 w 140"/>
              <a:gd name="T85" fmla="*/ 263501362 h 141"/>
              <a:gd name="T86" fmla="*/ 250854220 w 140"/>
              <a:gd name="T87" fmla="*/ 311077816 h 141"/>
              <a:gd name="T88" fmla="*/ 283574485 w 140"/>
              <a:gd name="T89" fmla="*/ 296437582 h 141"/>
              <a:gd name="T90" fmla="*/ 294480606 w 140"/>
              <a:gd name="T91" fmla="*/ 248861068 h 141"/>
              <a:gd name="T92" fmla="*/ 236311397 w 140"/>
              <a:gd name="T93" fmla="*/ 278139682 h 141"/>
              <a:gd name="T94" fmla="*/ 265396983 w 140"/>
              <a:gd name="T95" fmla="*/ 219584428 h 141"/>
              <a:gd name="T96" fmla="*/ 425361669 w 140"/>
              <a:gd name="T97" fmla="*/ 36597729 h 141"/>
              <a:gd name="T98" fmla="*/ 385370021 w 140"/>
              <a:gd name="T99" fmla="*/ 109791257 h 141"/>
              <a:gd name="T100" fmla="*/ 425361669 w 140"/>
              <a:gd name="T101" fmla="*/ 36597729 h 141"/>
              <a:gd name="T102" fmla="*/ 447175814 w 140"/>
              <a:gd name="T103" fmla="*/ 80514617 h 141"/>
              <a:gd name="T104" fmla="*/ 428996407 w 140"/>
              <a:gd name="T105" fmla="*/ 135410261 h 141"/>
              <a:gd name="T106" fmla="*/ 447175814 w 140"/>
              <a:gd name="T107" fmla="*/ 80514617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141"/>
              <a:gd name="T164" fmla="*/ 140 w 140"/>
              <a:gd name="T165" fmla="*/ 141 h 1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w="9525">
            <a:noFill/>
            <a:round/>
          </a:ln>
        </p:spPr>
        <p:txBody>
          <a:bodyPr/>
          <a:lstStyle/>
          <a:p>
            <a:endParaRPr lang="zh-CN" altLang="en-US" sz="100"/>
          </a:p>
        </p:txBody>
      </p:sp>
      <p:pic>
        <p:nvPicPr>
          <p:cNvPr id="2" name="图片 1"/>
          <p:cNvPicPr>
            <a:picLocks noChangeAspect="1"/>
          </p:cNvPicPr>
          <p:nvPr/>
        </p:nvPicPr>
        <p:blipFill>
          <a:blip r:embed="rId2" cstate="screen"/>
          <a:stretch>
            <a:fillRect/>
          </a:stretch>
        </p:blipFill>
        <p:spPr>
          <a:xfrm>
            <a:off x="900000" y="1861735"/>
            <a:ext cx="464131" cy="581552"/>
          </a:xfrm>
          <a:prstGeom prst="rect">
            <a:avLst/>
          </a:prstGeom>
        </p:spPr>
      </p:pic>
      <p:sp>
        <p:nvSpPr>
          <p:cNvPr id="3" name="Rectangle 24"/>
          <p:cNvSpPr>
            <a:spLocks noChangeArrowheads="1"/>
          </p:cNvSpPr>
          <p:nvPr/>
        </p:nvSpPr>
        <p:spPr bwMode="auto">
          <a:xfrm>
            <a:off x="1765935" y="1655445"/>
            <a:ext cx="2729865" cy="958215"/>
          </a:xfrm>
          <a:prstGeom prst="rect">
            <a:avLst/>
          </a:prstGeom>
          <a:noFill/>
          <a:ln>
            <a:noFill/>
          </a:ln>
        </p:spPr>
        <p:txBody>
          <a:bodyPr wrap="square" lIns="0" tIns="0" rIns="0" bIns="0">
            <a:spAutoFit/>
          </a:bodyPr>
          <a:lstStyle/>
          <a:p>
            <a:pPr algn="just" fontAlgn="auto">
              <a:lnSpc>
                <a:spcPct val="120000"/>
              </a:lnSpc>
              <a:spcBef>
                <a:spcPts val="500"/>
              </a:spcBef>
              <a:spcAft>
                <a:spcPts val="0"/>
              </a:spcAft>
              <a:defRPr/>
            </a:pPr>
            <a:r>
              <a:rPr lang="en-US" altLang="zh-CN" sz="900" b="1" dirty="0">
                <a:solidFill>
                  <a:schemeClr val="tx1"/>
                </a:solidFill>
                <a:latin typeface="+mn-lt"/>
                <a:ea typeface="+mn-ea"/>
              </a:rPr>
              <a:t>Manufacturing Sites:</a:t>
            </a:r>
            <a:endParaRPr lang="en-US" altLang="zh-CN" sz="900" dirty="0">
              <a:solidFill>
                <a:schemeClr val="tx1"/>
              </a:solidFill>
              <a:latin typeface="+mn-lt"/>
              <a:ea typeface="+mn-ea"/>
            </a:endParaRPr>
          </a:p>
          <a:p>
            <a:pPr marL="171450" indent="-171450" algn="just" fontAlgn="auto">
              <a:lnSpc>
                <a:spcPct val="120000"/>
              </a:lnSpc>
              <a:spcBef>
                <a:spcPts val="500"/>
              </a:spcBef>
              <a:spcAft>
                <a:spcPts val="0"/>
              </a:spcAft>
              <a:buFont typeface="Arial" panose="020B0604020202020204" pitchFamily="34" charset="0"/>
              <a:buChar char="•"/>
              <a:defRPr/>
            </a:pPr>
            <a:r>
              <a:rPr lang="en-US" altLang="zh-CN" sz="900" dirty="0">
                <a:solidFill>
                  <a:schemeClr val="tx1"/>
                </a:solidFill>
                <a:latin typeface="+mn-lt"/>
                <a:ea typeface="+mn-ea"/>
              </a:rPr>
              <a:t>Site West: No 98 Lanshan West Road, Lanshan District, Rizhao City, Shandong Province, P.R. of China.</a:t>
            </a:r>
            <a:endParaRPr lang="en-US" altLang="zh-CN" sz="900" dirty="0">
              <a:solidFill>
                <a:schemeClr val="tx1"/>
              </a:solidFill>
              <a:latin typeface="+mn-lt"/>
              <a:ea typeface="+mn-ea"/>
            </a:endParaRPr>
          </a:p>
          <a:p>
            <a:pPr marL="171450" indent="-171450" algn="just" fontAlgn="auto">
              <a:lnSpc>
                <a:spcPct val="120000"/>
              </a:lnSpc>
              <a:spcBef>
                <a:spcPts val="500"/>
              </a:spcBef>
              <a:spcAft>
                <a:spcPts val="0"/>
              </a:spcAft>
              <a:buFont typeface="Arial" panose="020B0604020202020204" pitchFamily="34" charset="0"/>
              <a:buChar char="•"/>
              <a:defRPr/>
            </a:pPr>
            <a:r>
              <a:rPr lang="en-US" altLang="zh-CN" sz="900" dirty="0">
                <a:solidFill>
                  <a:schemeClr val="tx1"/>
                </a:solidFill>
                <a:latin typeface="+mn-lt"/>
                <a:ea typeface="+mn-ea"/>
              </a:rPr>
              <a:t>Site East: No. 789 Yuquan 2nd Road, Lanshan District, Rizhao City, Shandong Province, P.R. of China.</a:t>
            </a:r>
            <a:endParaRPr lang="en-US" altLang="zh-CN" sz="900" dirty="0">
              <a:solidFill>
                <a:schemeClr val="tx1"/>
              </a:solidFill>
              <a:latin typeface="+mn-lt"/>
              <a:ea typeface="+mn-ea"/>
            </a:endParaRPr>
          </a:p>
        </p:txBody>
      </p:sp>
      <p:sp>
        <p:nvSpPr>
          <p:cNvPr id="4" name="Rectangle 24"/>
          <p:cNvSpPr>
            <a:spLocks noChangeArrowheads="1"/>
          </p:cNvSpPr>
          <p:nvPr/>
        </p:nvSpPr>
        <p:spPr bwMode="auto">
          <a:xfrm>
            <a:off x="1766039" y="2869850"/>
            <a:ext cx="2576330" cy="984250"/>
          </a:xfrm>
          <a:prstGeom prst="rect">
            <a:avLst/>
          </a:prstGeom>
          <a:noFill/>
          <a:ln>
            <a:noFill/>
          </a:ln>
        </p:spPr>
        <p:txBody>
          <a:bodyPr lIns="0" tIns="0" rIns="0" bIns="0">
            <a:spAutoFit/>
          </a:bodyPr>
          <a:lstStyle/>
          <a:p>
            <a:pPr algn="just" fontAlgn="auto">
              <a:lnSpc>
                <a:spcPct val="120000"/>
              </a:lnSpc>
              <a:spcBef>
                <a:spcPts val="500"/>
              </a:spcBef>
              <a:spcAft>
                <a:spcPts val="0"/>
              </a:spcAft>
              <a:defRPr/>
            </a:pPr>
            <a:r>
              <a:rPr lang="en-US" altLang="zh-CN" sz="900" b="1" dirty="0">
                <a:solidFill>
                  <a:schemeClr val="tx1"/>
                </a:solidFill>
                <a:latin typeface="+mn-lt"/>
                <a:ea typeface="+mn-ea"/>
              </a:rPr>
              <a:t>Sales Offices and Branches:</a:t>
            </a:r>
            <a:endParaRPr lang="en-US" altLang="zh-CN" sz="900" dirty="0">
              <a:solidFill>
                <a:schemeClr val="tx1"/>
              </a:solidFill>
              <a:latin typeface="+mn-lt"/>
              <a:ea typeface="+mn-ea"/>
            </a:endParaRPr>
          </a:p>
          <a:p>
            <a:pPr marL="171450" indent="-171450" algn="just" eaLnBrk="1" fontAlgn="auto" latinLnBrk="0" hangingPunct="1">
              <a:lnSpc>
                <a:spcPct val="120000"/>
              </a:lnSpc>
              <a:spcBef>
                <a:spcPts val="300"/>
              </a:spcBef>
              <a:spcAft>
                <a:spcPts val="0"/>
              </a:spcAft>
              <a:buFont typeface="Arial" panose="020B0604020202020204" pitchFamily="34" charset="0"/>
              <a:buChar char="•"/>
              <a:defRPr/>
            </a:pPr>
            <a:r>
              <a:rPr lang="en-US" altLang="zh-CN" sz="900" dirty="0">
                <a:solidFill>
                  <a:schemeClr val="tx1"/>
                </a:solidFill>
                <a:latin typeface="+mn-lt"/>
                <a:ea typeface="+mn-ea"/>
              </a:rPr>
              <a:t>Beijing Office, for North China.</a:t>
            </a:r>
            <a:endParaRPr lang="en-US" altLang="zh-CN" sz="900" dirty="0">
              <a:solidFill>
                <a:schemeClr val="tx1"/>
              </a:solidFill>
              <a:latin typeface="+mn-lt"/>
              <a:ea typeface="+mn-ea"/>
            </a:endParaRPr>
          </a:p>
          <a:p>
            <a:pPr marL="171450" indent="-171450" algn="just" eaLnBrk="1" fontAlgn="auto" latinLnBrk="0" hangingPunct="1">
              <a:lnSpc>
                <a:spcPct val="120000"/>
              </a:lnSpc>
              <a:spcBef>
                <a:spcPts val="300"/>
              </a:spcBef>
              <a:spcAft>
                <a:spcPts val="0"/>
              </a:spcAft>
              <a:buFont typeface="Arial" panose="020B0604020202020204" pitchFamily="34" charset="0"/>
              <a:buChar char="•"/>
              <a:defRPr/>
            </a:pPr>
            <a:r>
              <a:rPr lang="en-US" altLang="zh-CN" sz="900" dirty="0">
                <a:solidFill>
                  <a:schemeClr val="tx1"/>
                </a:solidFill>
                <a:latin typeface="+mn-lt"/>
                <a:ea typeface="+mn-ea"/>
              </a:rPr>
              <a:t>Shanghai Office, for East China.</a:t>
            </a:r>
            <a:endParaRPr lang="en-US" altLang="zh-CN" sz="900" dirty="0">
              <a:solidFill>
                <a:schemeClr val="tx1"/>
              </a:solidFill>
              <a:latin typeface="+mn-lt"/>
              <a:ea typeface="+mn-ea"/>
            </a:endParaRPr>
          </a:p>
          <a:p>
            <a:pPr marL="171450" indent="-171450" algn="just" eaLnBrk="1" fontAlgn="auto" latinLnBrk="0" hangingPunct="1">
              <a:lnSpc>
                <a:spcPct val="120000"/>
              </a:lnSpc>
              <a:spcBef>
                <a:spcPts val="300"/>
              </a:spcBef>
              <a:spcAft>
                <a:spcPts val="0"/>
              </a:spcAft>
              <a:buFont typeface="Arial" panose="020B0604020202020204" pitchFamily="34" charset="0"/>
              <a:buChar char="•"/>
              <a:defRPr/>
            </a:pPr>
            <a:r>
              <a:rPr lang="en-US" altLang="zh-CN" sz="900" dirty="0">
                <a:solidFill>
                  <a:schemeClr val="tx1"/>
                </a:solidFill>
                <a:latin typeface="+mn-lt"/>
                <a:ea typeface="+mn-ea"/>
              </a:rPr>
              <a:t>Guangzhou Office, for South China.</a:t>
            </a:r>
            <a:endParaRPr lang="en-US" altLang="zh-CN" sz="900" dirty="0">
              <a:solidFill>
                <a:schemeClr val="tx1"/>
              </a:solidFill>
              <a:latin typeface="+mn-lt"/>
              <a:ea typeface="+mn-ea"/>
            </a:endParaRPr>
          </a:p>
          <a:p>
            <a:pPr marL="171450" indent="-171450" algn="just" eaLnBrk="1" fontAlgn="auto" latinLnBrk="0" hangingPunct="1">
              <a:lnSpc>
                <a:spcPct val="120000"/>
              </a:lnSpc>
              <a:spcBef>
                <a:spcPts val="300"/>
              </a:spcBef>
              <a:spcAft>
                <a:spcPts val="0"/>
              </a:spcAft>
              <a:buFont typeface="Arial" panose="020B0604020202020204" pitchFamily="34" charset="0"/>
              <a:buChar char="•"/>
              <a:defRPr/>
            </a:pPr>
            <a:r>
              <a:rPr lang="en-US" altLang="zh-CN" sz="900" dirty="0">
                <a:solidFill>
                  <a:schemeClr val="tx1"/>
                </a:solidFill>
                <a:latin typeface="+mn-lt"/>
                <a:ea typeface="+mn-ea"/>
              </a:rPr>
              <a:t>Qingdao Branch, for Oversea Market.</a:t>
            </a:r>
            <a:endParaRPr lang="en-US" altLang="zh-CN" sz="900" dirty="0">
              <a:solidFill>
                <a:schemeClr val="tx1"/>
              </a:solidFill>
              <a:latin typeface="+mn-lt"/>
              <a:ea typeface="+mn-ea"/>
            </a:endParaRPr>
          </a:p>
        </p:txBody>
      </p:sp>
      <p:sp>
        <p:nvSpPr>
          <p:cNvPr id="5"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sz="100">
              <a:latin typeface="+mn-lt"/>
              <a:ea typeface="+mn-ea"/>
            </a:endParaRPr>
          </a:p>
        </p:txBody>
      </p:sp>
      <p:sp>
        <p:nvSpPr>
          <p:cNvPr id="6" name="Freeform 9"/>
          <p:cNvSpPr/>
          <p:nvPr/>
        </p:nvSpPr>
        <p:spPr bwMode="auto">
          <a:xfrm>
            <a:off x="97573" y="225548"/>
            <a:ext cx="216018" cy="433624"/>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chemeClr val="accent4">
              <a:lumMod val="60000"/>
              <a:lumOff val="40000"/>
            </a:schemeClr>
          </a:solidFill>
          <a:ln w="9525">
            <a:noFill/>
            <a:round/>
          </a:ln>
        </p:spPr>
        <p:txBody>
          <a:bodyPr/>
          <a:lstStyle/>
          <a:p>
            <a:pPr>
              <a:defRPr/>
            </a:pPr>
            <a:endParaRPr lang="zh-CN" altLang="en-US" sz="100">
              <a:latin typeface="Arial" panose="020B0604020202020204" pitchFamily="34" charset="0"/>
              <a:ea typeface="宋体" panose="02010600030101010101" pitchFamily="2" charset="-122"/>
            </a:endParaRPr>
          </a:p>
        </p:txBody>
      </p:sp>
      <p:sp>
        <p:nvSpPr>
          <p:cNvPr id="7" name="Rectangle 18"/>
          <p:cNvSpPr>
            <a:spLocks noChangeArrowheads="1"/>
          </p:cNvSpPr>
          <p:nvPr/>
        </p:nvSpPr>
        <p:spPr bwMode="auto">
          <a:xfrm>
            <a:off x="461308" y="266846"/>
            <a:ext cx="1668727" cy="307777"/>
          </a:xfrm>
          <a:prstGeom prst="rect">
            <a:avLst/>
          </a:prstGeom>
          <a:noFill/>
          <a:ln w="9525">
            <a:noFill/>
            <a:miter lim="800000"/>
          </a:ln>
        </p:spPr>
        <p:txBody>
          <a:bodyPr wrap="none" lIns="0" tIns="0" rIns="0" bIns="0">
            <a:spAutoFit/>
          </a:bodyPr>
          <a:lstStyle/>
          <a:p>
            <a:pPr>
              <a:defRPr/>
            </a:pPr>
            <a:r>
              <a:rPr lang="en-US" altLang="zh-CN" sz="20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Our </a:t>
            </a:r>
            <a:r>
              <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Location</a:t>
            </a:r>
            <a:endPar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11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53" presetClass="entr" presetSubtype="16" fill="hold" grpId="0" nodeType="withEffect">
                                  <p:stCondLst>
                                    <p:cond delay="80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22" presetClass="entr" presetSubtype="8" fill="hold" grpId="0" nodeType="withEffect">
                                  <p:stCondLst>
                                    <p:cond delay="110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42" presetClass="entr" presetSubtype="0" fill="hold" grpId="0" nodeType="withEffect">
                                  <p:stCondLst>
                                    <p:cond delay="1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par>
                                <p:cTn id="31" presetID="12" presetClass="entr" presetSubtype="2" fill="hold" grpId="0" nodeType="withEffect">
                                  <p:stCondLst>
                                    <p:cond delay="110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ppt_x</p:attrName>
                                        </p:attrNameLst>
                                      </p:cBhvr>
                                      <p:tavLst>
                                        <p:tav tm="0">
                                          <p:val>
                                            <p:strVal val="#ppt_x+#ppt_w*1.125000"/>
                                          </p:val>
                                        </p:tav>
                                        <p:tav tm="100000">
                                          <p:val>
                                            <p:strVal val="#ppt_x"/>
                                          </p:val>
                                        </p:tav>
                                      </p:tavLst>
                                    </p:anim>
                                    <p:animEffect transition="in" filter="wipe(left)">
                                      <p:cBhvr>
                                        <p:cTn id="34" dur="500"/>
                                        <p:tgtEl>
                                          <p:spTgt spid="3"/>
                                        </p:tgtEl>
                                      </p:cBhvr>
                                    </p:animEffect>
                                  </p:childTnLst>
                                </p:cTn>
                              </p:par>
                              <p:par>
                                <p:cTn id="35" presetID="12" presetClass="entr" presetSubtype="2" fill="hold" grpId="0" nodeType="withEffect">
                                  <p:stCondLst>
                                    <p:cond delay="11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ppt_x</p:attrName>
                                        </p:attrNameLst>
                                      </p:cBhvr>
                                      <p:tavLst>
                                        <p:tav tm="0">
                                          <p:val>
                                            <p:strVal val="#ppt_x+#ppt_w*1.125000"/>
                                          </p:val>
                                        </p:tav>
                                        <p:tav tm="100000">
                                          <p:val>
                                            <p:strVal val="#ppt_x"/>
                                          </p:val>
                                        </p:tav>
                                      </p:tavLst>
                                    </p:anim>
                                    <p:animEffect transition="in" filter="wipe(left)">
                                      <p:cBhvr>
                                        <p:cTn id="38" dur="500"/>
                                        <p:tgtEl>
                                          <p:spTgt spid="4"/>
                                        </p:tgtEl>
                                      </p:cBhvr>
                                    </p:animEffect>
                                  </p:childTnLst>
                                </p:cTn>
                              </p:par>
                              <p:par>
                                <p:cTn id="39" presetID="2" presetClass="entr" presetSubtype="8"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par>
                                <p:cTn id="43" presetID="35" presetClass="emph" presetSubtype="0" repeatCount="3000" fill="hold" nodeType="withEffect">
                                  <p:stCondLst>
                                    <p:cond delay="400"/>
                                  </p:stCondLst>
                                  <p:childTnLst>
                                    <p:anim calcmode="discrete" valueType="str">
                                      <p:cBhvr>
                                        <p:cTn id="44" dur="100" fill="hold"/>
                                        <p:tgtEl>
                                          <p:spTgt spid="6"/>
                                        </p:tgtEl>
                                        <p:attrNameLst>
                                          <p:attrName>style.visibility</p:attrName>
                                        </p:attrNameLst>
                                      </p:cBhvr>
                                      <p:tavLst>
                                        <p:tav tm="0">
                                          <p:val>
                                            <p:strVal val="hidden"/>
                                          </p:val>
                                        </p:tav>
                                        <p:tav tm="50000">
                                          <p:val>
                                            <p:strVal val="visible"/>
                                          </p:val>
                                        </p:tav>
                                      </p:tavLst>
                                    </p:anim>
                                  </p:childTnLst>
                                </p:cTn>
                              </p:par>
                              <p:par>
                                <p:cTn id="45" presetID="2" presetClass="entr" presetSubtype="8" fill="hold" nodeType="withEffect">
                                  <p:stCondLst>
                                    <p:cond delay="20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par>
                                <p:cTn id="49" presetID="35" presetClass="emph" presetSubtype="0" repeatCount="3000" fill="hold" nodeType="withEffect">
                                  <p:stCondLst>
                                    <p:cond delay="600"/>
                                  </p:stCondLst>
                                  <p:childTnLst>
                                    <p:anim calcmode="discrete" valueType="str">
                                      <p:cBhvr>
                                        <p:cTn id="50" dur="100" fill="hold"/>
                                        <p:tgtEl>
                                          <p:spTgt spid="5"/>
                                        </p:tgtEl>
                                        <p:attrNameLst>
                                          <p:attrName>style.visibility</p:attrName>
                                        </p:attrNameLst>
                                      </p:cBhvr>
                                      <p:tavLst>
                                        <p:tav tm="0">
                                          <p:val>
                                            <p:strVal val="hidden"/>
                                          </p:val>
                                        </p:tav>
                                        <p:tav tm="50000">
                                          <p:val>
                                            <p:strVal val="visible"/>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300"/>
                                        <p:tgtEl>
                                          <p:spTgt spid="7"/>
                                        </p:tgtEl>
                                      </p:cBhvr>
                                    </p:animEffect>
                                    <p:anim calcmode="lin" valueType="num">
                                      <p:cBhvr>
                                        <p:cTn id="54" dur="300" fill="hold"/>
                                        <p:tgtEl>
                                          <p:spTgt spid="7"/>
                                        </p:tgtEl>
                                        <p:attrNameLst>
                                          <p:attrName>ppt_x</p:attrName>
                                        </p:attrNameLst>
                                      </p:cBhvr>
                                      <p:tavLst>
                                        <p:tav tm="0">
                                          <p:val>
                                            <p:strVal val="#ppt_x"/>
                                          </p:val>
                                        </p:tav>
                                        <p:tav tm="100000">
                                          <p:val>
                                            <p:strVal val="#ppt_x"/>
                                          </p:val>
                                        </p:tav>
                                      </p:tavLst>
                                    </p:anim>
                                    <p:anim calcmode="lin" valueType="num">
                                      <p:cBhvr>
                                        <p:cTn id="55"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9" grpId="0" bldLvl="0" animBg="1"/>
      <p:bldP spid="20" grpId="0" bldLvl="0" animBg="1"/>
      <p:bldP spid="22" grpId="0" bldLvl="0" animBg="1"/>
      <p:bldP spid="24" grpId="0" bldLvl="0" animBg="1"/>
      <p:bldP spid="3"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hqprint">
            <a:alphaModFix amt="22000"/>
            <a:lum/>
          </a:blip>
          <a:srcRect/>
          <a:stretch>
            <a:fillRect/>
          </a:stretch>
        </a:blipFill>
        <a:effectLst/>
      </p:bgPr>
    </p:bg>
    <p:spTree>
      <p:nvGrpSpPr>
        <p:cNvPr id="1" name=""/>
        <p:cNvGrpSpPr/>
        <p:nvPr/>
      </p:nvGrpSpPr>
      <p:grpSpPr>
        <a:xfrm>
          <a:off x="0" y="0"/>
          <a:ext cx="0" cy="0"/>
          <a:chOff x="0" y="0"/>
          <a:chExt cx="0" cy="0"/>
        </a:xfrm>
      </p:grpSpPr>
      <p:pic>
        <p:nvPicPr>
          <p:cNvPr id="7" name="图片 6" descr="C:\Users\赵鹏\Desktop\ppt\图片2.png图片2"/>
          <p:cNvPicPr>
            <a:picLocks noChangeAspect="1"/>
          </p:cNvPicPr>
          <p:nvPr/>
        </p:nvPicPr>
        <p:blipFill>
          <a:blip r:embed="rId2" cstate="screen"/>
          <a:srcRect/>
          <a:stretch>
            <a:fillRect/>
          </a:stretch>
        </p:blipFill>
        <p:spPr bwMode="auto">
          <a:xfrm>
            <a:off x="5765456" y="2904091"/>
            <a:ext cx="2935301" cy="1538174"/>
          </a:xfrm>
          <a:prstGeom prst="rect">
            <a:avLst/>
          </a:prstGeom>
          <a:noFill/>
          <a:ln w="9525">
            <a:noFill/>
            <a:miter lim="800000"/>
            <a:headEnd/>
            <a:tailEnd/>
          </a:ln>
        </p:spPr>
      </p:pic>
      <p:pic>
        <p:nvPicPr>
          <p:cNvPr id="5" name="图片 4" descr="C:\Users\赵鹏\Desktop\众山鸟瞰图改.jpg众山鸟瞰图改"/>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555816" y="2529314"/>
            <a:ext cx="2535032" cy="1520067"/>
          </a:xfrm>
          <a:prstGeom prst="rect">
            <a:avLst/>
          </a:prstGeom>
          <a:noFill/>
          <a:ln w="9525">
            <a:noFill/>
            <a:miter lim="800000"/>
            <a:headEnd/>
            <a:tailEnd/>
          </a:ln>
          <a:effectLst/>
        </p:spPr>
      </p:pic>
      <p:sp>
        <p:nvSpPr>
          <p:cNvPr id="3" name="矩形 2"/>
          <p:cNvSpPr/>
          <p:nvPr/>
        </p:nvSpPr>
        <p:spPr>
          <a:xfrm>
            <a:off x="3274305" y="0"/>
            <a:ext cx="2593801" cy="5144719"/>
          </a:xfrm>
          <a:custGeom>
            <a:avLst/>
            <a:gdLst/>
            <a:ahLst/>
            <a:cxnLst/>
            <a:rect l="l" t="t" r="r" b="b"/>
            <a:pathLst>
              <a:path w="2927916" h="5141913">
                <a:moveTo>
                  <a:pt x="903881" y="0"/>
                </a:moveTo>
                <a:lnTo>
                  <a:pt x="2927916" y="0"/>
                </a:lnTo>
                <a:lnTo>
                  <a:pt x="2024035" y="5141913"/>
                </a:lnTo>
                <a:lnTo>
                  <a:pt x="0" y="5141913"/>
                </a:lnTo>
                <a:close/>
              </a:path>
            </a:pathLst>
          </a:custGeom>
          <a:gradFill>
            <a:gsLst>
              <a:gs pos="0">
                <a:schemeClr val="bg1"/>
              </a:gs>
              <a:gs pos="100000">
                <a:schemeClr val="accent4">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矩形 2"/>
          <p:cNvSpPr/>
          <p:nvPr/>
        </p:nvSpPr>
        <p:spPr>
          <a:xfrm>
            <a:off x="3708247" y="1939713"/>
            <a:ext cx="1724966" cy="1394586"/>
          </a:xfrm>
          <a:custGeom>
            <a:avLst/>
            <a:gdLst/>
            <a:ahLst/>
            <a:cxnLst/>
            <a:rect l="l" t="t" r="r" b="b"/>
            <a:pathLst>
              <a:path w="2049782" h="1656184">
                <a:moveTo>
                  <a:pt x="257762" y="0"/>
                </a:moveTo>
                <a:lnTo>
                  <a:pt x="2049782" y="0"/>
                </a:lnTo>
                <a:lnTo>
                  <a:pt x="1792019" y="1656184"/>
                </a:lnTo>
                <a:lnTo>
                  <a:pt x="0" y="1656184"/>
                </a:lnTo>
                <a:close/>
              </a:path>
            </a:pathLst>
          </a:cu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4" name="矩形 2"/>
          <p:cNvSpPr/>
          <p:nvPr/>
        </p:nvSpPr>
        <p:spPr>
          <a:xfrm>
            <a:off x="3490958" y="3334298"/>
            <a:ext cx="1724966" cy="1394586"/>
          </a:xfrm>
          <a:custGeom>
            <a:avLst/>
            <a:gdLst/>
            <a:ahLst/>
            <a:cxnLst/>
            <a:rect l="l" t="t" r="r" b="b"/>
            <a:pathLst>
              <a:path w="2049782" h="1656184">
                <a:moveTo>
                  <a:pt x="257762" y="0"/>
                </a:moveTo>
                <a:lnTo>
                  <a:pt x="2049782" y="0"/>
                </a:lnTo>
                <a:lnTo>
                  <a:pt x="1792019" y="1656184"/>
                </a:lnTo>
                <a:lnTo>
                  <a:pt x="0" y="1656184"/>
                </a:lnTo>
                <a:close/>
              </a:path>
            </a:pathLst>
          </a:cu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 name="矩形 2"/>
          <p:cNvSpPr/>
          <p:nvPr/>
        </p:nvSpPr>
        <p:spPr>
          <a:xfrm>
            <a:off x="3924265" y="545127"/>
            <a:ext cx="1724966" cy="1394586"/>
          </a:xfrm>
          <a:custGeom>
            <a:avLst/>
            <a:gdLst/>
            <a:ahLst/>
            <a:cxnLst/>
            <a:rect l="l" t="t" r="r" b="b"/>
            <a:pathLst>
              <a:path w="2049782" h="1656184">
                <a:moveTo>
                  <a:pt x="257762" y="0"/>
                </a:moveTo>
                <a:lnTo>
                  <a:pt x="2049782" y="0"/>
                </a:lnTo>
                <a:lnTo>
                  <a:pt x="1792019" y="1656184"/>
                </a:lnTo>
                <a:lnTo>
                  <a:pt x="0" y="1656184"/>
                </a:lnTo>
                <a:close/>
              </a:path>
            </a:pathLst>
          </a:cu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pic>
        <p:nvPicPr>
          <p:cNvPr id="15" name="图片 14" descr="未标题-2_画板 1"/>
          <p:cNvPicPr>
            <a:picLocks noChangeAspect="1"/>
          </p:cNvPicPr>
          <p:nvPr/>
        </p:nvPicPr>
        <p:blipFill>
          <a:blip r:embed="rId8"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sp>
        <p:nvSpPr>
          <p:cNvPr id="2"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fontAlgn="auto">
              <a:spcBef>
                <a:spcPts val="0"/>
              </a:spcBef>
              <a:spcAft>
                <a:spcPts val="0"/>
              </a:spcAft>
              <a:defRPr/>
            </a:pPr>
            <a:endParaRPr lang="zh-CN" altLang="en-US" sz="100">
              <a:latin typeface="+mn-lt"/>
              <a:ea typeface="+mn-ea"/>
            </a:endParaRPr>
          </a:p>
        </p:txBody>
      </p:sp>
      <p:sp>
        <p:nvSpPr>
          <p:cNvPr id="8" name="Freeform 9"/>
          <p:cNvSpPr/>
          <p:nvPr/>
        </p:nvSpPr>
        <p:spPr bwMode="auto">
          <a:xfrm>
            <a:off x="97573" y="225548"/>
            <a:ext cx="216018" cy="433624"/>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chemeClr val="accent4">
              <a:lumMod val="60000"/>
              <a:lumOff val="40000"/>
            </a:schemeClr>
          </a:solidFill>
          <a:ln w="9525">
            <a:noFill/>
            <a:round/>
          </a:ln>
        </p:spPr>
        <p:txBody>
          <a:bodyPr/>
          <a:lstStyle/>
          <a:p>
            <a:pPr>
              <a:defRPr/>
            </a:pPr>
            <a:endParaRPr lang="zh-CN" altLang="en-US" sz="100">
              <a:latin typeface="Arial" panose="020B0604020202020204" pitchFamily="34" charset="0"/>
              <a:ea typeface="宋体" panose="02010600030101010101" pitchFamily="2" charset="-122"/>
            </a:endParaRPr>
          </a:p>
        </p:txBody>
      </p:sp>
      <p:sp>
        <p:nvSpPr>
          <p:cNvPr id="9" name="Rectangle 18"/>
          <p:cNvSpPr>
            <a:spLocks noChangeArrowheads="1"/>
          </p:cNvSpPr>
          <p:nvPr/>
        </p:nvSpPr>
        <p:spPr bwMode="auto">
          <a:xfrm>
            <a:off x="461308" y="266846"/>
            <a:ext cx="2611036" cy="307777"/>
          </a:xfrm>
          <a:prstGeom prst="rect">
            <a:avLst/>
          </a:prstGeom>
          <a:noFill/>
          <a:ln w="9525">
            <a:noFill/>
            <a:miter lim="800000"/>
          </a:ln>
        </p:spPr>
        <p:txBody>
          <a:bodyPr wrap="none" lIns="0" tIns="0" rIns="0" bIns="0">
            <a:spAutoFit/>
          </a:bodyPr>
          <a:lstStyle/>
          <a:p>
            <a:pPr>
              <a:defRPr/>
            </a:pPr>
            <a:r>
              <a:rPr lang="en-US" altLang="zh-CN" sz="20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Manufacturing </a:t>
            </a:r>
            <a:r>
              <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Sites</a:t>
            </a:r>
            <a:endPar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Rectangle 24"/>
          <p:cNvSpPr>
            <a:spLocks noChangeArrowheads="1"/>
          </p:cNvSpPr>
          <p:nvPr/>
        </p:nvSpPr>
        <p:spPr bwMode="auto">
          <a:xfrm>
            <a:off x="609027" y="1529318"/>
            <a:ext cx="2647806" cy="813435"/>
          </a:xfrm>
          <a:prstGeom prst="rect">
            <a:avLst/>
          </a:prstGeom>
          <a:noFill/>
          <a:ln>
            <a:noFill/>
          </a:ln>
        </p:spPr>
        <p:txBody>
          <a:bodyPr lIns="0" tIns="0" rIns="0" bIns="0">
            <a:spAutoFit/>
          </a:bodyPr>
          <a:lstStyle/>
          <a:p>
            <a:pPr fontAlgn="auto">
              <a:lnSpc>
                <a:spcPct val="120000"/>
              </a:lnSpc>
              <a:spcBef>
                <a:spcPts val="300"/>
              </a:spcBef>
              <a:spcAft>
                <a:spcPts val="0"/>
              </a:spcAft>
              <a:defRPr/>
            </a:pPr>
            <a:r>
              <a:rPr lang="en-US" altLang="zh-CN" sz="1200" b="1" kern="0" dirty="0">
                <a:solidFill>
                  <a:schemeClr val="tx1">
                    <a:lumMod val="75000"/>
                    <a:lumOff val="25000"/>
                  </a:schemeClr>
                </a:solidFill>
                <a:latin typeface="+mn-lt"/>
                <a:ea typeface="+mn-ea"/>
              </a:rPr>
              <a:t>Site West</a:t>
            </a:r>
            <a:endParaRPr lang="en-US" altLang="zh-CN" sz="1000" b="1" kern="0" dirty="0">
              <a:solidFill>
                <a:schemeClr val="tx1">
                  <a:lumMod val="75000"/>
                  <a:lumOff val="25000"/>
                </a:schemeClr>
              </a:solidFill>
              <a:latin typeface="+mn-lt"/>
              <a:ea typeface="+mn-ea"/>
            </a:endParaRPr>
          </a:p>
          <a:p>
            <a:pPr fontAlgn="auto">
              <a:lnSpc>
                <a:spcPct val="120000"/>
              </a:lnSpc>
              <a:spcBef>
                <a:spcPts val="300"/>
              </a:spcBef>
              <a:spcAft>
                <a:spcPts val="0"/>
              </a:spcAft>
              <a:defRPr/>
            </a:pPr>
            <a:r>
              <a:rPr lang="en-US" altLang="zh-CN" sz="1000" dirty="0">
                <a:solidFill>
                  <a:schemeClr val="tx1"/>
                </a:solidFill>
                <a:latin typeface="+mn-lt"/>
                <a:ea typeface="+mn-ea"/>
              </a:rPr>
              <a:t>For Managements, QC&amp;QA, R&amp;D, Productions of Sodium Hyaluronate, Chondroitin Sulfate, Hormones, Alpha-arbutin.</a:t>
            </a:r>
            <a:endParaRPr lang="en-US" altLang="zh-CN" sz="1000" dirty="0">
              <a:solidFill>
                <a:schemeClr val="tx1"/>
              </a:solidFill>
              <a:latin typeface="+mn-lt"/>
              <a:ea typeface="+mn-ea"/>
            </a:endParaRPr>
          </a:p>
        </p:txBody>
      </p:sp>
      <p:sp>
        <p:nvSpPr>
          <p:cNvPr id="11" name="Rectangle 24"/>
          <p:cNvSpPr>
            <a:spLocks noChangeArrowheads="1"/>
          </p:cNvSpPr>
          <p:nvPr/>
        </p:nvSpPr>
        <p:spPr bwMode="auto">
          <a:xfrm>
            <a:off x="5883990" y="1601073"/>
            <a:ext cx="2017225" cy="443865"/>
          </a:xfrm>
          <a:prstGeom prst="rect">
            <a:avLst/>
          </a:prstGeom>
          <a:noFill/>
          <a:ln>
            <a:noFill/>
          </a:ln>
        </p:spPr>
        <p:txBody>
          <a:bodyPr lIns="0" tIns="0" rIns="0" bIns="0">
            <a:spAutoFit/>
          </a:bodyPr>
          <a:lstStyle/>
          <a:p>
            <a:pPr fontAlgn="auto">
              <a:lnSpc>
                <a:spcPct val="120000"/>
              </a:lnSpc>
              <a:spcBef>
                <a:spcPts val="300"/>
              </a:spcBef>
              <a:spcAft>
                <a:spcPts val="0"/>
              </a:spcAft>
              <a:defRPr/>
            </a:pPr>
            <a:r>
              <a:rPr lang="en-US" altLang="zh-CN" sz="1200" b="1" kern="0" dirty="0">
                <a:solidFill>
                  <a:schemeClr val="tx1">
                    <a:lumMod val="75000"/>
                    <a:lumOff val="25000"/>
                  </a:schemeClr>
                </a:solidFill>
                <a:latin typeface="+mn-lt"/>
                <a:ea typeface="+mn-ea"/>
              </a:rPr>
              <a:t>Site East</a:t>
            </a:r>
            <a:endParaRPr lang="en-US" altLang="zh-CN" sz="1000" b="1" kern="0" dirty="0">
              <a:solidFill>
                <a:schemeClr val="tx1">
                  <a:lumMod val="75000"/>
                  <a:lumOff val="25000"/>
                </a:schemeClr>
              </a:solidFill>
              <a:latin typeface="+mn-lt"/>
              <a:ea typeface="+mn-ea"/>
            </a:endParaRPr>
          </a:p>
          <a:p>
            <a:pPr fontAlgn="auto">
              <a:lnSpc>
                <a:spcPct val="120000"/>
              </a:lnSpc>
              <a:spcBef>
                <a:spcPts val="300"/>
              </a:spcBef>
              <a:spcAft>
                <a:spcPts val="0"/>
              </a:spcAft>
              <a:defRPr/>
            </a:pPr>
            <a:r>
              <a:rPr lang="en-US" altLang="zh-CN" sz="1000" kern="0" dirty="0">
                <a:solidFill>
                  <a:schemeClr val="tx1"/>
                </a:solidFill>
                <a:latin typeface="+mn-lt"/>
                <a:ea typeface="+mn-ea"/>
              </a:rPr>
              <a:t>Production of Sodium Hyaluronate.</a:t>
            </a:r>
            <a:endParaRPr lang="en-US" altLang="zh-CN" sz="1000" kern="0" dirty="0">
              <a:solidFill>
                <a:schemeClr val="tx1"/>
              </a:solidFill>
              <a:latin typeface="+mn-lt"/>
              <a:ea typeface="+mn-ea"/>
            </a:endParaRPr>
          </a:p>
        </p:txBody>
      </p:sp>
    </p:spTree>
  </p:cSld>
  <p:clrMapOvr>
    <a:masterClrMapping/>
  </p:clrMapOvr>
  <p:transition spd="slow">
    <p:fad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7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53" presetClass="entr" presetSubtype="16" fill="hold" nodeType="withEffect">
                                  <p:stCondLst>
                                    <p:cond delay="700"/>
                                  </p:stCondLst>
                                  <p:childTnLst>
                                    <p:set>
                                      <p:cBhvr>
                                        <p:cTn id="9" dur="1" fill="hold">
                                          <p:stCondLst>
                                            <p:cond delay="0"/>
                                          </p:stCondLst>
                                        </p:cTn>
                                        <p:tgtEl>
                                          <p:spTgt spid="69"/>
                                        </p:tgtEl>
                                        <p:attrNameLst>
                                          <p:attrName>style.visibility</p:attrName>
                                        </p:attrNameLst>
                                      </p:cBhvr>
                                      <p:to>
                                        <p:strVal val="visible"/>
                                      </p:to>
                                    </p:set>
                                    <p:anim calcmode="lin" valueType="num">
                                      <p:cBhvr>
                                        <p:cTn id="10" dur="500" fill="hold"/>
                                        <p:tgtEl>
                                          <p:spTgt spid="69"/>
                                        </p:tgtEl>
                                        <p:attrNameLst>
                                          <p:attrName>ppt_w</p:attrName>
                                        </p:attrNameLst>
                                      </p:cBhvr>
                                      <p:tavLst>
                                        <p:tav tm="0">
                                          <p:val>
                                            <p:fltVal val="0"/>
                                          </p:val>
                                        </p:tav>
                                        <p:tav tm="100000">
                                          <p:val>
                                            <p:strVal val="#ppt_w"/>
                                          </p:val>
                                        </p:tav>
                                      </p:tavLst>
                                    </p:anim>
                                    <p:anim calcmode="lin" valueType="num">
                                      <p:cBhvr>
                                        <p:cTn id="11" dur="500" fill="hold"/>
                                        <p:tgtEl>
                                          <p:spTgt spid="69"/>
                                        </p:tgtEl>
                                        <p:attrNameLst>
                                          <p:attrName>ppt_h</p:attrName>
                                        </p:attrNameLst>
                                      </p:cBhvr>
                                      <p:tavLst>
                                        <p:tav tm="0">
                                          <p:val>
                                            <p:fltVal val="0"/>
                                          </p:val>
                                        </p:tav>
                                        <p:tav tm="100000">
                                          <p:val>
                                            <p:strVal val="#ppt_h"/>
                                          </p:val>
                                        </p:tav>
                                      </p:tavLst>
                                    </p:anim>
                                    <p:animEffect transition="in" filter="fade">
                                      <p:cBhvr>
                                        <p:cTn id="12" dur="500"/>
                                        <p:tgtEl>
                                          <p:spTgt spid="69"/>
                                        </p:tgtEl>
                                      </p:cBhvr>
                                    </p:animEffect>
                                  </p:childTnLst>
                                </p:cTn>
                              </p:par>
                              <p:par>
                                <p:cTn id="13" presetID="53" presetClass="entr" presetSubtype="16" fill="hold" nodeType="withEffect">
                                  <p:stCondLst>
                                    <p:cond delay="7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7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200"/>
                            </p:stCondLst>
                            <p:childTnLst>
                              <p:par>
                                <p:cTn id="24" presetID="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 presetClass="entr" presetSubtype="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35" presetClass="emph" presetSubtype="0" repeatCount="3000" fill="hold" nodeType="withEffect">
                                  <p:stCondLst>
                                    <p:cond delay="400"/>
                                  </p:stCondLst>
                                  <p:childTnLst>
                                    <p:anim calcmode="discrete" valueType="str">
                                      <p:cBhvr>
                                        <p:cTn id="38" dur="100" fill="hold"/>
                                        <p:tgtEl>
                                          <p:spTgt spid="8"/>
                                        </p:tgtEl>
                                        <p:attrNameLst>
                                          <p:attrName>style.visibility</p:attrName>
                                        </p:attrNameLst>
                                      </p:cBhvr>
                                      <p:tavLst>
                                        <p:tav tm="0">
                                          <p:val>
                                            <p:strVal val="hidden"/>
                                          </p:val>
                                        </p:tav>
                                        <p:tav tm="50000">
                                          <p:val>
                                            <p:strVal val="visible"/>
                                          </p:val>
                                        </p:tav>
                                      </p:tavLst>
                                    </p:anim>
                                  </p:childTnLst>
                                </p:cTn>
                              </p:par>
                              <p:par>
                                <p:cTn id="39" presetID="2" presetClass="entr" presetSubtype="8" fill="hold" nodeType="withEffect">
                                  <p:stCondLst>
                                    <p:cond delay="2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35" presetClass="emph" presetSubtype="0" repeatCount="3000" fill="hold" nodeType="withEffect">
                                  <p:stCondLst>
                                    <p:cond delay="600"/>
                                  </p:stCondLst>
                                  <p:childTnLst>
                                    <p:anim calcmode="discrete" valueType="str">
                                      <p:cBhvr>
                                        <p:cTn id="44" dur="100" fill="hold"/>
                                        <p:tgtEl>
                                          <p:spTgt spid="2"/>
                                        </p:tgtEl>
                                        <p:attrNameLst>
                                          <p:attrName>style.visibility</p:attrName>
                                        </p:attrNameLst>
                                      </p:cBhvr>
                                      <p:tavLst>
                                        <p:tav tm="0">
                                          <p:val>
                                            <p:strVal val="hidden"/>
                                          </p:val>
                                        </p:tav>
                                        <p:tav tm="50000">
                                          <p:val>
                                            <p:strVal val="visible"/>
                                          </p:val>
                                        </p:tav>
                                      </p:tavLst>
                                    </p:anim>
                                  </p:childTnLst>
                                </p:cTn>
                              </p:par>
                              <p:par>
                                <p:cTn id="45" presetID="47" presetClass="entr" presetSubtype="0" fill="hold" grpId="0" nodeType="withEffect">
                                  <p:stCondLst>
                                    <p:cond delay="7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300"/>
                                        <p:tgtEl>
                                          <p:spTgt spid="9"/>
                                        </p:tgtEl>
                                      </p:cBhvr>
                                    </p:animEffect>
                                    <p:anim calcmode="lin" valueType="num">
                                      <p:cBhvr>
                                        <p:cTn id="48" dur="300" fill="hold"/>
                                        <p:tgtEl>
                                          <p:spTgt spid="9"/>
                                        </p:tgtEl>
                                        <p:attrNameLst>
                                          <p:attrName>ppt_x</p:attrName>
                                        </p:attrNameLst>
                                      </p:cBhvr>
                                      <p:tavLst>
                                        <p:tav tm="0">
                                          <p:val>
                                            <p:strVal val="#ppt_x"/>
                                          </p:val>
                                        </p:tav>
                                        <p:tav tm="100000">
                                          <p:val>
                                            <p:strVal val="#ppt_x"/>
                                          </p:val>
                                        </p:tav>
                                      </p:tavLst>
                                    </p:anim>
                                    <p:anim calcmode="lin" valueType="num">
                                      <p:cBhvr>
                                        <p:cTn id="49" dur="300" fill="hold"/>
                                        <p:tgtEl>
                                          <p:spTgt spid="9"/>
                                        </p:tgtEl>
                                        <p:attrNameLst>
                                          <p:attrName>ppt_y</p:attrName>
                                        </p:attrNameLst>
                                      </p:cBhvr>
                                      <p:tavLst>
                                        <p:tav tm="0">
                                          <p:val>
                                            <p:strVal val="#ppt_y-.1"/>
                                          </p:val>
                                        </p:tav>
                                        <p:tav tm="100000">
                                          <p:val>
                                            <p:strVal val="#ppt_y"/>
                                          </p:val>
                                        </p:tav>
                                      </p:tavLst>
                                    </p:anim>
                                  </p:childTnLst>
                                </p:cTn>
                              </p:par>
                              <p:par>
                                <p:cTn id="50" presetID="2" presetClass="entr" presetSubtype="8" fill="hold" grpId="0" nodeType="withEffect">
                                  <p:stCondLst>
                                    <p:cond delay="16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6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8" descr="C:/Users/zhaop/AppData/Local/Temp/picturescale_20210602150057/output_20210602150059.jpgoutput_20210602150059"/>
          <p:cNvPicPr>
            <a:picLocks noGrp="1" noChangeAspect="1"/>
          </p:cNvPicPr>
          <p:nvPr>
            <p:ph type="pic" sz="quarter" idx="10"/>
          </p:nvPr>
        </p:nvPicPr>
        <p:blipFill>
          <a:blip r:embed="rId1" cstate="screen"/>
          <a:srcRect/>
          <a:stretch>
            <a:fillRect/>
          </a:stretch>
        </p:blipFill>
        <p:spPr>
          <a:xfrm>
            <a:off x="38100" y="0"/>
            <a:ext cx="9144000" cy="5143500"/>
          </a:xfrm>
          <a:prstGeom prst="rect">
            <a:avLst/>
          </a:prstGeom>
          <a:solidFill>
            <a:schemeClr val="bg1">
              <a:lumMod val="95000"/>
            </a:schemeClr>
          </a:solidFill>
          <a:effectLst>
            <a:outerShdw blurRad="50800" dist="50800" dir="5400000" sx="1000" sy="1000" algn="ctr" rotWithShape="0">
              <a:srgbClr val="000000">
                <a:alpha val="100000"/>
              </a:srgbClr>
            </a:outerShdw>
          </a:effectLst>
        </p:spPr>
      </p:pic>
      <p:sp>
        <p:nvSpPr>
          <p:cNvPr id="17" name="Rectangle 3"/>
          <p:cNvSpPr/>
          <p:nvPr/>
        </p:nvSpPr>
        <p:spPr>
          <a:xfrm>
            <a:off x="5995987" y="1"/>
            <a:ext cx="3186113" cy="3499961"/>
          </a:xfrm>
          <a:prstGeom prst="rect">
            <a:avLst/>
          </a:prstGeom>
          <a:solidFill>
            <a:srgbClr val="94C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0" y="0"/>
            <a:ext cx="3125165" cy="51435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4"/>
          <p:cNvSpPr/>
          <p:nvPr/>
        </p:nvSpPr>
        <p:spPr>
          <a:xfrm>
            <a:off x="1376362" y="1729264"/>
            <a:ext cx="7805738" cy="3414236"/>
          </a:xfrm>
          <a:prstGeom prst="rect">
            <a:avLst/>
          </a:prstGeom>
          <a:solidFill>
            <a:schemeClr val="bg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图片 9" descr="未标题-2_画板 1"/>
          <p:cNvPicPr>
            <a:picLocks noChangeAspect="1"/>
          </p:cNvPicPr>
          <p:nvPr/>
        </p:nvPicPr>
        <p:blipFill>
          <a:blip r:embed="rId2" cstate="screen">
            <a:lum bright="100000" contrast="78000"/>
          </a:blip>
          <a:srcRect/>
          <a:stretch>
            <a:fillRect/>
          </a:stretch>
        </p:blipFill>
        <p:spPr>
          <a:xfrm>
            <a:off x="7984808" y="4715352"/>
            <a:ext cx="1101566" cy="381476"/>
          </a:xfrm>
          <a:prstGeom prst="rect">
            <a:avLst/>
          </a:prstGeom>
          <a:effectLst>
            <a:outerShdw blurRad="50800" dist="38100" dir="2700000" algn="tl" rotWithShape="0">
              <a:prstClr val="black">
                <a:alpha val="12000"/>
              </a:prstClr>
            </a:outerShdw>
          </a:effectLst>
        </p:spPr>
      </p:pic>
      <p:grpSp>
        <p:nvGrpSpPr>
          <p:cNvPr id="2" name="object 2"/>
          <p:cNvGrpSpPr/>
          <p:nvPr/>
        </p:nvGrpSpPr>
        <p:grpSpPr>
          <a:xfrm>
            <a:off x="0" y="3049"/>
            <a:ext cx="320040" cy="657225"/>
            <a:chOff x="0" y="3049"/>
            <a:chExt cx="320040" cy="657225"/>
          </a:xfrm>
        </p:grpSpPr>
        <p:sp>
          <p:nvSpPr>
            <p:cNvPr id="4" name="object 3"/>
            <p:cNvSpPr/>
            <p:nvPr/>
          </p:nvSpPr>
          <p:spPr>
            <a:xfrm>
              <a:off x="0" y="3049"/>
              <a:ext cx="320040" cy="637540"/>
            </a:xfrm>
            <a:custGeom>
              <a:avLst/>
              <a:gdLst/>
              <a:ahLst/>
              <a:cxnLst/>
              <a:rect l="l" t="t" r="r" b="b"/>
              <a:pathLst>
                <a:path w="320040" h="637540">
                  <a:moveTo>
                    <a:pt x="0" y="0"/>
                  </a:moveTo>
                  <a:lnTo>
                    <a:pt x="0" y="637060"/>
                  </a:lnTo>
                  <a:lnTo>
                    <a:pt x="320040" y="320165"/>
                  </a:lnTo>
                  <a:lnTo>
                    <a:pt x="0" y="0"/>
                  </a:lnTo>
                  <a:close/>
                </a:path>
              </a:pathLst>
            </a:custGeom>
            <a:solidFill>
              <a:srgbClr val="404040"/>
            </a:solidFill>
          </p:spPr>
          <p:txBody>
            <a:bodyPr wrap="square" lIns="0" tIns="0" rIns="0" bIns="0" rtlCol="0"/>
            <a:lstStyle/>
            <a:p/>
          </p:txBody>
        </p:sp>
        <p:sp>
          <p:nvSpPr>
            <p:cNvPr id="6" name="object 4"/>
            <p:cNvSpPr/>
            <p:nvPr/>
          </p:nvSpPr>
          <p:spPr>
            <a:xfrm>
              <a:off x="97535" y="225551"/>
              <a:ext cx="216535" cy="434340"/>
            </a:xfrm>
            <a:custGeom>
              <a:avLst/>
              <a:gdLst/>
              <a:ahLst/>
              <a:cxnLst/>
              <a:rect l="l" t="t" r="r" b="b"/>
              <a:pathLst>
                <a:path w="216535" h="434340">
                  <a:moveTo>
                    <a:pt x="0" y="0"/>
                  </a:moveTo>
                  <a:lnTo>
                    <a:pt x="0" y="434339"/>
                  </a:lnTo>
                  <a:lnTo>
                    <a:pt x="216408" y="216788"/>
                  </a:lnTo>
                  <a:lnTo>
                    <a:pt x="0" y="0"/>
                  </a:lnTo>
                  <a:close/>
                </a:path>
              </a:pathLst>
            </a:custGeom>
            <a:solidFill>
              <a:srgbClr val="5FACE3"/>
            </a:solidFill>
          </p:spPr>
          <p:txBody>
            <a:bodyPr wrap="square" lIns="0" tIns="0" rIns="0" bIns="0" rtlCol="0"/>
            <a:lstStyle/>
            <a:p/>
          </p:txBody>
        </p:sp>
      </p:grpSp>
      <p:sp>
        <p:nvSpPr>
          <p:cNvPr id="7" name="object 5"/>
          <p:cNvSpPr txBox="1"/>
          <p:nvPr/>
        </p:nvSpPr>
        <p:spPr>
          <a:xfrm>
            <a:off x="448767" y="184387"/>
            <a:ext cx="2107233" cy="321242"/>
          </a:xfrm>
          <a:prstGeom prst="rect">
            <a:avLst/>
          </a:prstGeom>
          <a:noFill/>
          <a:ln w="9525">
            <a:noFill/>
            <a:miter lim="800000"/>
          </a:ln>
        </p:spPr>
        <p:txBody>
          <a:bodyPr vert="horz" wrap="square" lIns="0" tIns="13335" rIns="0" bIns="0" numCol="1" rtlCol="0" anchor="ctr" anchorCtr="0" compatLnSpc="1">
            <a:spAutoFit/>
          </a:bodyPr>
          <a:lstStyle>
            <a:lvl1pPr algn="l" defTabSz="68326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82625" rtl="0" eaLnBrk="0" fontAlgn="base" hangingPunct="0">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2pPr>
            <a:lvl3pPr algn="l" defTabSz="682625" rtl="0" eaLnBrk="0" fontAlgn="base" hangingPunct="0">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3pPr>
            <a:lvl4pPr algn="l" defTabSz="682625" rtl="0" eaLnBrk="0" fontAlgn="base" hangingPunct="0">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4pPr>
            <a:lvl5pPr algn="l" defTabSz="682625" rtl="0" eaLnBrk="0" fontAlgn="base" hangingPunct="0">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5pPr>
            <a:lvl6pPr marL="457200" algn="l" defTabSz="683895" rtl="0" fontAlgn="base">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6pPr>
            <a:lvl7pPr marL="914400" algn="l" defTabSz="683895" rtl="0" fontAlgn="base">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7pPr>
            <a:lvl8pPr marL="1371600" algn="l" defTabSz="683895" rtl="0" fontAlgn="base">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8pPr>
            <a:lvl9pPr marL="1828800" algn="l" defTabSz="683895" rtl="0" fontAlgn="base">
              <a:lnSpc>
                <a:spcPct val="90000"/>
              </a:lnSpc>
              <a:spcBef>
                <a:spcPct val="0"/>
              </a:spcBef>
              <a:spcAft>
                <a:spcPct val="0"/>
              </a:spcAft>
              <a:defRPr sz="3200">
                <a:solidFill>
                  <a:schemeClr val="tx1"/>
                </a:solidFill>
                <a:latin typeface="Calibri Light" panose="020F0302020204030204"/>
                <a:ea typeface="宋体" panose="02010600030101010101" pitchFamily="2" charset="-122"/>
              </a:defRPr>
            </a:lvl9pPr>
          </a:lstStyle>
          <a:p>
            <a:pPr marL="12700">
              <a:lnSpc>
                <a:spcPct val="100000"/>
              </a:lnSpc>
              <a:spcBef>
                <a:spcPts val="105"/>
              </a:spcBef>
            </a:pPr>
            <a:r>
              <a:rPr lang="en-US" sz="2000" b="1">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Our </a:t>
            </a:r>
            <a:r>
              <a:rPr lang="en-US" sz="2000" b="1">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History</a:t>
            </a:r>
            <a:endParaRPr lang="en-US"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Rectangle 4"/>
          <p:cNvSpPr/>
          <p:nvPr/>
        </p:nvSpPr>
        <p:spPr>
          <a:xfrm>
            <a:off x="-36000" y="907495"/>
            <a:ext cx="9218100" cy="3414236"/>
          </a:xfrm>
          <a:prstGeom prst="rect">
            <a:avLst/>
          </a:prstGeom>
          <a:solidFill>
            <a:srgbClr val="ECE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4" name="组合 133"/>
          <p:cNvGrpSpPr/>
          <p:nvPr/>
        </p:nvGrpSpPr>
        <p:grpSpPr>
          <a:xfrm>
            <a:off x="-51662" y="1278705"/>
            <a:ext cx="9233763" cy="2156216"/>
            <a:chOff x="-51662" y="1278705"/>
            <a:chExt cx="9233763" cy="2156216"/>
          </a:xfrm>
        </p:grpSpPr>
        <p:grpSp>
          <p:nvGrpSpPr>
            <p:cNvPr id="114" name="组合 113"/>
            <p:cNvGrpSpPr/>
            <p:nvPr/>
          </p:nvGrpSpPr>
          <p:grpSpPr>
            <a:xfrm>
              <a:off x="-51662" y="1278705"/>
              <a:ext cx="9233763" cy="2156216"/>
              <a:chOff x="-51662" y="1278705"/>
              <a:chExt cx="9233763" cy="2156216"/>
            </a:xfrm>
          </p:grpSpPr>
          <p:cxnSp>
            <p:nvCxnSpPr>
              <p:cNvPr id="95" name="直接连接符 94"/>
              <p:cNvCxnSpPr>
                <a:stCxn id="30" idx="2"/>
                <a:endCxn id="80" idx="6"/>
              </p:cNvCxnSpPr>
              <p:nvPr/>
            </p:nvCxnSpPr>
            <p:spPr>
              <a:xfrm flipV="1">
                <a:off x="116308" y="2436215"/>
                <a:ext cx="8911383" cy="10659"/>
              </a:xfrm>
              <a:prstGeom prst="line">
                <a:avLst/>
              </a:prstGeom>
              <a:ln>
                <a:solidFill>
                  <a:srgbClr val="A3ABBB"/>
                </a:solidFill>
              </a:ln>
            </p:spPr>
            <p:style>
              <a:lnRef idx="1">
                <a:schemeClr val="dk1"/>
              </a:lnRef>
              <a:fillRef idx="0">
                <a:schemeClr val="dk1"/>
              </a:fillRef>
              <a:effectRef idx="0">
                <a:schemeClr val="dk1"/>
              </a:effectRef>
              <a:fontRef idx="minor">
                <a:schemeClr val="tx1"/>
              </a:fontRef>
            </p:style>
          </p:cxnSp>
          <p:grpSp>
            <p:nvGrpSpPr>
              <p:cNvPr id="82" name="组合 81"/>
              <p:cNvGrpSpPr/>
              <p:nvPr/>
            </p:nvGrpSpPr>
            <p:grpSpPr>
              <a:xfrm>
                <a:off x="116308" y="2207964"/>
                <a:ext cx="8911383" cy="470228"/>
                <a:chOff x="126107" y="1624167"/>
                <a:chExt cx="8911383" cy="470228"/>
              </a:xfrm>
            </p:grpSpPr>
            <p:grpSp>
              <p:nvGrpSpPr>
                <p:cNvPr id="54" name="组合 53"/>
                <p:cNvGrpSpPr/>
                <p:nvPr/>
              </p:nvGrpSpPr>
              <p:grpSpPr>
                <a:xfrm>
                  <a:off x="126107" y="1634826"/>
                  <a:ext cx="501899" cy="456501"/>
                  <a:chOff x="126107" y="1634826"/>
                  <a:chExt cx="501899" cy="456501"/>
                </a:xfrm>
              </p:grpSpPr>
              <p:sp>
                <p:nvSpPr>
                  <p:cNvPr id="30" name="Oval 45"/>
                  <p:cNvSpPr/>
                  <p:nvPr/>
                </p:nvSpPr>
                <p:spPr>
                  <a:xfrm>
                    <a:off x="126107" y="1634826"/>
                    <a:ext cx="501899" cy="456501"/>
                  </a:xfrm>
                  <a:prstGeom prst="ellipse">
                    <a:avLst/>
                  </a:prstGeom>
                  <a:gradFill>
                    <a:gsLst>
                      <a:gs pos="0">
                        <a:srgbClr val="D0D1D5"/>
                      </a:gs>
                      <a:gs pos="100000">
                        <a:srgbClr val="7C8AA4"/>
                      </a:gs>
                    </a:gsLst>
                    <a:lin ang="2700000" scaled="0"/>
                  </a:gradFill>
                  <a:ln w="12700" cap="flat" cmpd="sng" algn="ctr">
                    <a:noFill/>
                    <a:prstDash val="solid"/>
                    <a:miter lim="800000"/>
                  </a:ln>
                  <a:effectLst>
                    <a:outerShdw blurRad="469900" dist="355600" dir="2700000" sx="90000" sy="90000" algn="tl" rotWithShape="0">
                      <a:schemeClr val="bg1">
                        <a:alpha val="40000"/>
                      </a:schemeClr>
                    </a:outerShdw>
                  </a:effectLst>
                </p:spPr>
                <p:txBody>
                  <a:bodyPr rtlCol="0" anchor="ctr"/>
                  <a:lstStyle/>
                  <a:p>
                    <a:pPr algn="ctr" defTabSz="762000">
                      <a:defRPr/>
                    </a:pPr>
                    <a:endParaRPr lang="en-IN" sz="875" kern="0" dirty="0">
                      <a:solidFill>
                        <a:prstClr val="white"/>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sp>
                <p:nvSpPr>
                  <p:cNvPr id="53" name="Text Placeholder 14"/>
                  <p:cNvSpPr txBox="1"/>
                  <p:nvPr/>
                </p:nvSpPr>
                <p:spPr>
                  <a:xfrm>
                    <a:off x="211176" y="1795686"/>
                    <a:ext cx="331760" cy="134780"/>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2000">
                      <a:lnSpc>
                        <a:spcPct val="100000"/>
                      </a:lnSpc>
                      <a:spcBef>
                        <a:spcPts val="0"/>
                      </a:spcBef>
                      <a:buNone/>
                      <a:defRPr/>
                    </a:pPr>
                    <a:r>
                      <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rPr>
                      <a:t>2005</a:t>
                    </a:r>
                    <a:endPar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grpSp>
            <p:grpSp>
              <p:nvGrpSpPr>
                <p:cNvPr id="55" name="组合 54"/>
                <p:cNvGrpSpPr/>
                <p:nvPr/>
              </p:nvGrpSpPr>
              <p:grpSpPr>
                <a:xfrm>
                  <a:off x="1040342" y="1637894"/>
                  <a:ext cx="501899" cy="456501"/>
                  <a:chOff x="126107" y="1634826"/>
                  <a:chExt cx="501899" cy="456501"/>
                </a:xfrm>
              </p:grpSpPr>
              <p:sp>
                <p:nvSpPr>
                  <p:cNvPr id="56" name="Oval 45"/>
                  <p:cNvSpPr/>
                  <p:nvPr/>
                </p:nvSpPr>
                <p:spPr>
                  <a:xfrm>
                    <a:off x="126107" y="1634826"/>
                    <a:ext cx="501899" cy="456501"/>
                  </a:xfrm>
                  <a:prstGeom prst="ellipse">
                    <a:avLst/>
                  </a:prstGeom>
                  <a:gradFill>
                    <a:gsLst>
                      <a:gs pos="0">
                        <a:srgbClr val="D0D1D5"/>
                      </a:gs>
                      <a:gs pos="100000">
                        <a:srgbClr val="7C8AA4"/>
                      </a:gs>
                    </a:gsLst>
                    <a:lin ang="2700000" scaled="0"/>
                  </a:gradFill>
                  <a:ln w="12700" cap="flat" cmpd="sng" algn="ctr">
                    <a:noFill/>
                    <a:prstDash val="solid"/>
                    <a:miter lim="800000"/>
                  </a:ln>
                  <a:effectLst>
                    <a:outerShdw blurRad="469900" dist="355600" dir="2700000" sx="90000" sy="90000" algn="tl" rotWithShape="0">
                      <a:schemeClr val="bg1">
                        <a:alpha val="40000"/>
                      </a:schemeClr>
                    </a:outerShdw>
                  </a:effectLst>
                </p:spPr>
                <p:txBody>
                  <a:bodyPr rtlCol="0" anchor="ctr"/>
                  <a:lstStyle/>
                  <a:p>
                    <a:pPr algn="ctr" defTabSz="762000">
                      <a:defRPr/>
                    </a:pPr>
                    <a:endParaRPr lang="en-IN" sz="875" kern="0" dirty="0">
                      <a:solidFill>
                        <a:prstClr val="white"/>
                      </a:solidFill>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sp>
                <p:nvSpPr>
                  <p:cNvPr id="57" name="Text Placeholder 14"/>
                  <p:cNvSpPr txBox="1"/>
                  <p:nvPr/>
                </p:nvSpPr>
                <p:spPr>
                  <a:xfrm>
                    <a:off x="211176" y="1795686"/>
                    <a:ext cx="331760" cy="134780"/>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2000">
                      <a:lnSpc>
                        <a:spcPct val="100000"/>
                      </a:lnSpc>
                      <a:spcBef>
                        <a:spcPts val="0"/>
                      </a:spcBef>
                      <a:buNone/>
                      <a:defRPr/>
                    </a:pPr>
                    <a:r>
                      <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rPr>
                      <a:t>2008</a:t>
                    </a:r>
                    <a:endPar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grpSp>
            <p:grpSp>
              <p:nvGrpSpPr>
                <p:cNvPr id="58" name="组合 57"/>
                <p:cNvGrpSpPr/>
                <p:nvPr/>
              </p:nvGrpSpPr>
              <p:grpSpPr>
                <a:xfrm>
                  <a:off x="2043716" y="1632244"/>
                  <a:ext cx="501899" cy="456501"/>
                  <a:chOff x="126107" y="1634826"/>
                  <a:chExt cx="501899" cy="456501"/>
                </a:xfrm>
              </p:grpSpPr>
              <p:sp>
                <p:nvSpPr>
                  <p:cNvPr id="59" name="Oval 45"/>
                  <p:cNvSpPr/>
                  <p:nvPr/>
                </p:nvSpPr>
                <p:spPr>
                  <a:xfrm>
                    <a:off x="126107" y="1634826"/>
                    <a:ext cx="501899" cy="456501"/>
                  </a:xfrm>
                  <a:prstGeom prst="ellipse">
                    <a:avLst/>
                  </a:prstGeom>
                  <a:gradFill>
                    <a:gsLst>
                      <a:gs pos="0">
                        <a:srgbClr val="D0D1D5"/>
                      </a:gs>
                      <a:gs pos="100000">
                        <a:srgbClr val="7C8AA4"/>
                      </a:gs>
                    </a:gsLst>
                    <a:lin ang="2700000" scaled="0"/>
                  </a:gradFill>
                  <a:ln w="12700" cap="flat" cmpd="sng" algn="ctr">
                    <a:noFill/>
                    <a:prstDash val="solid"/>
                    <a:miter lim="800000"/>
                  </a:ln>
                  <a:effectLst>
                    <a:outerShdw blurRad="469900" dist="355600" dir="2700000" sx="90000" sy="90000" algn="tl" rotWithShape="0">
                      <a:schemeClr val="bg1">
                        <a:alpha val="40000"/>
                      </a:schemeClr>
                    </a:outerShdw>
                  </a:effectLst>
                </p:spPr>
                <p:txBody>
                  <a:bodyPr rtlCol="0" anchor="ctr"/>
                  <a:lstStyle/>
                  <a:p>
                    <a:pPr algn="ctr" defTabSz="762000">
                      <a:defRPr/>
                    </a:pPr>
                    <a:endParaRPr lang="en-IN" sz="875" kern="0" dirty="0">
                      <a:solidFill>
                        <a:prstClr val="white"/>
                      </a:solidFill>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sp>
                <p:nvSpPr>
                  <p:cNvPr id="60" name="Text Placeholder 14"/>
                  <p:cNvSpPr txBox="1"/>
                  <p:nvPr/>
                </p:nvSpPr>
                <p:spPr>
                  <a:xfrm>
                    <a:off x="211176" y="1795686"/>
                    <a:ext cx="331760" cy="134780"/>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2000">
                      <a:lnSpc>
                        <a:spcPct val="100000"/>
                      </a:lnSpc>
                      <a:spcBef>
                        <a:spcPts val="0"/>
                      </a:spcBef>
                      <a:buNone/>
                      <a:defRPr/>
                    </a:pPr>
                    <a:r>
                      <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rPr>
                      <a:t>2009</a:t>
                    </a:r>
                    <a:endPar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grpSp>
            <p:grpSp>
              <p:nvGrpSpPr>
                <p:cNvPr id="61" name="组合 60"/>
                <p:cNvGrpSpPr/>
                <p:nvPr/>
              </p:nvGrpSpPr>
              <p:grpSpPr>
                <a:xfrm>
                  <a:off x="2974305" y="1635389"/>
                  <a:ext cx="501899" cy="456501"/>
                  <a:chOff x="126107" y="1634826"/>
                  <a:chExt cx="501899" cy="456501"/>
                </a:xfrm>
              </p:grpSpPr>
              <p:sp>
                <p:nvSpPr>
                  <p:cNvPr id="62" name="Oval 45"/>
                  <p:cNvSpPr/>
                  <p:nvPr/>
                </p:nvSpPr>
                <p:spPr>
                  <a:xfrm>
                    <a:off x="126107" y="1634826"/>
                    <a:ext cx="501899" cy="456501"/>
                  </a:xfrm>
                  <a:prstGeom prst="ellipse">
                    <a:avLst/>
                  </a:prstGeom>
                  <a:gradFill>
                    <a:gsLst>
                      <a:gs pos="0">
                        <a:srgbClr val="D0D1D5"/>
                      </a:gs>
                      <a:gs pos="100000">
                        <a:srgbClr val="7C8AA4"/>
                      </a:gs>
                    </a:gsLst>
                    <a:lin ang="2700000" scaled="0"/>
                  </a:gradFill>
                  <a:ln w="12700" cap="flat" cmpd="sng" algn="ctr">
                    <a:noFill/>
                    <a:prstDash val="solid"/>
                    <a:miter lim="800000"/>
                  </a:ln>
                  <a:effectLst>
                    <a:outerShdw blurRad="469900" dist="355600" dir="2700000" sx="90000" sy="90000" algn="tl" rotWithShape="0">
                      <a:schemeClr val="bg1">
                        <a:alpha val="40000"/>
                      </a:schemeClr>
                    </a:outerShdw>
                  </a:effectLst>
                </p:spPr>
                <p:txBody>
                  <a:bodyPr rtlCol="0" anchor="ctr"/>
                  <a:lstStyle/>
                  <a:p>
                    <a:pPr algn="ctr" defTabSz="762000">
                      <a:defRPr/>
                    </a:pPr>
                    <a:endParaRPr lang="en-IN" sz="875" kern="0" dirty="0">
                      <a:solidFill>
                        <a:prstClr val="white"/>
                      </a:solidFill>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sp>
                <p:nvSpPr>
                  <p:cNvPr id="63" name="Text Placeholder 14"/>
                  <p:cNvSpPr txBox="1"/>
                  <p:nvPr/>
                </p:nvSpPr>
                <p:spPr>
                  <a:xfrm>
                    <a:off x="211176" y="1795686"/>
                    <a:ext cx="331760" cy="134780"/>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2000">
                      <a:lnSpc>
                        <a:spcPct val="100000"/>
                      </a:lnSpc>
                      <a:spcBef>
                        <a:spcPts val="0"/>
                      </a:spcBef>
                      <a:buNone/>
                      <a:defRPr/>
                    </a:pPr>
                    <a:r>
                      <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rPr>
                      <a:t>2014</a:t>
                    </a:r>
                    <a:endPar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grpSp>
            <p:grpSp>
              <p:nvGrpSpPr>
                <p:cNvPr id="64" name="组合 63"/>
                <p:cNvGrpSpPr/>
                <p:nvPr/>
              </p:nvGrpSpPr>
              <p:grpSpPr>
                <a:xfrm>
                  <a:off x="3907321" y="1632244"/>
                  <a:ext cx="501899" cy="456501"/>
                  <a:chOff x="126107" y="1634826"/>
                  <a:chExt cx="501899" cy="456501"/>
                </a:xfrm>
              </p:grpSpPr>
              <p:sp>
                <p:nvSpPr>
                  <p:cNvPr id="65" name="Oval 45"/>
                  <p:cNvSpPr/>
                  <p:nvPr/>
                </p:nvSpPr>
                <p:spPr>
                  <a:xfrm>
                    <a:off x="126107" y="1634826"/>
                    <a:ext cx="501899" cy="456501"/>
                  </a:xfrm>
                  <a:prstGeom prst="ellipse">
                    <a:avLst/>
                  </a:prstGeom>
                  <a:gradFill>
                    <a:gsLst>
                      <a:gs pos="0">
                        <a:srgbClr val="D0D1D5"/>
                      </a:gs>
                      <a:gs pos="100000">
                        <a:srgbClr val="7C8AA4"/>
                      </a:gs>
                    </a:gsLst>
                    <a:lin ang="2700000" scaled="0"/>
                  </a:gradFill>
                  <a:ln w="12700" cap="flat" cmpd="sng" algn="ctr">
                    <a:noFill/>
                    <a:prstDash val="solid"/>
                    <a:miter lim="800000"/>
                  </a:ln>
                  <a:effectLst>
                    <a:outerShdw blurRad="469900" dist="355600" dir="2700000" sx="90000" sy="90000" algn="tl" rotWithShape="0">
                      <a:schemeClr val="bg1">
                        <a:alpha val="40000"/>
                      </a:schemeClr>
                    </a:outerShdw>
                  </a:effectLst>
                </p:spPr>
                <p:txBody>
                  <a:bodyPr rtlCol="0" anchor="ctr"/>
                  <a:lstStyle/>
                  <a:p>
                    <a:pPr algn="ctr" defTabSz="762000">
                      <a:defRPr/>
                    </a:pPr>
                    <a:endParaRPr lang="en-IN" sz="875" kern="0" dirty="0">
                      <a:solidFill>
                        <a:prstClr val="white"/>
                      </a:solidFill>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sp>
                <p:nvSpPr>
                  <p:cNvPr id="66" name="Text Placeholder 14"/>
                  <p:cNvSpPr txBox="1"/>
                  <p:nvPr/>
                </p:nvSpPr>
                <p:spPr>
                  <a:xfrm>
                    <a:off x="211176" y="1795686"/>
                    <a:ext cx="331760" cy="134780"/>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2000">
                      <a:lnSpc>
                        <a:spcPct val="100000"/>
                      </a:lnSpc>
                      <a:spcBef>
                        <a:spcPts val="0"/>
                      </a:spcBef>
                      <a:buNone/>
                      <a:defRPr/>
                    </a:pPr>
                    <a:r>
                      <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rPr>
                      <a:t>2015</a:t>
                    </a:r>
                    <a:endPar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grpSp>
            <p:grpSp>
              <p:nvGrpSpPr>
                <p:cNvPr id="67" name="组合 66"/>
                <p:cNvGrpSpPr/>
                <p:nvPr/>
              </p:nvGrpSpPr>
              <p:grpSpPr>
                <a:xfrm>
                  <a:off x="4821626" y="1635221"/>
                  <a:ext cx="501899" cy="456501"/>
                  <a:chOff x="126107" y="1634826"/>
                  <a:chExt cx="501899" cy="456501"/>
                </a:xfrm>
              </p:grpSpPr>
              <p:sp>
                <p:nvSpPr>
                  <p:cNvPr id="68" name="Oval 45"/>
                  <p:cNvSpPr/>
                  <p:nvPr/>
                </p:nvSpPr>
                <p:spPr>
                  <a:xfrm>
                    <a:off x="126107" y="1634826"/>
                    <a:ext cx="501899" cy="456501"/>
                  </a:xfrm>
                  <a:prstGeom prst="ellipse">
                    <a:avLst/>
                  </a:prstGeom>
                  <a:gradFill>
                    <a:gsLst>
                      <a:gs pos="0">
                        <a:srgbClr val="D0D1D5"/>
                      </a:gs>
                      <a:gs pos="100000">
                        <a:srgbClr val="7C8AA4"/>
                      </a:gs>
                    </a:gsLst>
                    <a:lin ang="2700000" scaled="0"/>
                  </a:gradFill>
                  <a:ln w="12700" cap="flat" cmpd="sng" algn="ctr">
                    <a:noFill/>
                    <a:prstDash val="solid"/>
                    <a:miter lim="800000"/>
                  </a:ln>
                  <a:effectLst>
                    <a:outerShdw blurRad="469900" dist="355600" dir="2700000" sx="90000" sy="90000" algn="tl" rotWithShape="0">
                      <a:schemeClr val="bg1">
                        <a:alpha val="40000"/>
                      </a:schemeClr>
                    </a:outerShdw>
                  </a:effectLst>
                </p:spPr>
                <p:txBody>
                  <a:bodyPr rtlCol="0" anchor="ctr"/>
                  <a:lstStyle/>
                  <a:p>
                    <a:pPr algn="ctr" defTabSz="762000">
                      <a:defRPr/>
                    </a:pPr>
                    <a:endParaRPr lang="en-IN" sz="875" kern="0" dirty="0">
                      <a:solidFill>
                        <a:prstClr val="white"/>
                      </a:solidFill>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sp>
                <p:nvSpPr>
                  <p:cNvPr id="69" name="Text Placeholder 14"/>
                  <p:cNvSpPr txBox="1"/>
                  <p:nvPr/>
                </p:nvSpPr>
                <p:spPr>
                  <a:xfrm>
                    <a:off x="211176" y="1795686"/>
                    <a:ext cx="331760" cy="134780"/>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2000">
                      <a:lnSpc>
                        <a:spcPct val="100000"/>
                      </a:lnSpc>
                      <a:spcBef>
                        <a:spcPts val="0"/>
                      </a:spcBef>
                      <a:buNone/>
                      <a:defRPr/>
                    </a:pPr>
                    <a:r>
                      <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rPr>
                      <a:t>2017</a:t>
                    </a:r>
                    <a:endPar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grpSp>
            <p:grpSp>
              <p:nvGrpSpPr>
                <p:cNvPr id="70" name="组合 69"/>
                <p:cNvGrpSpPr/>
                <p:nvPr/>
              </p:nvGrpSpPr>
              <p:grpSpPr>
                <a:xfrm>
                  <a:off x="5745037" y="1630004"/>
                  <a:ext cx="501899" cy="456501"/>
                  <a:chOff x="126107" y="1634826"/>
                  <a:chExt cx="501899" cy="456501"/>
                </a:xfrm>
              </p:grpSpPr>
              <p:sp>
                <p:nvSpPr>
                  <p:cNvPr id="71" name="Oval 45"/>
                  <p:cNvSpPr/>
                  <p:nvPr/>
                </p:nvSpPr>
                <p:spPr>
                  <a:xfrm>
                    <a:off x="126107" y="1634826"/>
                    <a:ext cx="501899" cy="456501"/>
                  </a:xfrm>
                  <a:prstGeom prst="ellipse">
                    <a:avLst/>
                  </a:prstGeom>
                  <a:gradFill>
                    <a:gsLst>
                      <a:gs pos="0">
                        <a:srgbClr val="D0D1D5"/>
                      </a:gs>
                      <a:gs pos="100000">
                        <a:srgbClr val="7C8AA4"/>
                      </a:gs>
                    </a:gsLst>
                    <a:lin ang="2700000" scaled="0"/>
                  </a:gradFill>
                  <a:ln w="12700" cap="flat" cmpd="sng" algn="ctr">
                    <a:noFill/>
                    <a:prstDash val="solid"/>
                    <a:miter lim="800000"/>
                  </a:ln>
                  <a:effectLst>
                    <a:outerShdw blurRad="469900" dist="355600" dir="2700000" sx="90000" sy="90000" algn="tl" rotWithShape="0">
                      <a:schemeClr val="bg1">
                        <a:alpha val="40000"/>
                      </a:schemeClr>
                    </a:outerShdw>
                  </a:effectLst>
                </p:spPr>
                <p:txBody>
                  <a:bodyPr rtlCol="0" anchor="ctr"/>
                  <a:lstStyle/>
                  <a:p>
                    <a:pPr algn="ctr" defTabSz="762000">
                      <a:defRPr/>
                    </a:pPr>
                    <a:endParaRPr lang="en-IN" sz="875" kern="0" dirty="0">
                      <a:solidFill>
                        <a:prstClr val="white"/>
                      </a:solidFill>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sp>
                <p:nvSpPr>
                  <p:cNvPr id="72" name="Text Placeholder 14"/>
                  <p:cNvSpPr txBox="1"/>
                  <p:nvPr/>
                </p:nvSpPr>
                <p:spPr>
                  <a:xfrm>
                    <a:off x="211176" y="1795686"/>
                    <a:ext cx="331760" cy="134780"/>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2000">
                      <a:lnSpc>
                        <a:spcPct val="100000"/>
                      </a:lnSpc>
                      <a:spcBef>
                        <a:spcPts val="0"/>
                      </a:spcBef>
                      <a:buNone/>
                      <a:defRPr/>
                    </a:pPr>
                    <a:r>
                      <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rPr>
                      <a:t>2018</a:t>
                    </a:r>
                    <a:endPar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grpSp>
            <p:grpSp>
              <p:nvGrpSpPr>
                <p:cNvPr id="73" name="组合 72"/>
                <p:cNvGrpSpPr/>
                <p:nvPr/>
              </p:nvGrpSpPr>
              <p:grpSpPr>
                <a:xfrm>
                  <a:off x="6710345" y="1630004"/>
                  <a:ext cx="501899" cy="456501"/>
                  <a:chOff x="126107" y="1634826"/>
                  <a:chExt cx="501899" cy="456501"/>
                </a:xfrm>
              </p:grpSpPr>
              <p:sp>
                <p:nvSpPr>
                  <p:cNvPr id="74" name="Oval 45"/>
                  <p:cNvSpPr/>
                  <p:nvPr/>
                </p:nvSpPr>
                <p:spPr>
                  <a:xfrm>
                    <a:off x="126107" y="1634826"/>
                    <a:ext cx="501899" cy="456501"/>
                  </a:xfrm>
                  <a:prstGeom prst="ellipse">
                    <a:avLst/>
                  </a:prstGeom>
                  <a:gradFill>
                    <a:gsLst>
                      <a:gs pos="0">
                        <a:srgbClr val="D0D1D5"/>
                      </a:gs>
                      <a:gs pos="100000">
                        <a:srgbClr val="7C8AA4"/>
                      </a:gs>
                    </a:gsLst>
                    <a:lin ang="2700000" scaled="0"/>
                  </a:gradFill>
                  <a:ln w="12700" cap="flat" cmpd="sng" algn="ctr">
                    <a:noFill/>
                    <a:prstDash val="solid"/>
                    <a:miter lim="800000"/>
                  </a:ln>
                  <a:effectLst>
                    <a:outerShdw blurRad="469900" dist="355600" dir="2700000" sx="90000" sy="90000" algn="tl" rotWithShape="0">
                      <a:schemeClr val="bg1">
                        <a:alpha val="40000"/>
                      </a:schemeClr>
                    </a:outerShdw>
                  </a:effectLst>
                </p:spPr>
                <p:txBody>
                  <a:bodyPr rtlCol="0" anchor="ctr"/>
                  <a:lstStyle/>
                  <a:p>
                    <a:pPr algn="ctr" defTabSz="762000">
                      <a:defRPr/>
                    </a:pPr>
                    <a:endParaRPr lang="en-IN" sz="875" kern="0" dirty="0">
                      <a:solidFill>
                        <a:prstClr val="white"/>
                      </a:solidFill>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sp>
                <p:nvSpPr>
                  <p:cNvPr id="75" name="Text Placeholder 14"/>
                  <p:cNvSpPr txBox="1"/>
                  <p:nvPr/>
                </p:nvSpPr>
                <p:spPr>
                  <a:xfrm>
                    <a:off x="211176" y="1795686"/>
                    <a:ext cx="331760" cy="134780"/>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2000">
                      <a:lnSpc>
                        <a:spcPct val="100000"/>
                      </a:lnSpc>
                      <a:spcBef>
                        <a:spcPts val="0"/>
                      </a:spcBef>
                      <a:buNone/>
                      <a:defRPr/>
                    </a:pPr>
                    <a:r>
                      <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rPr>
                      <a:t>2019</a:t>
                    </a:r>
                    <a:endPar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grpSp>
            <p:grpSp>
              <p:nvGrpSpPr>
                <p:cNvPr id="76" name="组合 75"/>
                <p:cNvGrpSpPr/>
                <p:nvPr/>
              </p:nvGrpSpPr>
              <p:grpSpPr>
                <a:xfrm>
                  <a:off x="7617522" y="1624167"/>
                  <a:ext cx="501899" cy="456501"/>
                  <a:chOff x="126107" y="1634826"/>
                  <a:chExt cx="501899" cy="456501"/>
                </a:xfrm>
              </p:grpSpPr>
              <p:sp>
                <p:nvSpPr>
                  <p:cNvPr id="77" name="Oval 45"/>
                  <p:cNvSpPr/>
                  <p:nvPr/>
                </p:nvSpPr>
                <p:spPr>
                  <a:xfrm>
                    <a:off x="126107" y="1634826"/>
                    <a:ext cx="501899" cy="456501"/>
                  </a:xfrm>
                  <a:prstGeom prst="ellipse">
                    <a:avLst/>
                  </a:prstGeom>
                  <a:gradFill>
                    <a:gsLst>
                      <a:gs pos="0">
                        <a:srgbClr val="D0D1D5"/>
                      </a:gs>
                      <a:gs pos="100000">
                        <a:srgbClr val="7C8AA4"/>
                      </a:gs>
                    </a:gsLst>
                    <a:lin ang="2700000" scaled="0"/>
                  </a:gradFill>
                  <a:ln w="12700" cap="flat" cmpd="sng" algn="ctr">
                    <a:noFill/>
                    <a:prstDash val="solid"/>
                    <a:miter lim="800000"/>
                  </a:ln>
                  <a:effectLst>
                    <a:outerShdw blurRad="469900" dist="355600" dir="2700000" sx="90000" sy="90000" algn="tl" rotWithShape="0">
                      <a:schemeClr val="bg1">
                        <a:alpha val="40000"/>
                      </a:schemeClr>
                    </a:outerShdw>
                  </a:effectLst>
                </p:spPr>
                <p:txBody>
                  <a:bodyPr rtlCol="0" anchor="ctr"/>
                  <a:lstStyle/>
                  <a:p>
                    <a:pPr algn="ctr" defTabSz="762000">
                      <a:defRPr/>
                    </a:pPr>
                    <a:endParaRPr lang="en-IN" sz="875" kern="0" dirty="0">
                      <a:solidFill>
                        <a:prstClr val="white"/>
                      </a:solidFill>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sp>
                <p:nvSpPr>
                  <p:cNvPr id="78" name="Text Placeholder 14"/>
                  <p:cNvSpPr txBox="1"/>
                  <p:nvPr/>
                </p:nvSpPr>
                <p:spPr>
                  <a:xfrm>
                    <a:off x="211176" y="1795686"/>
                    <a:ext cx="331760" cy="134780"/>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2000">
                      <a:lnSpc>
                        <a:spcPct val="100000"/>
                      </a:lnSpc>
                      <a:spcBef>
                        <a:spcPts val="0"/>
                      </a:spcBef>
                      <a:buNone/>
                      <a:defRPr/>
                    </a:pPr>
                    <a:r>
                      <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rPr>
                      <a:t>2021</a:t>
                    </a:r>
                    <a:endPar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grpSp>
            <p:grpSp>
              <p:nvGrpSpPr>
                <p:cNvPr id="79" name="组合 78"/>
                <p:cNvGrpSpPr/>
                <p:nvPr/>
              </p:nvGrpSpPr>
              <p:grpSpPr>
                <a:xfrm>
                  <a:off x="8535591" y="1624167"/>
                  <a:ext cx="501899" cy="456501"/>
                  <a:chOff x="126107" y="1634826"/>
                  <a:chExt cx="501899" cy="456501"/>
                </a:xfrm>
              </p:grpSpPr>
              <p:sp>
                <p:nvSpPr>
                  <p:cNvPr id="80" name="Oval 45"/>
                  <p:cNvSpPr/>
                  <p:nvPr/>
                </p:nvSpPr>
                <p:spPr>
                  <a:xfrm>
                    <a:off x="126107" y="1634826"/>
                    <a:ext cx="501899" cy="456501"/>
                  </a:xfrm>
                  <a:prstGeom prst="ellipse">
                    <a:avLst/>
                  </a:prstGeom>
                  <a:gradFill>
                    <a:gsLst>
                      <a:gs pos="0">
                        <a:srgbClr val="D0D1D5"/>
                      </a:gs>
                      <a:gs pos="100000">
                        <a:srgbClr val="7C8AA4"/>
                      </a:gs>
                    </a:gsLst>
                    <a:lin ang="2700000" scaled="0"/>
                  </a:gradFill>
                  <a:ln w="12700" cap="flat" cmpd="sng" algn="ctr">
                    <a:noFill/>
                    <a:prstDash val="solid"/>
                    <a:miter lim="800000"/>
                  </a:ln>
                  <a:effectLst>
                    <a:outerShdw blurRad="469900" dist="355600" dir="2700000" sx="90000" sy="90000" algn="tl" rotWithShape="0">
                      <a:schemeClr val="bg1">
                        <a:alpha val="40000"/>
                      </a:schemeClr>
                    </a:outerShdw>
                  </a:effectLst>
                </p:spPr>
                <p:txBody>
                  <a:bodyPr rtlCol="0" anchor="ctr"/>
                  <a:lstStyle/>
                  <a:p>
                    <a:pPr algn="ctr" defTabSz="762000">
                      <a:defRPr/>
                    </a:pPr>
                    <a:endParaRPr lang="en-IN" sz="875" kern="0" dirty="0">
                      <a:solidFill>
                        <a:prstClr val="white"/>
                      </a:solidFill>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sp>
                <p:nvSpPr>
                  <p:cNvPr id="81" name="Text Placeholder 14"/>
                  <p:cNvSpPr txBox="1"/>
                  <p:nvPr/>
                </p:nvSpPr>
                <p:spPr>
                  <a:xfrm>
                    <a:off x="211176" y="1795686"/>
                    <a:ext cx="331760" cy="134780"/>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2000">
                      <a:lnSpc>
                        <a:spcPct val="100000"/>
                      </a:lnSpc>
                      <a:spcBef>
                        <a:spcPts val="0"/>
                      </a:spcBef>
                      <a:buNone/>
                      <a:defRPr/>
                    </a:pPr>
                    <a:r>
                      <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rPr>
                      <a:t>2023</a:t>
                    </a:r>
                    <a:endParaRPr lang="en-IN" sz="875" dirty="0">
                      <a:solidFill>
                        <a:schemeClr val="tx1"/>
                      </a:solidFill>
                      <a:effectLst>
                        <a:outerShdw blurRad="38100" dist="38100" dir="2700000" algn="tl">
                          <a:srgbClr val="000000">
                            <a:alpha val="43137"/>
                          </a:srgbClr>
                        </a:outerShdw>
                      </a:effectLst>
                      <a:latin typeface="Century Gothic" panose="020B0502020202020204" pitchFamily="34" charset="0"/>
                      <a:ea typeface="字魂58号-创中黑" panose="00000500000000000000" pitchFamily="2" charset="-122"/>
                      <a:cs typeface="Segoe UI" panose="020B0502040204020203" pitchFamily="34" charset="0"/>
                      <a:sym typeface="Century Gothic" panose="020B0502020202020204" pitchFamily="34" charset="0"/>
                    </a:endParaRPr>
                  </a:p>
                </p:txBody>
              </p:sp>
            </p:grpSp>
          </p:grpSp>
          <p:sp>
            <p:nvSpPr>
              <p:cNvPr id="90" name="TextBox 5"/>
              <p:cNvSpPr txBox="1"/>
              <p:nvPr/>
            </p:nvSpPr>
            <p:spPr>
              <a:xfrm>
                <a:off x="-51662" y="1411106"/>
                <a:ext cx="932541" cy="413896"/>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Company</a:t>
                </a:r>
                <a:endPar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Established</a:t>
                </a:r>
                <a:endParaRPr lang="en-US" altLang="zh-CN" sz="70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91" name="TextBox 5"/>
              <p:cNvSpPr txBox="1"/>
              <p:nvPr/>
            </p:nvSpPr>
            <p:spPr>
              <a:xfrm>
                <a:off x="653138" y="3097293"/>
                <a:ext cx="1380779" cy="336952"/>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Sodium hyaluronate goes into production</a:t>
                </a:r>
                <a:endParaRPr lang="en-US" altLang="zh-CN" sz="70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92" name="TextBox 5"/>
              <p:cNvSpPr txBox="1"/>
              <p:nvPr/>
            </p:nvSpPr>
            <p:spPr>
              <a:xfrm>
                <a:off x="1495408" y="1541636"/>
                <a:ext cx="1629757" cy="212687"/>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defPPr>
                  <a:defRPr lang="zh-CN"/>
                </a:defPPr>
                <a:lvl1pPr fontAlgn="auto">
                  <a:lnSpc>
                    <a:spcPct val="70000"/>
                  </a:lnSpc>
                  <a:spcBef>
                    <a:spcPts val="600"/>
                  </a:spcBef>
                  <a:defRPr sz="105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defRPr>
                </a:lvl1pPr>
              </a:lstStyle>
              <a:p>
                <a:r>
                  <a:rPr lang="en-US" altLang="zh-CN" dirty="0">
                    <a:sym typeface="+mn-ea"/>
                  </a:rPr>
                  <a:t>Production site expansion</a:t>
                </a:r>
                <a:endParaRPr lang="en-US" altLang="zh-CN" dirty="0">
                  <a:sym typeface="+mn-ea"/>
                </a:endParaRPr>
              </a:p>
            </p:txBody>
          </p:sp>
          <p:sp>
            <p:nvSpPr>
              <p:cNvPr id="93" name="TextBox 5"/>
              <p:cNvSpPr txBox="1"/>
              <p:nvPr/>
            </p:nvSpPr>
            <p:spPr>
              <a:xfrm>
                <a:off x="2461148" y="3097293"/>
                <a:ext cx="1531821" cy="336952"/>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Product line expansion Production of a-arbutin</a:t>
                </a:r>
                <a:endParaRPr lang="en-US" altLang="zh-CN" sz="70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96" name="TextBox 5"/>
              <p:cNvSpPr txBox="1"/>
              <p:nvPr/>
            </p:nvSpPr>
            <p:spPr>
              <a:xfrm>
                <a:off x="4571999" y="3097969"/>
                <a:ext cx="1209631" cy="336952"/>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Pharma grade HA expansion</a:t>
                </a:r>
                <a:endParaRPr lang="en-US" altLang="zh-CN" sz="70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97" name="TextBox 5"/>
              <p:cNvSpPr txBox="1"/>
              <p:nvPr/>
            </p:nvSpPr>
            <p:spPr>
              <a:xfrm>
                <a:off x="6404068" y="3098112"/>
                <a:ext cx="1203655" cy="218458"/>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GMP certificate</a:t>
                </a:r>
                <a:endParaRPr lang="en-US" altLang="zh-CN" sz="70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98" name="TextBox 5"/>
              <p:cNvSpPr txBox="1"/>
              <p:nvPr/>
            </p:nvSpPr>
            <p:spPr>
              <a:xfrm>
                <a:off x="3498655" y="1612601"/>
                <a:ext cx="1305189" cy="212687"/>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The CEP certification</a:t>
                </a:r>
                <a:endPar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99" name="TextBox 5"/>
              <p:cNvSpPr txBox="1"/>
              <p:nvPr/>
            </p:nvSpPr>
            <p:spPr>
              <a:xfrm>
                <a:off x="5376584" y="1462696"/>
                <a:ext cx="1284506" cy="325795"/>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Cosmetic grade HA expansion</a:t>
                </a:r>
                <a:endParaRPr lang="en-US" altLang="zh-CN" sz="70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100" name="TextBox 5"/>
              <p:cNvSpPr txBox="1"/>
              <p:nvPr/>
            </p:nvSpPr>
            <p:spPr>
              <a:xfrm>
                <a:off x="6993326" y="1278705"/>
                <a:ext cx="1622580" cy="592791"/>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 Korean KDMF certificate</a:t>
                </a:r>
                <a:endPar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 Indian Form41 certificate</a:t>
                </a:r>
                <a:endPar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 Food production license</a:t>
                </a:r>
                <a:endParaRPr lang="en-US" altLang="zh-CN" sz="70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sp>
            <p:nvSpPr>
              <p:cNvPr id="101" name="TextBox 5"/>
              <p:cNvSpPr txBox="1"/>
              <p:nvPr/>
            </p:nvSpPr>
            <p:spPr>
              <a:xfrm>
                <a:off x="8024552" y="3141160"/>
                <a:ext cx="1157549" cy="212687"/>
              </a:xfrm>
              <a:prstGeom prst="rect">
                <a:avLst/>
              </a:prstGeom>
              <a:noFill/>
              <a:effectLst>
                <a:outerShdw blurRad="50800" dist="38100" dir="2700000" algn="tl" rotWithShape="0">
                  <a:prstClr val="black">
                    <a:alpha val="40000"/>
                  </a:prstClr>
                </a:outerShdw>
              </a:effectLst>
            </p:spPr>
            <p:txBody>
              <a:bodyPr wrap="square" rtlCol="0" anchor="t" anchorCtr="0">
                <a:spAutoFit/>
              </a:bodyPr>
              <a:lstStyle/>
              <a:p>
                <a:pPr fontAlgn="auto">
                  <a:lnSpc>
                    <a:spcPct val="70000"/>
                  </a:lnSpc>
                  <a:spcBef>
                    <a:spcPts val="600"/>
                  </a:spcBef>
                </a:pPr>
                <a:r>
                  <a:rPr lang="en-US" altLang="zh-CN" sz="105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rPr>
                  <a:t>Sterile HA launch</a:t>
                </a:r>
                <a:endParaRPr lang="en-US" altLang="zh-CN" sz="700" dirty="0">
                  <a:solidFill>
                    <a:schemeClr val="tx1">
                      <a:lumMod val="65000"/>
                      <a:lumOff val="35000"/>
                    </a:schemeClr>
                  </a:solidFill>
                  <a:effectLst>
                    <a:outerShdw blurRad="38100" dist="38100" dir="2700000" algn="tl">
                      <a:srgbClr val="000000">
                        <a:alpha val="43137"/>
                      </a:srgbClr>
                    </a:outerShdw>
                  </a:effectLst>
                  <a:latin typeface="+mn-lt"/>
                  <a:ea typeface="微软雅黑" panose="020B0503020204020204" pitchFamily="34" charset="-122"/>
                  <a:cs typeface="Noto Serif" panose="02020600060500020200" pitchFamily="18" charset="0"/>
                  <a:sym typeface="+mn-ea"/>
                </a:endParaRPr>
              </a:p>
            </p:txBody>
          </p:sp>
          <p:pic>
            <p:nvPicPr>
              <p:cNvPr id="105" name="图片 104"/>
              <p:cNvPicPr>
                <a:picLocks noChangeAspect="1"/>
              </p:cNvPicPr>
              <p:nvPr/>
            </p:nvPicPr>
            <p:blipFill>
              <a:blip r:embed="rId3" cstate="screen"/>
              <a:stretch>
                <a:fillRect/>
              </a:stretch>
            </p:blipFill>
            <p:spPr>
              <a:xfrm>
                <a:off x="109886" y="2736677"/>
                <a:ext cx="477093" cy="392801"/>
              </a:xfrm>
              <a:prstGeom prst="rect">
                <a:avLst/>
              </a:prstGeom>
            </p:spPr>
          </p:pic>
          <p:pic>
            <p:nvPicPr>
              <p:cNvPr id="107" name="图片 106"/>
              <p:cNvPicPr>
                <a:picLocks noChangeAspect="1"/>
              </p:cNvPicPr>
              <p:nvPr/>
            </p:nvPicPr>
            <p:blipFill>
              <a:blip r:embed="rId4" cstate="screen"/>
              <a:stretch>
                <a:fillRect/>
              </a:stretch>
            </p:blipFill>
            <p:spPr>
              <a:xfrm>
                <a:off x="2997564" y="1866652"/>
                <a:ext cx="432011" cy="285007"/>
              </a:xfrm>
              <a:prstGeom prst="rect">
                <a:avLst/>
              </a:prstGeom>
            </p:spPr>
          </p:pic>
          <p:pic>
            <p:nvPicPr>
              <p:cNvPr id="109" name="图片 108"/>
              <p:cNvPicPr>
                <a:picLocks noChangeAspect="1"/>
              </p:cNvPicPr>
              <p:nvPr/>
            </p:nvPicPr>
            <p:blipFill>
              <a:blip r:embed="rId5" cstate="screen"/>
              <a:stretch>
                <a:fillRect/>
              </a:stretch>
            </p:blipFill>
            <p:spPr>
              <a:xfrm>
                <a:off x="4818196" y="1784465"/>
                <a:ext cx="492346" cy="343322"/>
              </a:xfrm>
              <a:prstGeom prst="rect">
                <a:avLst/>
              </a:prstGeom>
            </p:spPr>
          </p:pic>
          <p:pic>
            <p:nvPicPr>
              <p:cNvPr id="111" name="图片 110"/>
              <p:cNvPicPr>
                <a:picLocks noChangeAspect="1"/>
              </p:cNvPicPr>
              <p:nvPr/>
            </p:nvPicPr>
            <p:blipFill>
              <a:blip r:embed="rId6" cstate="screen"/>
              <a:stretch>
                <a:fillRect/>
              </a:stretch>
            </p:blipFill>
            <p:spPr>
              <a:xfrm>
                <a:off x="5765924" y="2719052"/>
                <a:ext cx="505826" cy="452299"/>
              </a:xfrm>
              <a:prstGeom prst="rect">
                <a:avLst/>
              </a:prstGeom>
            </p:spPr>
          </p:pic>
          <p:pic>
            <p:nvPicPr>
              <p:cNvPr id="113" name="图片 112"/>
              <p:cNvPicPr>
                <a:picLocks noChangeAspect="1"/>
              </p:cNvPicPr>
              <p:nvPr/>
            </p:nvPicPr>
            <p:blipFill>
              <a:blip r:embed="rId7" cstate="screen"/>
              <a:stretch>
                <a:fillRect/>
              </a:stretch>
            </p:blipFill>
            <p:spPr>
              <a:xfrm>
                <a:off x="6792972" y="1779004"/>
                <a:ext cx="298673" cy="389794"/>
              </a:xfrm>
              <a:prstGeom prst="rect">
                <a:avLst/>
              </a:prstGeom>
            </p:spPr>
          </p:pic>
        </p:grpSp>
        <p:cxnSp>
          <p:nvCxnSpPr>
            <p:cNvPr id="115" name="直接连接符 114"/>
            <p:cNvCxnSpPr/>
            <p:nvPr/>
          </p:nvCxnSpPr>
          <p:spPr>
            <a:xfrm>
              <a:off x="314070" y="1788491"/>
              <a:ext cx="9930" cy="363168"/>
            </a:xfrm>
            <a:prstGeom prst="line">
              <a:avLst/>
            </a:prstGeom>
            <a:ln w="19050">
              <a:solidFill>
                <a:srgbClr val="AFB5C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2268000" y="1866652"/>
              <a:ext cx="0" cy="302146"/>
            </a:xfrm>
            <a:prstGeom prst="line">
              <a:avLst/>
            </a:prstGeom>
            <a:ln w="19050">
              <a:solidFill>
                <a:srgbClr val="AFB5C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98" idx="2"/>
            </p:cNvCxnSpPr>
            <p:nvPr/>
          </p:nvCxnSpPr>
          <p:spPr>
            <a:xfrm flipH="1">
              <a:off x="4140000" y="1825288"/>
              <a:ext cx="11250" cy="343510"/>
            </a:xfrm>
            <a:prstGeom prst="line">
              <a:avLst/>
            </a:prstGeom>
            <a:ln w="19050">
              <a:solidFill>
                <a:srgbClr val="AFB5C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1260000" y="2719052"/>
              <a:ext cx="0" cy="343796"/>
            </a:xfrm>
            <a:prstGeom prst="line">
              <a:avLst/>
            </a:prstGeom>
            <a:ln w="19050">
              <a:solidFill>
                <a:srgbClr val="AFB5C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204000" y="2736677"/>
              <a:ext cx="0" cy="343796"/>
            </a:xfrm>
            <a:prstGeom prst="line">
              <a:avLst/>
            </a:prstGeom>
            <a:ln w="19050">
              <a:solidFill>
                <a:srgbClr val="AFB5C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5076000" y="2736677"/>
              <a:ext cx="0" cy="343796"/>
            </a:xfrm>
            <a:prstGeom prst="line">
              <a:avLst/>
            </a:prstGeom>
            <a:ln w="19050">
              <a:solidFill>
                <a:srgbClr val="AFB5C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948000" y="2753497"/>
              <a:ext cx="0" cy="343796"/>
            </a:xfrm>
            <a:prstGeom prst="line">
              <a:avLst/>
            </a:prstGeom>
            <a:ln w="19050">
              <a:solidFill>
                <a:srgbClr val="AFB5C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8820000" y="2736677"/>
              <a:ext cx="0" cy="343796"/>
            </a:xfrm>
            <a:prstGeom prst="line">
              <a:avLst/>
            </a:prstGeom>
            <a:ln w="19050">
              <a:solidFill>
                <a:srgbClr val="AFB5C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5997417" y="1810713"/>
              <a:ext cx="11250" cy="343510"/>
            </a:xfrm>
            <a:prstGeom prst="line">
              <a:avLst/>
            </a:prstGeom>
            <a:ln w="19050">
              <a:solidFill>
                <a:srgbClr val="AFB5C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7866829" y="1845970"/>
              <a:ext cx="9121" cy="317404"/>
            </a:xfrm>
            <a:prstGeom prst="line">
              <a:avLst/>
            </a:prstGeom>
            <a:ln w="19050">
              <a:solidFill>
                <a:srgbClr val="AFB5C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直接连接符 90"/>
          <p:cNvCxnSpPr/>
          <p:nvPr/>
        </p:nvCxnSpPr>
        <p:spPr>
          <a:xfrm flipV="1">
            <a:off x="2918460" y="2787650"/>
            <a:ext cx="231775" cy="635"/>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467067" y="2788327"/>
            <a:ext cx="324002"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867238" y="2369605"/>
            <a:ext cx="79438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92"/>
          <p:cNvCxnSpPr>
            <a:endCxn id="17" idx="1"/>
          </p:cNvCxnSpPr>
          <p:nvPr/>
        </p:nvCxnSpPr>
        <p:spPr>
          <a:xfrm>
            <a:off x="4511516" y="936647"/>
            <a:ext cx="2061210" cy="1778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26" name="直接连接符 91"/>
          <p:cNvCxnSpPr>
            <a:cxnSpLocks noChangeShapeType="1"/>
          </p:cNvCxnSpPr>
          <p:nvPr/>
        </p:nvCxnSpPr>
        <p:spPr bwMode="auto">
          <a:xfrm flipV="1">
            <a:off x="4534373" y="1419160"/>
            <a:ext cx="2053590" cy="6985"/>
          </a:xfrm>
          <a:prstGeom prst="line">
            <a:avLst/>
          </a:prstGeom>
          <a:noFill/>
          <a:ln w="6350" algn="ctr">
            <a:solidFill>
              <a:srgbClr val="7F7F7F"/>
            </a:solidFill>
            <a:miter lim="800000"/>
          </a:ln>
          <a:effectLst/>
        </p:spPr>
      </p:cxnSp>
      <p:cxnSp>
        <p:nvCxnSpPr>
          <p:cNvPr id="106" name="直接连接符 92"/>
          <p:cNvCxnSpPr>
            <a:stCxn id="105" idx="3"/>
            <a:endCxn id="108" idx="1"/>
          </p:cNvCxnSpPr>
          <p:nvPr/>
        </p:nvCxnSpPr>
        <p:spPr>
          <a:xfrm flipV="1">
            <a:off x="4534376" y="482622"/>
            <a:ext cx="2038350" cy="127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0" name="Freeform 8"/>
          <p:cNvSpPr/>
          <p:nvPr/>
        </p:nvSpPr>
        <p:spPr bwMode="auto">
          <a:xfrm>
            <a:off x="-2495" y="0"/>
            <a:ext cx="322439" cy="643289"/>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100">
              <a:effectLst>
                <a:outerShdw blurRad="38100" dist="38100" dir="2700000" algn="tl">
                  <a:srgbClr val="000000">
                    <a:alpha val="43137"/>
                  </a:srgbClr>
                </a:outerShdw>
              </a:effectLst>
              <a:latin typeface="+mn-lt"/>
              <a:ea typeface="+mn-ea"/>
            </a:endParaRPr>
          </a:p>
        </p:txBody>
      </p:sp>
      <p:sp>
        <p:nvSpPr>
          <p:cNvPr id="41" name="Freeform 9"/>
          <p:cNvSpPr/>
          <p:nvPr/>
        </p:nvSpPr>
        <p:spPr bwMode="auto">
          <a:xfrm>
            <a:off x="97573" y="225548"/>
            <a:ext cx="216018" cy="433624"/>
          </a:xfrm>
          <a:custGeom>
            <a:avLst/>
            <a:gdLst>
              <a:gd name="T0" fmla="*/ 0 w 278"/>
              <a:gd name="T1" fmla="*/ 0 h 557"/>
              <a:gd name="T2" fmla="*/ 216113 w 278"/>
              <a:gd name="T3" fmla="*/ 216114 h 557"/>
              <a:gd name="T4" fmla="*/ 0 w 278"/>
              <a:gd name="T5" fmla="*/ 433005 h 557"/>
              <a:gd name="T6" fmla="*/ 0 w 278"/>
              <a:gd name="T7" fmla="*/ 0 h 557"/>
              <a:gd name="T8" fmla="*/ 0 60000 65536"/>
              <a:gd name="T9" fmla="*/ 0 60000 65536"/>
              <a:gd name="T10" fmla="*/ 0 60000 65536"/>
              <a:gd name="T11" fmla="*/ 0 60000 65536"/>
              <a:gd name="T12" fmla="*/ 0 w 278"/>
              <a:gd name="T13" fmla="*/ 0 h 557"/>
              <a:gd name="T14" fmla="*/ 278 w 278"/>
              <a:gd name="T15" fmla="*/ 557 h 557"/>
            </a:gdLst>
            <a:ahLst/>
            <a:cxnLst>
              <a:cxn ang="T8">
                <a:pos x="T0" y="T1"/>
              </a:cxn>
              <a:cxn ang="T9">
                <a:pos x="T2" y="T3"/>
              </a:cxn>
              <a:cxn ang="T10">
                <a:pos x="T4" y="T5"/>
              </a:cxn>
              <a:cxn ang="T11">
                <a:pos x="T6" y="T7"/>
              </a:cxn>
            </a:cxnLst>
            <a:rect l="T12" t="T13" r="T14" b="T15"/>
            <a:pathLst>
              <a:path w="278" h="557">
                <a:moveTo>
                  <a:pt x="0" y="0"/>
                </a:moveTo>
                <a:lnTo>
                  <a:pt x="278" y="278"/>
                </a:lnTo>
                <a:lnTo>
                  <a:pt x="0" y="557"/>
                </a:lnTo>
                <a:lnTo>
                  <a:pt x="0" y="0"/>
                </a:lnTo>
                <a:close/>
              </a:path>
            </a:pathLst>
          </a:custGeom>
          <a:solidFill>
            <a:schemeClr val="accent4">
              <a:lumMod val="60000"/>
              <a:lumOff val="40000"/>
            </a:schemeClr>
          </a:solidFill>
          <a:ln w="9525">
            <a:noFill/>
            <a:round/>
          </a:ln>
          <a:effectLst>
            <a:outerShdw blurRad="50800" dist="38100" dir="2700000" algn="tl" rotWithShape="0">
              <a:prstClr val="black">
                <a:alpha val="40000"/>
              </a:prstClr>
            </a:outerShdw>
          </a:effectLst>
        </p:spPr>
        <p:txBody>
          <a:bodyPr/>
          <a:lstStyle/>
          <a:p>
            <a:pPr>
              <a:defRPr/>
            </a:pPr>
            <a:endParaRPr lang="zh-CN" altLang="en-US" sz="100">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grpSp>
        <p:nvGrpSpPr>
          <p:cNvPr id="54" name="组合 53"/>
          <p:cNvGrpSpPr/>
          <p:nvPr/>
        </p:nvGrpSpPr>
        <p:grpSpPr>
          <a:xfrm>
            <a:off x="468605" y="2091034"/>
            <a:ext cx="741769" cy="600401"/>
            <a:chOff x="1176338" y="2262188"/>
            <a:chExt cx="741363" cy="600074"/>
          </a:xfrm>
          <a:solidFill>
            <a:schemeClr val="accent2"/>
          </a:solidFill>
          <a:effectLst>
            <a:outerShdw blurRad="50800" dist="38100" dir="2700000" algn="tl" rotWithShape="0">
              <a:prstClr val="black">
                <a:alpha val="40000"/>
              </a:prstClr>
            </a:outerShdw>
          </a:effectLst>
        </p:grpSpPr>
        <p:sp>
          <p:nvSpPr>
            <p:cNvPr id="55" name="Oval 5"/>
            <p:cNvSpPr>
              <a:spLocks noChangeArrowheads="1"/>
            </p:cNvSpPr>
            <p:nvPr/>
          </p:nvSpPr>
          <p:spPr bwMode="auto">
            <a:xfrm>
              <a:off x="1400176" y="2262188"/>
              <a:ext cx="296863" cy="296862"/>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56" name="Freeform 6"/>
            <p:cNvSpPr/>
            <p:nvPr/>
          </p:nvSpPr>
          <p:spPr bwMode="auto">
            <a:xfrm>
              <a:off x="1176338" y="2587625"/>
              <a:ext cx="741363" cy="274637"/>
            </a:xfrm>
            <a:custGeom>
              <a:avLst/>
              <a:gdLst>
                <a:gd name="T0" fmla="*/ 572 w 615"/>
                <a:gd name="T1" fmla="*/ 96 h 228"/>
                <a:gd name="T2" fmla="*/ 390 w 615"/>
                <a:gd name="T3" fmla="*/ 0 h 228"/>
                <a:gd name="T4" fmla="*/ 352 w 615"/>
                <a:gd name="T5" fmla="*/ 186 h 228"/>
                <a:gd name="T6" fmla="*/ 320 w 615"/>
                <a:gd name="T7" fmla="*/ 81 h 228"/>
                <a:gd name="T8" fmla="*/ 338 w 615"/>
                <a:gd name="T9" fmla="*/ 60 h 228"/>
                <a:gd name="T10" fmla="*/ 308 w 615"/>
                <a:gd name="T11" fmla="*/ 23 h 228"/>
                <a:gd name="T12" fmla="*/ 275 w 615"/>
                <a:gd name="T13" fmla="*/ 61 h 228"/>
                <a:gd name="T14" fmla="*/ 296 w 615"/>
                <a:gd name="T15" fmla="*/ 81 h 228"/>
                <a:gd name="T16" fmla="*/ 268 w 615"/>
                <a:gd name="T17" fmla="*/ 186 h 228"/>
                <a:gd name="T18" fmla="*/ 223 w 615"/>
                <a:gd name="T19" fmla="*/ 0 h 228"/>
                <a:gd name="T20" fmla="*/ 68 w 615"/>
                <a:gd name="T21" fmla="*/ 73 h 228"/>
                <a:gd name="T22" fmla="*/ 17 w 615"/>
                <a:gd name="T23" fmla="*/ 228 h 228"/>
                <a:gd name="T24" fmla="*/ 599 w 615"/>
                <a:gd name="T25" fmla="*/ 228 h 228"/>
                <a:gd name="T26" fmla="*/ 572 w 615"/>
                <a:gd name="T27" fmla="*/ 9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5" h="228">
                  <a:moveTo>
                    <a:pt x="572" y="96"/>
                  </a:moveTo>
                  <a:cubicBezTo>
                    <a:pt x="524" y="27"/>
                    <a:pt x="390" y="0"/>
                    <a:pt x="390" y="0"/>
                  </a:cubicBezTo>
                  <a:cubicBezTo>
                    <a:pt x="389" y="123"/>
                    <a:pt x="352" y="186"/>
                    <a:pt x="352" y="186"/>
                  </a:cubicBezTo>
                  <a:cubicBezTo>
                    <a:pt x="339" y="114"/>
                    <a:pt x="320" y="81"/>
                    <a:pt x="320" y="81"/>
                  </a:cubicBezTo>
                  <a:cubicBezTo>
                    <a:pt x="338" y="60"/>
                    <a:pt x="338" y="60"/>
                    <a:pt x="338" y="60"/>
                  </a:cubicBezTo>
                  <a:cubicBezTo>
                    <a:pt x="308" y="23"/>
                    <a:pt x="308" y="23"/>
                    <a:pt x="308" y="23"/>
                  </a:cubicBezTo>
                  <a:cubicBezTo>
                    <a:pt x="275" y="61"/>
                    <a:pt x="275" y="61"/>
                    <a:pt x="275" y="61"/>
                  </a:cubicBezTo>
                  <a:cubicBezTo>
                    <a:pt x="296" y="81"/>
                    <a:pt x="296" y="81"/>
                    <a:pt x="296" y="81"/>
                  </a:cubicBezTo>
                  <a:cubicBezTo>
                    <a:pt x="273" y="126"/>
                    <a:pt x="268" y="186"/>
                    <a:pt x="268" y="186"/>
                  </a:cubicBezTo>
                  <a:cubicBezTo>
                    <a:pt x="238" y="154"/>
                    <a:pt x="223" y="0"/>
                    <a:pt x="223" y="0"/>
                  </a:cubicBezTo>
                  <a:cubicBezTo>
                    <a:pt x="223" y="0"/>
                    <a:pt x="125" y="17"/>
                    <a:pt x="68" y="73"/>
                  </a:cubicBezTo>
                  <a:cubicBezTo>
                    <a:pt x="0" y="140"/>
                    <a:pt x="17" y="228"/>
                    <a:pt x="17" y="228"/>
                  </a:cubicBezTo>
                  <a:cubicBezTo>
                    <a:pt x="599" y="228"/>
                    <a:pt x="599" y="228"/>
                    <a:pt x="599" y="228"/>
                  </a:cubicBezTo>
                  <a:cubicBezTo>
                    <a:pt x="599" y="228"/>
                    <a:pt x="615" y="159"/>
                    <a:pt x="572" y="96"/>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066072" y="2233263"/>
            <a:ext cx="598815" cy="484451"/>
            <a:chOff x="2895601" y="2378075"/>
            <a:chExt cx="598488" cy="484188"/>
          </a:xfrm>
          <a:solidFill>
            <a:schemeClr val="accent4">
              <a:lumMod val="40000"/>
              <a:lumOff val="60000"/>
            </a:schemeClr>
          </a:solidFill>
          <a:effectLst>
            <a:outerShdw blurRad="50800" dist="38100" dir="2700000" algn="tl" rotWithShape="0">
              <a:prstClr val="black">
                <a:alpha val="40000"/>
              </a:prstClr>
            </a:outerShdw>
          </a:effectLst>
        </p:grpSpPr>
        <p:sp>
          <p:nvSpPr>
            <p:cNvPr id="58" name="Oval 7"/>
            <p:cNvSpPr>
              <a:spLocks noChangeArrowheads="1"/>
            </p:cNvSpPr>
            <p:nvPr/>
          </p:nvSpPr>
          <p:spPr bwMode="auto">
            <a:xfrm>
              <a:off x="3078163" y="2378075"/>
              <a:ext cx="238125" cy="239712"/>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59" name="Freeform 8"/>
            <p:cNvSpPr/>
            <p:nvPr/>
          </p:nvSpPr>
          <p:spPr bwMode="auto">
            <a:xfrm>
              <a:off x="2895601" y="2640013"/>
              <a:ext cx="598488" cy="222250"/>
            </a:xfrm>
            <a:custGeom>
              <a:avLst/>
              <a:gdLst>
                <a:gd name="T0" fmla="*/ 462 w 497"/>
                <a:gd name="T1" fmla="*/ 78 h 184"/>
                <a:gd name="T2" fmla="*/ 315 w 497"/>
                <a:gd name="T3" fmla="*/ 0 h 184"/>
                <a:gd name="T4" fmla="*/ 285 w 497"/>
                <a:gd name="T5" fmla="*/ 150 h 184"/>
                <a:gd name="T6" fmla="*/ 258 w 497"/>
                <a:gd name="T7" fmla="*/ 65 h 184"/>
                <a:gd name="T8" fmla="*/ 273 w 497"/>
                <a:gd name="T9" fmla="*/ 49 h 184"/>
                <a:gd name="T10" fmla="*/ 249 w 497"/>
                <a:gd name="T11" fmla="*/ 18 h 184"/>
                <a:gd name="T12" fmla="*/ 223 w 497"/>
                <a:gd name="T13" fmla="*/ 49 h 184"/>
                <a:gd name="T14" fmla="*/ 239 w 497"/>
                <a:gd name="T15" fmla="*/ 66 h 184"/>
                <a:gd name="T16" fmla="*/ 217 w 497"/>
                <a:gd name="T17" fmla="*/ 150 h 184"/>
                <a:gd name="T18" fmla="*/ 181 w 497"/>
                <a:gd name="T19" fmla="*/ 0 h 184"/>
                <a:gd name="T20" fmla="*/ 55 w 497"/>
                <a:gd name="T21" fmla="*/ 59 h 184"/>
                <a:gd name="T22" fmla="*/ 14 w 497"/>
                <a:gd name="T23" fmla="*/ 184 h 184"/>
                <a:gd name="T24" fmla="*/ 484 w 497"/>
                <a:gd name="T25" fmla="*/ 184 h 184"/>
                <a:gd name="T26" fmla="*/ 462 w 497"/>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7" h="184">
                  <a:moveTo>
                    <a:pt x="462" y="78"/>
                  </a:moveTo>
                  <a:cubicBezTo>
                    <a:pt x="423" y="22"/>
                    <a:pt x="315" y="0"/>
                    <a:pt x="315" y="0"/>
                  </a:cubicBezTo>
                  <a:cubicBezTo>
                    <a:pt x="315" y="100"/>
                    <a:pt x="285" y="150"/>
                    <a:pt x="285" y="150"/>
                  </a:cubicBezTo>
                  <a:cubicBezTo>
                    <a:pt x="274" y="92"/>
                    <a:pt x="258" y="65"/>
                    <a:pt x="258" y="65"/>
                  </a:cubicBezTo>
                  <a:cubicBezTo>
                    <a:pt x="273" y="49"/>
                    <a:pt x="273" y="49"/>
                    <a:pt x="273" y="49"/>
                  </a:cubicBezTo>
                  <a:cubicBezTo>
                    <a:pt x="249" y="18"/>
                    <a:pt x="249" y="18"/>
                    <a:pt x="249" y="18"/>
                  </a:cubicBezTo>
                  <a:cubicBezTo>
                    <a:pt x="223" y="49"/>
                    <a:pt x="223" y="49"/>
                    <a:pt x="223" y="49"/>
                  </a:cubicBezTo>
                  <a:cubicBezTo>
                    <a:pt x="239" y="66"/>
                    <a:pt x="239" y="66"/>
                    <a:pt x="239" y="66"/>
                  </a:cubicBezTo>
                  <a:cubicBezTo>
                    <a:pt x="221" y="102"/>
                    <a:pt x="217" y="150"/>
                    <a:pt x="217" y="150"/>
                  </a:cubicBezTo>
                  <a:cubicBezTo>
                    <a:pt x="193" y="124"/>
                    <a:pt x="181" y="0"/>
                    <a:pt x="181" y="0"/>
                  </a:cubicBezTo>
                  <a:cubicBezTo>
                    <a:pt x="181" y="0"/>
                    <a:pt x="101" y="13"/>
                    <a:pt x="55" y="59"/>
                  </a:cubicBezTo>
                  <a:cubicBezTo>
                    <a:pt x="0" y="113"/>
                    <a:pt x="14" y="184"/>
                    <a:pt x="14" y="184"/>
                  </a:cubicBezTo>
                  <a:cubicBezTo>
                    <a:pt x="484" y="184"/>
                    <a:pt x="484" y="184"/>
                    <a:pt x="484" y="184"/>
                  </a:cubicBezTo>
                  <a:cubicBezTo>
                    <a:pt x="484" y="184"/>
                    <a:pt x="497" y="128"/>
                    <a:pt x="462" y="78"/>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3780155" y="1151255"/>
            <a:ext cx="347980" cy="204470"/>
            <a:chOff x="4627563" y="3476625"/>
            <a:chExt cx="596900" cy="484188"/>
          </a:xfrm>
          <a:solidFill>
            <a:schemeClr val="accent6">
              <a:lumMod val="40000"/>
              <a:lumOff val="60000"/>
            </a:schemeClr>
          </a:solidFill>
          <a:effectLst>
            <a:outerShdw blurRad="50800" dist="38100" dir="2700000" algn="tl" rotWithShape="0">
              <a:prstClr val="black">
                <a:alpha val="40000"/>
              </a:prstClr>
            </a:outerShdw>
          </a:effectLst>
        </p:grpSpPr>
        <p:sp>
          <p:nvSpPr>
            <p:cNvPr id="61" name="Oval 9"/>
            <p:cNvSpPr>
              <a:spLocks noChangeArrowheads="1"/>
            </p:cNvSpPr>
            <p:nvPr/>
          </p:nvSpPr>
          <p:spPr bwMode="auto">
            <a:xfrm>
              <a:off x="4808538" y="3476625"/>
              <a:ext cx="239713" cy="239712"/>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62" name="Freeform 10"/>
            <p:cNvSpPr/>
            <p:nvPr/>
          </p:nvSpPr>
          <p:spPr bwMode="auto">
            <a:xfrm>
              <a:off x="4627563" y="3738563"/>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5 h 184"/>
                <a:gd name="T16" fmla="*/ 216 w 496"/>
                <a:gd name="T17" fmla="*/ 150 h 184"/>
                <a:gd name="T18" fmla="*/ 180 w 496"/>
                <a:gd name="T19" fmla="*/ 0 h 184"/>
                <a:gd name="T20" fmla="*/ 55 w 496"/>
                <a:gd name="T21" fmla="*/ 58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5"/>
                    <a:pt x="239" y="65"/>
                    <a:pt x="239" y="65"/>
                  </a:cubicBezTo>
                  <a:cubicBezTo>
                    <a:pt x="220" y="102"/>
                    <a:pt x="216" y="150"/>
                    <a:pt x="216" y="150"/>
                  </a:cubicBezTo>
                  <a:cubicBezTo>
                    <a:pt x="192" y="124"/>
                    <a:pt x="180" y="0"/>
                    <a:pt x="180" y="0"/>
                  </a:cubicBezTo>
                  <a:cubicBezTo>
                    <a:pt x="180" y="0"/>
                    <a:pt x="100" y="13"/>
                    <a:pt x="55" y="58"/>
                  </a:cubicBezTo>
                  <a:cubicBezTo>
                    <a:pt x="0" y="113"/>
                    <a:pt x="13" y="184"/>
                    <a:pt x="13" y="184"/>
                  </a:cubicBezTo>
                  <a:cubicBezTo>
                    <a:pt x="483" y="184"/>
                    <a:pt x="483" y="184"/>
                    <a:pt x="483" y="184"/>
                  </a:cubicBezTo>
                  <a:cubicBezTo>
                    <a:pt x="483" y="184"/>
                    <a:pt x="496" y="128"/>
                    <a:pt x="461" y="78"/>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sp>
        <p:nvSpPr>
          <p:cNvPr id="83" name="圆角矩形 82"/>
          <p:cNvSpPr/>
          <p:nvPr/>
        </p:nvSpPr>
        <p:spPr>
          <a:xfrm>
            <a:off x="189053" y="2691436"/>
            <a:ext cx="1296010" cy="193781"/>
          </a:xfrm>
          <a:prstGeom prst="roundRect">
            <a:avLst>
              <a:gd name="adj" fmla="val 50000"/>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800" b="1" dirty="0">
                <a:solidFill>
                  <a:srgbClr val="FFFFFF"/>
                </a:solidFill>
                <a:sym typeface="+mn-ea"/>
              </a:rPr>
              <a:t>Board of Directors</a:t>
            </a:r>
            <a:endParaRPr lang="zh-CN" altLang="en-US" sz="800" b="1">
              <a:solidFill>
                <a:srgbClr val="FFFFFF"/>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1690370" y="2691130"/>
            <a:ext cx="1299845" cy="193675"/>
          </a:xfrm>
          <a:prstGeom prst="roundRect">
            <a:avLst>
              <a:gd name="adj" fmla="val 50000"/>
            </a:avLst>
          </a:prstGeom>
          <a:solidFill>
            <a:srgbClr val="558E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800" b="1" dirty="0">
                <a:sym typeface="+mn-ea"/>
              </a:rPr>
              <a:t>General Manager</a:t>
            </a:r>
            <a:endParaRPr lang="zh-CN" altLang="en-US" sz="800" b="1" dirty="0">
              <a:latin typeface="微软雅黑" panose="020B0503020204020204" pitchFamily="34" charset="-122"/>
              <a:ea typeface="微软雅黑" panose="020B0503020204020204" pitchFamily="34" charset="-122"/>
            </a:endParaRPr>
          </a:p>
        </p:txBody>
      </p:sp>
      <p:sp>
        <p:nvSpPr>
          <p:cNvPr id="86" name="圆角矩形 85"/>
          <p:cNvSpPr/>
          <p:nvPr/>
        </p:nvSpPr>
        <p:spPr>
          <a:xfrm>
            <a:off x="3455670" y="1356995"/>
            <a:ext cx="1078230" cy="140335"/>
          </a:xfrm>
          <a:prstGeom prst="roundRect">
            <a:avLst>
              <a:gd name="adj" fmla="val 5000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800" b="1">
                <a:solidFill>
                  <a:srgbClr val="FFFFFF"/>
                </a:solidFill>
                <a:sym typeface="+mn-ea"/>
              </a:rPr>
              <a:t>Vice General Manager</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cxnSp>
        <p:nvCxnSpPr>
          <p:cNvPr id="96" name="直接连接符 95"/>
          <p:cNvCxnSpPr/>
          <p:nvPr/>
        </p:nvCxnSpPr>
        <p:spPr>
          <a:xfrm>
            <a:off x="3131820" y="483870"/>
            <a:ext cx="0" cy="424815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2" name="直接连接符 94"/>
          <p:cNvCxnSpPr/>
          <p:nvPr/>
        </p:nvCxnSpPr>
        <p:spPr>
          <a:xfrm>
            <a:off x="3132103" y="4731823"/>
            <a:ext cx="349186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3" name="组合 65"/>
          <p:cNvGrpSpPr/>
          <p:nvPr/>
        </p:nvGrpSpPr>
        <p:grpSpPr>
          <a:xfrm>
            <a:off x="3780155" y="678180"/>
            <a:ext cx="347980" cy="205105"/>
            <a:chOff x="4627563" y="1273176"/>
            <a:chExt cx="596900" cy="485774"/>
          </a:xfrm>
          <a:solidFill>
            <a:schemeClr val="accent6">
              <a:lumMod val="40000"/>
              <a:lumOff val="60000"/>
            </a:schemeClr>
          </a:solidFill>
          <a:effectLst>
            <a:outerShdw blurRad="50800" dist="38100" dir="2700000" algn="tl" rotWithShape="0">
              <a:prstClr val="black">
                <a:alpha val="40000"/>
              </a:prstClr>
            </a:outerShdw>
          </a:effectLst>
        </p:grpSpPr>
        <p:sp>
          <p:nvSpPr>
            <p:cNvPr id="4" name="Oval 13"/>
            <p:cNvSpPr>
              <a:spLocks noChangeArrowheads="1"/>
            </p:cNvSpPr>
            <p:nvPr/>
          </p:nvSpPr>
          <p:spPr bwMode="auto">
            <a:xfrm>
              <a:off x="4808538" y="1273176"/>
              <a:ext cx="239713" cy="241300"/>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5" name="Freeform 14"/>
            <p:cNvSpPr/>
            <p:nvPr/>
          </p:nvSpPr>
          <p:spPr bwMode="auto">
            <a:xfrm>
              <a:off x="4627563" y="1536700"/>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6 h 184"/>
                <a:gd name="T16" fmla="*/ 216 w 496"/>
                <a:gd name="T17" fmla="*/ 150 h 184"/>
                <a:gd name="T18" fmla="*/ 180 w 496"/>
                <a:gd name="T19" fmla="*/ 0 h 184"/>
                <a:gd name="T20" fmla="*/ 55 w 496"/>
                <a:gd name="T21" fmla="*/ 59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6"/>
                    <a:pt x="239" y="66"/>
                    <a:pt x="239" y="66"/>
                  </a:cubicBezTo>
                  <a:cubicBezTo>
                    <a:pt x="220" y="102"/>
                    <a:pt x="216" y="150"/>
                    <a:pt x="216" y="150"/>
                  </a:cubicBezTo>
                  <a:cubicBezTo>
                    <a:pt x="192" y="124"/>
                    <a:pt x="180" y="0"/>
                    <a:pt x="180" y="0"/>
                  </a:cubicBezTo>
                  <a:cubicBezTo>
                    <a:pt x="180" y="0"/>
                    <a:pt x="100" y="13"/>
                    <a:pt x="55" y="59"/>
                  </a:cubicBezTo>
                  <a:cubicBezTo>
                    <a:pt x="0" y="113"/>
                    <a:pt x="13" y="184"/>
                    <a:pt x="13" y="184"/>
                  </a:cubicBezTo>
                  <a:cubicBezTo>
                    <a:pt x="483" y="184"/>
                    <a:pt x="483" y="184"/>
                    <a:pt x="483" y="184"/>
                  </a:cubicBezTo>
                  <a:cubicBezTo>
                    <a:pt x="483" y="184"/>
                    <a:pt x="496" y="128"/>
                    <a:pt x="461" y="78"/>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6" name="组合 68"/>
          <p:cNvGrpSpPr/>
          <p:nvPr/>
        </p:nvGrpSpPr>
        <p:grpSpPr>
          <a:xfrm>
            <a:off x="7195820" y="709930"/>
            <a:ext cx="727710" cy="172085"/>
            <a:chOff x="6705601" y="1355725"/>
            <a:chExt cx="1249363" cy="407988"/>
          </a:xfrm>
          <a:solidFill>
            <a:schemeClr val="tx2">
              <a:lumMod val="60000"/>
              <a:lumOff val="40000"/>
            </a:schemeClr>
          </a:solidFill>
          <a:effectLst>
            <a:outerShdw blurRad="50800" dist="38100" dir="2700000" algn="tl" rotWithShape="0">
              <a:prstClr val="black">
                <a:alpha val="40000"/>
              </a:prstClr>
            </a:outerShdw>
          </a:effectLst>
        </p:grpSpPr>
        <p:sp>
          <p:nvSpPr>
            <p:cNvPr id="7" name="Oval 15"/>
            <p:cNvSpPr>
              <a:spLocks noChangeArrowheads="1"/>
            </p:cNvSpPr>
            <p:nvPr/>
          </p:nvSpPr>
          <p:spPr bwMode="auto">
            <a:xfrm>
              <a:off x="7231063" y="1355725"/>
              <a:ext cx="201613" cy="201612"/>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8" name="Freeform 16"/>
            <p:cNvSpPr/>
            <p:nvPr/>
          </p:nvSpPr>
          <p:spPr bwMode="auto">
            <a:xfrm>
              <a:off x="7078663" y="1576388"/>
              <a:ext cx="503238" cy="187325"/>
            </a:xfrm>
            <a:custGeom>
              <a:avLst/>
              <a:gdLst>
                <a:gd name="T0" fmla="*/ 389 w 418"/>
                <a:gd name="T1" fmla="*/ 66 h 155"/>
                <a:gd name="T2" fmla="*/ 265 w 418"/>
                <a:gd name="T3" fmla="*/ 0 h 155"/>
                <a:gd name="T4" fmla="*/ 239 w 418"/>
                <a:gd name="T5" fmla="*/ 127 h 155"/>
                <a:gd name="T6" fmla="*/ 217 w 418"/>
                <a:gd name="T7" fmla="*/ 55 h 155"/>
                <a:gd name="T8" fmla="*/ 230 w 418"/>
                <a:gd name="T9" fmla="*/ 41 h 155"/>
                <a:gd name="T10" fmla="*/ 209 w 418"/>
                <a:gd name="T11" fmla="*/ 16 h 155"/>
                <a:gd name="T12" fmla="*/ 187 w 418"/>
                <a:gd name="T13" fmla="*/ 42 h 155"/>
                <a:gd name="T14" fmla="*/ 201 w 418"/>
                <a:gd name="T15" fmla="*/ 56 h 155"/>
                <a:gd name="T16" fmla="*/ 182 w 418"/>
                <a:gd name="T17" fmla="*/ 127 h 155"/>
                <a:gd name="T18" fmla="*/ 152 w 418"/>
                <a:gd name="T19" fmla="*/ 0 h 155"/>
                <a:gd name="T20" fmla="*/ 46 w 418"/>
                <a:gd name="T21" fmla="*/ 50 h 155"/>
                <a:gd name="T22" fmla="*/ 11 w 418"/>
                <a:gd name="T23" fmla="*/ 155 h 155"/>
                <a:gd name="T24" fmla="*/ 407 w 418"/>
                <a:gd name="T25" fmla="*/ 155 h 155"/>
                <a:gd name="T26" fmla="*/ 389 w 418"/>
                <a:gd name="T27" fmla="*/ 6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6"/>
                  </a:moveTo>
                  <a:cubicBezTo>
                    <a:pt x="356" y="19"/>
                    <a:pt x="265" y="0"/>
                    <a:pt x="265" y="0"/>
                  </a:cubicBezTo>
                  <a:cubicBezTo>
                    <a:pt x="265" y="84"/>
                    <a:pt x="239" y="127"/>
                    <a:pt x="239" y="127"/>
                  </a:cubicBezTo>
                  <a:cubicBezTo>
                    <a:pt x="230" y="78"/>
                    <a:pt x="217" y="55"/>
                    <a:pt x="217" y="55"/>
                  </a:cubicBezTo>
                  <a:cubicBezTo>
                    <a:pt x="230" y="41"/>
                    <a:pt x="230" y="41"/>
                    <a:pt x="230" y="41"/>
                  </a:cubicBezTo>
                  <a:cubicBezTo>
                    <a:pt x="209" y="16"/>
                    <a:pt x="209" y="16"/>
                    <a:pt x="209" y="16"/>
                  </a:cubicBezTo>
                  <a:cubicBezTo>
                    <a:pt x="187" y="42"/>
                    <a:pt x="187" y="42"/>
                    <a:pt x="187" y="42"/>
                  </a:cubicBezTo>
                  <a:cubicBezTo>
                    <a:pt x="201" y="56"/>
                    <a:pt x="201" y="56"/>
                    <a:pt x="201" y="56"/>
                  </a:cubicBezTo>
                  <a:cubicBezTo>
                    <a:pt x="185" y="86"/>
                    <a:pt x="182" y="127"/>
                    <a:pt x="182" y="127"/>
                  </a:cubicBezTo>
                  <a:cubicBezTo>
                    <a:pt x="162" y="105"/>
                    <a:pt x="152" y="0"/>
                    <a:pt x="152" y="0"/>
                  </a:cubicBezTo>
                  <a:cubicBezTo>
                    <a:pt x="152" y="0"/>
                    <a:pt x="85" y="12"/>
                    <a:pt x="46" y="50"/>
                  </a:cubicBezTo>
                  <a:cubicBezTo>
                    <a:pt x="0" y="96"/>
                    <a:pt x="11" y="155"/>
                    <a:pt x="11" y="155"/>
                  </a:cubicBezTo>
                  <a:cubicBezTo>
                    <a:pt x="407" y="155"/>
                    <a:pt x="407" y="155"/>
                    <a:pt x="407" y="155"/>
                  </a:cubicBezTo>
                  <a:cubicBezTo>
                    <a:pt x="407" y="155"/>
                    <a:pt x="418" y="108"/>
                    <a:pt x="389" y="66"/>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9" name="Oval 17"/>
            <p:cNvSpPr>
              <a:spLocks noChangeArrowheads="1"/>
            </p:cNvSpPr>
            <p:nvPr/>
          </p:nvSpPr>
          <p:spPr bwMode="auto">
            <a:xfrm>
              <a:off x="7707313" y="1476375"/>
              <a:ext cx="142875" cy="142875"/>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0" name="Freeform 18"/>
            <p:cNvSpPr/>
            <p:nvPr/>
          </p:nvSpPr>
          <p:spPr bwMode="auto">
            <a:xfrm>
              <a:off x="7600951" y="1631950"/>
              <a:ext cx="354013" cy="131762"/>
            </a:xfrm>
            <a:custGeom>
              <a:avLst/>
              <a:gdLst>
                <a:gd name="T0" fmla="*/ 274 w 295"/>
                <a:gd name="T1" fmla="*/ 46 h 109"/>
                <a:gd name="T2" fmla="*/ 187 w 295"/>
                <a:gd name="T3" fmla="*/ 0 h 109"/>
                <a:gd name="T4" fmla="*/ 169 w 295"/>
                <a:gd name="T5" fmla="*/ 89 h 109"/>
                <a:gd name="T6" fmla="*/ 153 w 295"/>
                <a:gd name="T7" fmla="*/ 39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5"/>
                    <a:pt x="153" y="39"/>
                    <a:pt x="153" y="39"/>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1"/>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1" name="Oval 19"/>
            <p:cNvSpPr>
              <a:spLocks noChangeArrowheads="1"/>
            </p:cNvSpPr>
            <p:nvPr/>
          </p:nvSpPr>
          <p:spPr bwMode="auto">
            <a:xfrm>
              <a:off x="6811963" y="1476375"/>
              <a:ext cx="142875" cy="142875"/>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2" name="Freeform 20"/>
            <p:cNvSpPr/>
            <p:nvPr/>
          </p:nvSpPr>
          <p:spPr bwMode="auto">
            <a:xfrm>
              <a:off x="6705601" y="1631950"/>
              <a:ext cx="355600" cy="131762"/>
            </a:xfrm>
            <a:custGeom>
              <a:avLst/>
              <a:gdLst>
                <a:gd name="T0" fmla="*/ 21 w 295"/>
                <a:gd name="T1" fmla="*/ 46 h 109"/>
                <a:gd name="T2" fmla="*/ 108 w 295"/>
                <a:gd name="T3" fmla="*/ 0 h 109"/>
                <a:gd name="T4" fmla="*/ 126 w 295"/>
                <a:gd name="T5" fmla="*/ 89 h 109"/>
                <a:gd name="T6" fmla="*/ 142 w 295"/>
                <a:gd name="T7" fmla="*/ 39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5"/>
                    <a:pt x="142" y="39"/>
                    <a:pt x="142" y="39"/>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1"/>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sp>
        <p:nvSpPr>
          <p:cNvPr id="13" name="圆角矩形 86"/>
          <p:cNvSpPr/>
          <p:nvPr/>
        </p:nvSpPr>
        <p:spPr>
          <a:xfrm>
            <a:off x="3456305" y="885190"/>
            <a:ext cx="1078230" cy="140335"/>
          </a:xfrm>
          <a:prstGeom prst="roundRect">
            <a:avLst>
              <a:gd name="adj" fmla="val 5000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800" b="1">
                <a:solidFill>
                  <a:srgbClr val="FFFFFF"/>
                </a:solidFill>
                <a:sym typeface="+mn-ea"/>
              </a:rPr>
              <a:t>Vice General Manager</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sp>
        <p:nvSpPr>
          <p:cNvPr id="17" name="圆角矩形 88"/>
          <p:cNvSpPr/>
          <p:nvPr/>
        </p:nvSpPr>
        <p:spPr>
          <a:xfrm>
            <a:off x="6572885" y="883285"/>
            <a:ext cx="1908175" cy="142240"/>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800" b="1" dirty="0">
                <a:solidFill>
                  <a:srgbClr val="FFFFFF"/>
                </a:solidFill>
                <a:sym typeface="+mn-ea"/>
              </a:rPr>
              <a:t>Safety &amp; Environment Dept</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grpSp>
        <p:nvGrpSpPr>
          <p:cNvPr id="18" name="组合 75"/>
          <p:cNvGrpSpPr/>
          <p:nvPr/>
        </p:nvGrpSpPr>
        <p:grpSpPr>
          <a:xfrm>
            <a:off x="7200265" y="1181735"/>
            <a:ext cx="727710" cy="173355"/>
            <a:chOff x="6705601" y="2452688"/>
            <a:chExt cx="1249363" cy="409575"/>
          </a:xfrm>
          <a:solidFill>
            <a:schemeClr val="tx2">
              <a:lumMod val="60000"/>
              <a:lumOff val="40000"/>
            </a:schemeClr>
          </a:solidFill>
          <a:effectLst>
            <a:outerShdw blurRad="50800" dist="38100" dir="2700000" algn="tl" rotWithShape="0">
              <a:prstClr val="black">
                <a:alpha val="40000"/>
              </a:prstClr>
            </a:outerShdw>
          </a:effectLst>
        </p:grpSpPr>
        <p:sp>
          <p:nvSpPr>
            <p:cNvPr id="19" name="Oval 21"/>
            <p:cNvSpPr>
              <a:spLocks noChangeArrowheads="1"/>
            </p:cNvSpPr>
            <p:nvPr/>
          </p:nvSpPr>
          <p:spPr bwMode="auto">
            <a:xfrm>
              <a:off x="7231063" y="2452688"/>
              <a:ext cx="201613" cy="203200"/>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20" name="Freeform 22"/>
            <p:cNvSpPr/>
            <p:nvPr/>
          </p:nvSpPr>
          <p:spPr bwMode="auto">
            <a:xfrm>
              <a:off x="7078663" y="2674938"/>
              <a:ext cx="503238" cy="187325"/>
            </a:xfrm>
            <a:custGeom>
              <a:avLst/>
              <a:gdLst>
                <a:gd name="T0" fmla="*/ 389 w 418"/>
                <a:gd name="T1" fmla="*/ 65 h 155"/>
                <a:gd name="T2" fmla="*/ 265 w 418"/>
                <a:gd name="T3" fmla="*/ 0 h 155"/>
                <a:gd name="T4" fmla="*/ 239 w 418"/>
                <a:gd name="T5" fmla="*/ 126 h 155"/>
                <a:gd name="T6" fmla="*/ 217 w 418"/>
                <a:gd name="T7" fmla="*/ 55 h 155"/>
                <a:gd name="T8" fmla="*/ 230 w 418"/>
                <a:gd name="T9" fmla="*/ 41 h 155"/>
                <a:gd name="T10" fmla="*/ 209 w 418"/>
                <a:gd name="T11" fmla="*/ 15 h 155"/>
                <a:gd name="T12" fmla="*/ 187 w 418"/>
                <a:gd name="T13" fmla="*/ 41 h 155"/>
                <a:gd name="T14" fmla="*/ 201 w 418"/>
                <a:gd name="T15" fmla="*/ 55 h 155"/>
                <a:gd name="T16" fmla="*/ 182 w 418"/>
                <a:gd name="T17" fmla="*/ 126 h 155"/>
                <a:gd name="T18" fmla="*/ 152 w 418"/>
                <a:gd name="T19" fmla="*/ 0 h 155"/>
                <a:gd name="T20" fmla="*/ 46 w 418"/>
                <a:gd name="T21" fmla="*/ 49 h 155"/>
                <a:gd name="T22" fmla="*/ 11 w 418"/>
                <a:gd name="T23" fmla="*/ 155 h 155"/>
                <a:gd name="T24" fmla="*/ 407 w 418"/>
                <a:gd name="T25" fmla="*/ 155 h 155"/>
                <a:gd name="T26" fmla="*/ 389 w 418"/>
                <a:gd name="T27" fmla="*/ 6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5"/>
                  </a:moveTo>
                  <a:cubicBezTo>
                    <a:pt x="356" y="18"/>
                    <a:pt x="265" y="0"/>
                    <a:pt x="265" y="0"/>
                  </a:cubicBezTo>
                  <a:cubicBezTo>
                    <a:pt x="265" y="84"/>
                    <a:pt x="239" y="126"/>
                    <a:pt x="239" y="126"/>
                  </a:cubicBezTo>
                  <a:cubicBezTo>
                    <a:pt x="230" y="77"/>
                    <a:pt x="217" y="55"/>
                    <a:pt x="217" y="55"/>
                  </a:cubicBezTo>
                  <a:cubicBezTo>
                    <a:pt x="230" y="41"/>
                    <a:pt x="230" y="41"/>
                    <a:pt x="230" y="41"/>
                  </a:cubicBezTo>
                  <a:cubicBezTo>
                    <a:pt x="209" y="15"/>
                    <a:pt x="209" y="15"/>
                    <a:pt x="209" y="15"/>
                  </a:cubicBezTo>
                  <a:cubicBezTo>
                    <a:pt x="187" y="41"/>
                    <a:pt x="187" y="41"/>
                    <a:pt x="187" y="41"/>
                  </a:cubicBezTo>
                  <a:cubicBezTo>
                    <a:pt x="201" y="55"/>
                    <a:pt x="201" y="55"/>
                    <a:pt x="201" y="55"/>
                  </a:cubicBezTo>
                  <a:cubicBezTo>
                    <a:pt x="185" y="86"/>
                    <a:pt x="182" y="126"/>
                    <a:pt x="182" y="126"/>
                  </a:cubicBezTo>
                  <a:cubicBezTo>
                    <a:pt x="162" y="105"/>
                    <a:pt x="152" y="0"/>
                    <a:pt x="152" y="0"/>
                  </a:cubicBezTo>
                  <a:cubicBezTo>
                    <a:pt x="152" y="0"/>
                    <a:pt x="85" y="11"/>
                    <a:pt x="46" y="49"/>
                  </a:cubicBezTo>
                  <a:cubicBezTo>
                    <a:pt x="0" y="95"/>
                    <a:pt x="11" y="155"/>
                    <a:pt x="11" y="155"/>
                  </a:cubicBezTo>
                  <a:cubicBezTo>
                    <a:pt x="407" y="155"/>
                    <a:pt x="407" y="155"/>
                    <a:pt x="407" y="155"/>
                  </a:cubicBezTo>
                  <a:cubicBezTo>
                    <a:pt x="407" y="155"/>
                    <a:pt x="418" y="108"/>
                    <a:pt x="389" y="65"/>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21" name="Oval 23"/>
            <p:cNvSpPr>
              <a:spLocks noChangeArrowheads="1"/>
            </p:cNvSpPr>
            <p:nvPr/>
          </p:nvSpPr>
          <p:spPr bwMode="auto">
            <a:xfrm>
              <a:off x="7707313" y="2574925"/>
              <a:ext cx="142875" cy="142875"/>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22" name="Freeform 24"/>
            <p:cNvSpPr/>
            <p:nvPr/>
          </p:nvSpPr>
          <p:spPr bwMode="auto">
            <a:xfrm>
              <a:off x="7600951" y="2730500"/>
              <a:ext cx="354013" cy="131762"/>
            </a:xfrm>
            <a:custGeom>
              <a:avLst/>
              <a:gdLst>
                <a:gd name="T0" fmla="*/ 274 w 295"/>
                <a:gd name="T1" fmla="*/ 46 h 109"/>
                <a:gd name="T2" fmla="*/ 187 w 295"/>
                <a:gd name="T3" fmla="*/ 0 h 109"/>
                <a:gd name="T4" fmla="*/ 169 w 295"/>
                <a:gd name="T5" fmla="*/ 89 h 109"/>
                <a:gd name="T6" fmla="*/ 153 w 295"/>
                <a:gd name="T7" fmla="*/ 38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4"/>
                    <a:pt x="153" y="38"/>
                    <a:pt x="153" y="38"/>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0"/>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23" name="Oval 25"/>
            <p:cNvSpPr>
              <a:spLocks noChangeArrowheads="1"/>
            </p:cNvSpPr>
            <p:nvPr/>
          </p:nvSpPr>
          <p:spPr bwMode="auto">
            <a:xfrm>
              <a:off x="6811963" y="2574925"/>
              <a:ext cx="142875" cy="142875"/>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24" name="Freeform 26"/>
            <p:cNvSpPr/>
            <p:nvPr/>
          </p:nvSpPr>
          <p:spPr bwMode="auto">
            <a:xfrm>
              <a:off x="6705601" y="2730500"/>
              <a:ext cx="355600" cy="131762"/>
            </a:xfrm>
            <a:custGeom>
              <a:avLst/>
              <a:gdLst>
                <a:gd name="T0" fmla="*/ 21 w 295"/>
                <a:gd name="T1" fmla="*/ 46 h 109"/>
                <a:gd name="T2" fmla="*/ 108 w 295"/>
                <a:gd name="T3" fmla="*/ 0 h 109"/>
                <a:gd name="T4" fmla="*/ 126 w 295"/>
                <a:gd name="T5" fmla="*/ 89 h 109"/>
                <a:gd name="T6" fmla="*/ 142 w 295"/>
                <a:gd name="T7" fmla="*/ 38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4"/>
                    <a:pt x="142" y="38"/>
                    <a:pt x="142" y="38"/>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0"/>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sp>
        <p:nvSpPr>
          <p:cNvPr id="25" name="圆角矩形 88"/>
          <p:cNvSpPr/>
          <p:nvPr/>
        </p:nvSpPr>
        <p:spPr>
          <a:xfrm>
            <a:off x="6572885" y="1355090"/>
            <a:ext cx="1908175" cy="142240"/>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800" b="1" dirty="0">
                <a:solidFill>
                  <a:srgbClr val="FFFFFF"/>
                </a:solidFill>
                <a:sym typeface="+mn-ea"/>
              </a:rPr>
              <a:t>Finance Dept</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cxnSp>
        <p:nvCxnSpPr>
          <p:cNvPr id="49" name="直接连接符 93"/>
          <p:cNvCxnSpPr/>
          <p:nvPr/>
        </p:nvCxnSpPr>
        <p:spPr>
          <a:xfrm>
            <a:off x="3131467" y="2369525"/>
            <a:ext cx="180022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直接连接符 94"/>
          <p:cNvCxnSpPr/>
          <p:nvPr/>
        </p:nvCxnSpPr>
        <p:spPr>
          <a:xfrm>
            <a:off x="3132102" y="1900410"/>
            <a:ext cx="180022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52" name="组合 65"/>
          <p:cNvGrpSpPr/>
          <p:nvPr/>
        </p:nvGrpSpPr>
        <p:grpSpPr>
          <a:xfrm>
            <a:off x="3761105" y="205105"/>
            <a:ext cx="347980" cy="205105"/>
            <a:chOff x="4627563" y="1273176"/>
            <a:chExt cx="596900" cy="485774"/>
          </a:xfrm>
          <a:solidFill>
            <a:schemeClr val="accent6">
              <a:lumMod val="40000"/>
              <a:lumOff val="60000"/>
            </a:schemeClr>
          </a:solidFill>
          <a:effectLst>
            <a:outerShdw blurRad="50800" dist="38100" dir="2700000" algn="tl" rotWithShape="0">
              <a:prstClr val="black">
                <a:alpha val="40000"/>
              </a:prstClr>
            </a:outerShdw>
          </a:effectLst>
        </p:grpSpPr>
        <p:sp>
          <p:nvSpPr>
            <p:cNvPr id="53" name="Oval 13"/>
            <p:cNvSpPr>
              <a:spLocks noChangeArrowheads="1"/>
            </p:cNvSpPr>
            <p:nvPr/>
          </p:nvSpPr>
          <p:spPr bwMode="auto">
            <a:xfrm>
              <a:off x="4808538" y="1273176"/>
              <a:ext cx="239713" cy="241300"/>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97" name="Freeform 14"/>
            <p:cNvSpPr/>
            <p:nvPr/>
          </p:nvSpPr>
          <p:spPr bwMode="auto">
            <a:xfrm>
              <a:off x="4627563" y="1536700"/>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6 h 184"/>
                <a:gd name="T16" fmla="*/ 216 w 496"/>
                <a:gd name="T17" fmla="*/ 150 h 184"/>
                <a:gd name="T18" fmla="*/ 180 w 496"/>
                <a:gd name="T19" fmla="*/ 0 h 184"/>
                <a:gd name="T20" fmla="*/ 55 w 496"/>
                <a:gd name="T21" fmla="*/ 59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6"/>
                    <a:pt x="239" y="66"/>
                    <a:pt x="239" y="66"/>
                  </a:cubicBezTo>
                  <a:cubicBezTo>
                    <a:pt x="220" y="102"/>
                    <a:pt x="216" y="150"/>
                    <a:pt x="216" y="150"/>
                  </a:cubicBezTo>
                  <a:cubicBezTo>
                    <a:pt x="192" y="124"/>
                    <a:pt x="180" y="0"/>
                    <a:pt x="180" y="0"/>
                  </a:cubicBezTo>
                  <a:cubicBezTo>
                    <a:pt x="180" y="0"/>
                    <a:pt x="100" y="13"/>
                    <a:pt x="55" y="59"/>
                  </a:cubicBezTo>
                  <a:cubicBezTo>
                    <a:pt x="0" y="113"/>
                    <a:pt x="13" y="184"/>
                    <a:pt x="13" y="184"/>
                  </a:cubicBezTo>
                  <a:cubicBezTo>
                    <a:pt x="483" y="184"/>
                    <a:pt x="483" y="184"/>
                    <a:pt x="483" y="184"/>
                  </a:cubicBezTo>
                  <a:cubicBezTo>
                    <a:pt x="483" y="184"/>
                    <a:pt x="496" y="128"/>
                    <a:pt x="461" y="78"/>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98" name="组合 68"/>
          <p:cNvGrpSpPr/>
          <p:nvPr/>
        </p:nvGrpSpPr>
        <p:grpSpPr>
          <a:xfrm>
            <a:off x="7195820" y="238125"/>
            <a:ext cx="727710" cy="172085"/>
            <a:chOff x="6705601" y="1355725"/>
            <a:chExt cx="1249363" cy="407988"/>
          </a:xfrm>
          <a:solidFill>
            <a:schemeClr val="tx2">
              <a:lumMod val="60000"/>
              <a:lumOff val="40000"/>
            </a:schemeClr>
          </a:solidFill>
          <a:effectLst>
            <a:outerShdw blurRad="50800" dist="38100" dir="2700000" algn="tl" rotWithShape="0">
              <a:prstClr val="black">
                <a:alpha val="40000"/>
              </a:prstClr>
            </a:outerShdw>
          </a:effectLst>
        </p:grpSpPr>
        <p:sp>
          <p:nvSpPr>
            <p:cNvPr id="99" name="Oval 15"/>
            <p:cNvSpPr>
              <a:spLocks noChangeArrowheads="1"/>
            </p:cNvSpPr>
            <p:nvPr/>
          </p:nvSpPr>
          <p:spPr bwMode="auto">
            <a:xfrm>
              <a:off x="7231063" y="1355725"/>
              <a:ext cx="201613" cy="201612"/>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00" name="Freeform 16"/>
            <p:cNvSpPr/>
            <p:nvPr/>
          </p:nvSpPr>
          <p:spPr bwMode="auto">
            <a:xfrm>
              <a:off x="7078663" y="1576388"/>
              <a:ext cx="503238" cy="187325"/>
            </a:xfrm>
            <a:custGeom>
              <a:avLst/>
              <a:gdLst>
                <a:gd name="T0" fmla="*/ 389 w 418"/>
                <a:gd name="T1" fmla="*/ 66 h 155"/>
                <a:gd name="T2" fmla="*/ 265 w 418"/>
                <a:gd name="T3" fmla="*/ 0 h 155"/>
                <a:gd name="T4" fmla="*/ 239 w 418"/>
                <a:gd name="T5" fmla="*/ 127 h 155"/>
                <a:gd name="T6" fmla="*/ 217 w 418"/>
                <a:gd name="T7" fmla="*/ 55 h 155"/>
                <a:gd name="T8" fmla="*/ 230 w 418"/>
                <a:gd name="T9" fmla="*/ 41 h 155"/>
                <a:gd name="T10" fmla="*/ 209 w 418"/>
                <a:gd name="T11" fmla="*/ 16 h 155"/>
                <a:gd name="T12" fmla="*/ 187 w 418"/>
                <a:gd name="T13" fmla="*/ 42 h 155"/>
                <a:gd name="T14" fmla="*/ 201 w 418"/>
                <a:gd name="T15" fmla="*/ 56 h 155"/>
                <a:gd name="T16" fmla="*/ 182 w 418"/>
                <a:gd name="T17" fmla="*/ 127 h 155"/>
                <a:gd name="T18" fmla="*/ 152 w 418"/>
                <a:gd name="T19" fmla="*/ 0 h 155"/>
                <a:gd name="T20" fmla="*/ 46 w 418"/>
                <a:gd name="T21" fmla="*/ 50 h 155"/>
                <a:gd name="T22" fmla="*/ 11 w 418"/>
                <a:gd name="T23" fmla="*/ 155 h 155"/>
                <a:gd name="T24" fmla="*/ 407 w 418"/>
                <a:gd name="T25" fmla="*/ 155 h 155"/>
                <a:gd name="T26" fmla="*/ 389 w 418"/>
                <a:gd name="T27" fmla="*/ 6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6"/>
                  </a:moveTo>
                  <a:cubicBezTo>
                    <a:pt x="356" y="19"/>
                    <a:pt x="265" y="0"/>
                    <a:pt x="265" y="0"/>
                  </a:cubicBezTo>
                  <a:cubicBezTo>
                    <a:pt x="265" y="84"/>
                    <a:pt x="239" y="127"/>
                    <a:pt x="239" y="127"/>
                  </a:cubicBezTo>
                  <a:cubicBezTo>
                    <a:pt x="230" y="78"/>
                    <a:pt x="217" y="55"/>
                    <a:pt x="217" y="55"/>
                  </a:cubicBezTo>
                  <a:cubicBezTo>
                    <a:pt x="230" y="41"/>
                    <a:pt x="230" y="41"/>
                    <a:pt x="230" y="41"/>
                  </a:cubicBezTo>
                  <a:cubicBezTo>
                    <a:pt x="209" y="16"/>
                    <a:pt x="209" y="16"/>
                    <a:pt x="209" y="16"/>
                  </a:cubicBezTo>
                  <a:cubicBezTo>
                    <a:pt x="187" y="42"/>
                    <a:pt x="187" y="42"/>
                    <a:pt x="187" y="42"/>
                  </a:cubicBezTo>
                  <a:cubicBezTo>
                    <a:pt x="201" y="56"/>
                    <a:pt x="201" y="56"/>
                    <a:pt x="201" y="56"/>
                  </a:cubicBezTo>
                  <a:cubicBezTo>
                    <a:pt x="185" y="86"/>
                    <a:pt x="182" y="127"/>
                    <a:pt x="182" y="127"/>
                  </a:cubicBezTo>
                  <a:cubicBezTo>
                    <a:pt x="162" y="105"/>
                    <a:pt x="152" y="0"/>
                    <a:pt x="152" y="0"/>
                  </a:cubicBezTo>
                  <a:cubicBezTo>
                    <a:pt x="152" y="0"/>
                    <a:pt x="85" y="12"/>
                    <a:pt x="46" y="50"/>
                  </a:cubicBezTo>
                  <a:cubicBezTo>
                    <a:pt x="0" y="96"/>
                    <a:pt x="11" y="155"/>
                    <a:pt x="11" y="155"/>
                  </a:cubicBezTo>
                  <a:cubicBezTo>
                    <a:pt x="407" y="155"/>
                    <a:pt x="407" y="155"/>
                    <a:pt x="407" y="155"/>
                  </a:cubicBezTo>
                  <a:cubicBezTo>
                    <a:pt x="407" y="155"/>
                    <a:pt x="418" y="108"/>
                    <a:pt x="389" y="66"/>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01" name="Oval 17"/>
            <p:cNvSpPr>
              <a:spLocks noChangeArrowheads="1"/>
            </p:cNvSpPr>
            <p:nvPr/>
          </p:nvSpPr>
          <p:spPr bwMode="auto">
            <a:xfrm>
              <a:off x="7707313" y="1476375"/>
              <a:ext cx="142875" cy="142875"/>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02" name="Freeform 18"/>
            <p:cNvSpPr/>
            <p:nvPr/>
          </p:nvSpPr>
          <p:spPr bwMode="auto">
            <a:xfrm>
              <a:off x="7600951" y="1631950"/>
              <a:ext cx="354013" cy="131762"/>
            </a:xfrm>
            <a:custGeom>
              <a:avLst/>
              <a:gdLst>
                <a:gd name="T0" fmla="*/ 274 w 295"/>
                <a:gd name="T1" fmla="*/ 46 h 109"/>
                <a:gd name="T2" fmla="*/ 187 w 295"/>
                <a:gd name="T3" fmla="*/ 0 h 109"/>
                <a:gd name="T4" fmla="*/ 169 w 295"/>
                <a:gd name="T5" fmla="*/ 89 h 109"/>
                <a:gd name="T6" fmla="*/ 153 w 295"/>
                <a:gd name="T7" fmla="*/ 39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5"/>
                    <a:pt x="153" y="39"/>
                    <a:pt x="153" y="39"/>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1"/>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03" name="Oval 19"/>
            <p:cNvSpPr>
              <a:spLocks noChangeArrowheads="1"/>
            </p:cNvSpPr>
            <p:nvPr/>
          </p:nvSpPr>
          <p:spPr bwMode="auto">
            <a:xfrm>
              <a:off x="6811963" y="1476375"/>
              <a:ext cx="142875" cy="142875"/>
            </a:xfrm>
            <a:prstGeom prst="ellipse">
              <a:avLst/>
            </a:pr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04" name="Freeform 20"/>
            <p:cNvSpPr/>
            <p:nvPr/>
          </p:nvSpPr>
          <p:spPr bwMode="auto">
            <a:xfrm>
              <a:off x="6705601" y="1631950"/>
              <a:ext cx="355600" cy="131762"/>
            </a:xfrm>
            <a:custGeom>
              <a:avLst/>
              <a:gdLst>
                <a:gd name="T0" fmla="*/ 21 w 295"/>
                <a:gd name="T1" fmla="*/ 46 h 109"/>
                <a:gd name="T2" fmla="*/ 108 w 295"/>
                <a:gd name="T3" fmla="*/ 0 h 109"/>
                <a:gd name="T4" fmla="*/ 126 w 295"/>
                <a:gd name="T5" fmla="*/ 89 h 109"/>
                <a:gd name="T6" fmla="*/ 142 w 295"/>
                <a:gd name="T7" fmla="*/ 39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5"/>
                    <a:pt x="142" y="39"/>
                    <a:pt x="142" y="39"/>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1"/>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p:spPr>
          <p:txBody>
            <a:bodyPr/>
            <a:lstStyle/>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sp>
        <p:nvSpPr>
          <p:cNvPr id="105" name="圆角矩形 86"/>
          <p:cNvSpPr/>
          <p:nvPr/>
        </p:nvSpPr>
        <p:spPr>
          <a:xfrm>
            <a:off x="3456305" y="413385"/>
            <a:ext cx="1078230" cy="140335"/>
          </a:xfrm>
          <a:prstGeom prst="roundRect">
            <a:avLst>
              <a:gd name="adj" fmla="val 5000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800" b="1">
                <a:solidFill>
                  <a:srgbClr val="FFFFFF"/>
                </a:solidFill>
                <a:sym typeface="+mn-ea"/>
              </a:rPr>
              <a:t>Vice General Manager</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cxnSp>
        <p:nvCxnSpPr>
          <p:cNvPr id="107" name="直接连接符 93"/>
          <p:cNvCxnSpPr>
            <a:endCxn id="105" idx="1"/>
          </p:cNvCxnSpPr>
          <p:nvPr/>
        </p:nvCxnSpPr>
        <p:spPr>
          <a:xfrm>
            <a:off x="3132102" y="483892"/>
            <a:ext cx="32448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08" name="圆角矩形 88"/>
          <p:cNvSpPr/>
          <p:nvPr/>
        </p:nvSpPr>
        <p:spPr>
          <a:xfrm>
            <a:off x="6572885" y="411480"/>
            <a:ext cx="1908175" cy="142240"/>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800" b="1">
                <a:solidFill>
                  <a:srgbClr val="FFFFFF"/>
                </a:solidFill>
                <a:sym typeface="+mn-ea"/>
              </a:rPr>
              <a:t>Marketing Dept, Sales Dept</a:t>
            </a:r>
            <a:endParaRPr lang="zh-CN" altLang="en-US" sz="800" b="1">
              <a:solidFill>
                <a:srgbClr val="FFFFFF"/>
              </a:solidFill>
              <a:latin typeface="微软雅黑" panose="020B0503020204020204" pitchFamily="34" charset="-122"/>
              <a:ea typeface="微软雅黑" panose="020B0503020204020204" pitchFamily="34" charset="-122"/>
            </a:endParaRPr>
          </a:p>
        </p:txBody>
      </p:sp>
      <p:cxnSp>
        <p:nvCxnSpPr>
          <p:cNvPr id="15" name="直接连接符 93"/>
          <p:cNvCxnSpPr/>
          <p:nvPr>
            <p:custDataLst>
              <p:tags r:id="rId1"/>
            </p:custDataLst>
          </p:nvPr>
        </p:nvCxnSpPr>
        <p:spPr>
          <a:xfrm>
            <a:off x="3132102" y="954427"/>
            <a:ext cx="32448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0" name="直接连接符 93"/>
          <p:cNvCxnSpPr/>
          <p:nvPr>
            <p:custDataLst>
              <p:tags r:id="rId2"/>
            </p:custDataLst>
          </p:nvPr>
        </p:nvCxnSpPr>
        <p:spPr>
          <a:xfrm>
            <a:off x="3137817" y="1426232"/>
            <a:ext cx="32448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11" name="组合 68"/>
          <p:cNvGrpSpPr/>
          <p:nvPr/>
        </p:nvGrpSpPr>
        <p:grpSpPr>
          <a:xfrm>
            <a:off x="7158355" y="2126615"/>
            <a:ext cx="727710" cy="172085"/>
            <a:chOff x="6705601" y="1355725"/>
            <a:chExt cx="1249363" cy="407988"/>
          </a:xfrm>
          <a:solidFill>
            <a:schemeClr val="tx2">
              <a:lumMod val="60000"/>
              <a:lumOff val="40000"/>
            </a:schemeClr>
          </a:solidFill>
          <a:effectLst>
            <a:outerShdw blurRad="50800" dist="38100" dir="2700000" algn="tl" rotWithShape="0">
              <a:prstClr val="black">
                <a:alpha val="40000"/>
              </a:prstClr>
            </a:outerShdw>
          </a:effectLst>
        </p:grpSpPr>
        <p:sp>
          <p:nvSpPr>
            <p:cNvPr id="112" name="Oval 15"/>
            <p:cNvSpPr>
              <a:spLocks noChangeArrowheads="1"/>
            </p:cNvSpPr>
            <p:nvPr>
              <p:custDataLst>
                <p:tags r:id="rId3"/>
              </p:custDataLst>
            </p:nvPr>
          </p:nvSpPr>
          <p:spPr bwMode="auto">
            <a:xfrm>
              <a:off x="7231063" y="1355725"/>
              <a:ext cx="201613" cy="201612"/>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13" name="Freeform 16"/>
            <p:cNvSpPr/>
            <p:nvPr>
              <p:custDataLst>
                <p:tags r:id="rId4"/>
              </p:custDataLst>
            </p:nvPr>
          </p:nvSpPr>
          <p:spPr bwMode="auto">
            <a:xfrm>
              <a:off x="7078663" y="1576388"/>
              <a:ext cx="503238" cy="187325"/>
            </a:xfrm>
            <a:custGeom>
              <a:avLst/>
              <a:gdLst>
                <a:gd name="T0" fmla="*/ 389 w 418"/>
                <a:gd name="T1" fmla="*/ 66 h 155"/>
                <a:gd name="T2" fmla="*/ 265 w 418"/>
                <a:gd name="T3" fmla="*/ 0 h 155"/>
                <a:gd name="T4" fmla="*/ 239 w 418"/>
                <a:gd name="T5" fmla="*/ 127 h 155"/>
                <a:gd name="T6" fmla="*/ 217 w 418"/>
                <a:gd name="T7" fmla="*/ 55 h 155"/>
                <a:gd name="T8" fmla="*/ 230 w 418"/>
                <a:gd name="T9" fmla="*/ 41 h 155"/>
                <a:gd name="T10" fmla="*/ 209 w 418"/>
                <a:gd name="T11" fmla="*/ 16 h 155"/>
                <a:gd name="T12" fmla="*/ 187 w 418"/>
                <a:gd name="T13" fmla="*/ 42 h 155"/>
                <a:gd name="T14" fmla="*/ 201 w 418"/>
                <a:gd name="T15" fmla="*/ 56 h 155"/>
                <a:gd name="T16" fmla="*/ 182 w 418"/>
                <a:gd name="T17" fmla="*/ 127 h 155"/>
                <a:gd name="T18" fmla="*/ 152 w 418"/>
                <a:gd name="T19" fmla="*/ 0 h 155"/>
                <a:gd name="T20" fmla="*/ 46 w 418"/>
                <a:gd name="T21" fmla="*/ 50 h 155"/>
                <a:gd name="T22" fmla="*/ 11 w 418"/>
                <a:gd name="T23" fmla="*/ 155 h 155"/>
                <a:gd name="T24" fmla="*/ 407 w 418"/>
                <a:gd name="T25" fmla="*/ 155 h 155"/>
                <a:gd name="T26" fmla="*/ 389 w 418"/>
                <a:gd name="T27" fmla="*/ 6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6"/>
                  </a:moveTo>
                  <a:cubicBezTo>
                    <a:pt x="356" y="19"/>
                    <a:pt x="265" y="0"/>
                    <a:pt x="265" y="0"/>
                  </a:cubicBezTo>
                  <a:cubicBezTo>
                    <a:pt x="265" y="84"/>
                    <a:pt x="239" y="127"/>
                    <a:pt x="239" y="127"/>
                  </a:cubicBezTo>
                  <a:cubicBezTo>
                    <a:pt x="230" y="78"/>
                    <a:pt x="217" y="55"/>
                    <a:pt x="217" y="55"/>
                  </a:cubicBezTo>
                  <a:cubicBezTo>
                    <a:pt x="230" y="41"/>
                    <a:pt x="230" y="41"/>
                    <a:pt x="230" y="41"/>
                  </a:cubicBezTo>
                  <a:cubicBezTo>
                    <a:pt x="209" y="16"/>
                    <a:pt x="209" y="16"/>
                    <a:pt x="209" y="16"/>
                  </a:cubicBezTo>
                  <a:cubicBezTo>
                    <a:pt x="187" y="42"/>
                    <a:pt x="187" y="42"/>
                    <a:pt x="187" y="42"/>
                  </a:cubicBezTo>
                  <a:cubicBezTo>
                    <a:pt x="201" y="56"/>
                    <a:pt x="201" y="56"/>
                    <a:pt x="201" y="56"/>
                  </a:cubicBezTo>
                  <a:cubicBezTo>
                    <a:pt x="185" y="86"/>
                    <a:pt x="182" y="127"/>
                    <a:pt x="182" y="127"/>
                  </a:cubicBezTo>
                  <a:cubicBezTo>
                    <a:pt x="162" y="105"/>
                    <a:pt x="152" y="0"/>
                    <a:pt x="152" y="0"/>
                  </a:cubicBezTo>
                  <a:cubicBezTo>
                    <a:pt x="152" y="0"/>
                    <a:pt x="85" y="12"/>
                    <a:pt x="46" y="50"/>
                  </a:cubicBezTo>
                  <a:cubicBezTo>
                    <a:pt x="0" y="96"/>
                    <a:pt x="11" y="155"/>
                    <a:pt x="11" y="155"/>
                  </a:cubicBezTo>
                  <a:cubicBezTo>
                    <a:pt x="407" y="155"/>
                    <a:pt x="407" y="155"/>
                    <a:pt x="407" y="155"/>
                  </a:cubicBezTo>
                  <a:cubicBezTo>
                    <a:pt x="407" y="155"/>
                    <a:pt x="418" y="108"/>
                    <a:pt x="389" y="6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14" name="Oval 17"/>
            <p:cNvSpPr>
              <a:spLocks noChangeArrowheads="1"/>
            </p:cNvSpPr>
            <p:nvPr>
              <p:custDataLst>
                <p:tags r:id="rId5"/>
              </p:custDataLst>
            </p:nvPr>
          </p:nvSpPr>
          <p:spPr bwMode="auto">
            <a:xfrm>
              <a:off x="7707313" y="147637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15" name="Freeform 18"/>
            <p:cNvSpPr/>
            <p:nvPr>
              <p:custDataLst>
                <p:tags r:id="rId6"/>
              </p:custDataLst>
            </p:nvPr>
          </p:nvSpPr>
          <p:spPr bwMode="auto">
            <a:xfrm>
              <a:off x="7600951" y="1631950"/>
              <a:ext cx="354013" cy="131762"/>
            </a:xfrm>
            <a:custGeom>
              <a:avLst/>
              <a:gdLst>
                <a:gd name="T0" fmla="*/ 274 w 295"/>
                <a:gd name="T1" fmla="*/ 46 h 109"/>
                <a:gd name="T2" fmla="*/ 187 w 295"/>
                <a:gd name="T3" fmla="*/ 0 h 109"/>
                <a:gd name="T4" fmla="*/ 169 w 295"/>
                <a:gd name="T5" fmla="*/ 89 h 109"/>
                <a:gd name="T6" fmla="*/ 153 w 295"/>
                <a:gd name="T7" fmla="*/ 39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5"/>
                    <a:pt x="153" y="39"/>
                    <a:pt x="153" y="39"/>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1"/>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16" name="Oval 19"/>
            <p:cNvSpPr>
              <a:spLocks noChangeArrowheads="1"/>
            </p:cNvSpPr>
            <p:nvPr>
              <p:custDataLst>
                <p:tags r:id="rId7"/>
              </p:custDataLst>
            </p:nvPr>
          </p:nvSpPr>
          <p:spPr bwMode="auto">
            <a:xfrm>
              <a:off x="6811963" y="147637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17" name="Freeform 20"/>
            <p:cNvSpPr/>
            <p:nvPr>
              <p:custDataLst>
                <p:tags r:id="rId8"/>
              </p:custDataLst>
            </p:nvPr>
          </p:nvSpPr>
          <p:spPr bwMode="auto">
            <a:xfrm>
              <a:off x="6705601" y="1631950"/>
              <a:ext cx="355600" cy="131762"/>
            </a:xfrm>
            <a:custGeom>
              <a:avLst/>
              <a:gdLst>
                <a:gd name="T0" fmla="*/ 21 w 295"/>
                <a:gd name="T1" fmla="*/ 46 h 109"/>
                <a:gd name="T2" fmla="*/ 108 w 295"/>
                <a:gd name="T3" fmla="*/ 0 h 109"/>
                <a:gd name="T4" fmla="*/ 126 w 295"/>
                <a:gd name="T5" fmla="*/ 89 h 109"/>
                <a:gd name="T6" fmla="*/ 142 w 295"/>
                <a:gd name="T7" fmla="*/ 39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5"/>
                    <a:pt x="142" y="39"/>
                    <a:pt x="142" y="39"/>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1"/>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sp>
        <p:nvSpPr>
          <p:cNvPr id="118" name="圆角矩形 88"/>
          <p:cNvSpPr/>
          <p:nvPr>
            <p:custDataLst>
              <p:tags r:id="rId9"/>
            </p:custDataLst>
          </p:nvPr>
        </p:nvSpPr>
        <p:spPr>
          <a:xfrm>
            <a:off x="6572885" y="2298700"/>
            <a:ext cx="1908175" cy="142240"/>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800" b="1">
                <a:solidFill>
                  <a:srgbClr val="FFFFFF"/>
                </a:solidFill>
                <a:sym typeface="+mn-ea"/>
              </a:rPr>
              <a:t>QA Dept, Registration Dept</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grpSp>
        <p:nvGrpSpPr>
          <p:cNvPr id="119" name="组合 75"/>
          <p:cNvGrpSpPr/>
          <p:nvPr/>
        </p:nvGrpSpPr>
        <p:grpSpPr>
          <a:xfrm>
            <a:off x="7204075" y="2598420"/>
            <a:ext cx="727710" cy="173355"/>
            <a:chOff x="6705601" y="2452688"/>
            <a:chExt cx="1249363" cy="409575"/>
          </a:xfrm>
          <a:solidFill>
            <a:schemeClr val="tx2">
              <a:lumMod val="60000"/>
              <a:lumOff val="40000"/>
            </a:schemeClr>
          </a:solidFill>
          <a:effectLst>
            <a:outerShdw blurRad="50800" dist="38100" dir="2700000" algn="tl" rotWithShape="0">
              <a:prstClr val="black">
                <a:alpha val="40000"/>
              </a:prstClr>
            </a:outerShdw>
          </a:effectLst>
        </p:grpSpPr>
        <p:sp>
          <p:nvSpPr>
            <p:cNvPr id="120" name="Oval 21"/>
            <p:cNvSpPr>
              <a:spLocks noChangeArrowheads="1"/>
            </p:cNvSpPr>
            <p:nvPr>
              <p:custDataLst>
                <p:tags r:id="rId10"/>
              </p:custDataLst>
            </p:nvPr>
          </p:nvSpPr>
          <p:spPr bwMode="auto">
            <a:xfrm>
              <a:off x="7231063" y="2452688"/>
              <a:ext cx="201613" cy="203200"/>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21" name="Freeform 22"/>
            <p:cNvSpPr/>
            <p:nvPr>
              <p:custDataLst>
                <p:tags r:id="rId11"/>
              </p:custDataLst>
            </p:nvPr>
          </p:nvSpPr>
          <p:spPr bwMode="auto">
            <a:xfrm>
              <a:off x="7078663" y="2674938"/>
              <a:ext cx="503238" cy="187325"/>
            </a:xfrm>
            <a:custGeom>
              <a:avLst/>
              <a:gdLst>
                <a:gd name="T0" fmla="*/ 389 w 418"/>
                <a:gd name="T1" fmla="*/ 65 h 155"/>
                <a:gd name="T2" fmla="*/ 265 w 418"/>
                <a:gd name="T3" fmla="*/ 0 h 155"/>
                <a:gd name="T4" fmla="*/ 239 w 418"/>
                <a:gd name="T5" fmla="*/ 126 h 155"/>
                <a:gd name="T6" fmla="*/ 217 w 418"/>
                <a:gd name="T7" fmla="*/ 55 h 155"/>
                <a:gd name="T8" fmla="*/ 230 w 418"/>
                <a:gd name="T9" fmla="*/ 41 h 155"/>
                <a:gd name="T10" fmla="*/ 209 w 418"/>
                <a:gd name="T11" fmla="*/ 15 h 155"/>
                <a:gd name="T12" fmla="*/ 187 w 418"/>
                <a:gd name="T13" fmla="*/ 41 h 155"/>
                <a:gd name="T14" fmla="*/ 201 w 418"/>
                <a:gd name="T15" fmla="*/ 55 h 155"/>
                <a:gd name="T16" fmla="*/ 182 w 418"/>
                <a:gd name="T17" fmla="*/ 126 h 155"/>
                <a:gd name="T18" fmla="*/ 152 w 418"/>
                <a:gd name="T19" fmla="*/ 0 h 155"/>
                <a:gd name="T20" fmla="*/ 46 w 418"/>
                <a:gd name="T21" fmla="*/ 49 h 155"/>
                <a:gd name="T22" fmla="*/ 11 w 418"/>
                <a:gd name="T23" fmla="*/ 155 h 155"/>
                <a:gd name="T24" fmla="*/ 407 w 418"/>
                <a:gd name="T25" fmla="*/ 155 h 155"/>
                <a:gd name="T26" fmla="*/ 389 w 418"/>
                <a:gd name="T27" fmla="*/ 6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5"/>
                  </a:moveTo>
                  <a:cubicBezTo>
                    <a:pt x="356" y="18"/>
                    <a:pt x="265" y="0"/>
                    <a:pt x="265" y="0"/>
                  </a:cubicBezTo>
                  <a:cubicBezTo>
                    <a:pt x="265" y="84"/>
                    <a:pt x="239" y="126"/>
                    <a:pt x="239" y="126"/>
                  </a:cubicBezTo>
                  <a:cubicBezTo>
                    <a:pt x="230" y="77"/>
                    <a:pt x="217" y="55"/>
                    <a:pt x="217" y="55"/>
                  </a:cubicBezTo>
                  <a:cubicBezTo>
                    <a:pt x="230" y="41"/>
                    <a:pt x="230" y="41"/>
                    <a:pt x="230" y="41"/>
                  </a:cubicBezTo>
                  <a:cubicBezTo>
                    <a:pt x="209" y="15"/>
                    <a:pt x="209" y="15"/>
                    <a:pt x="209" y="15"/>
                  </a:cubicBezTo>
                  <a:cubicBezTo>
                    <a:pt x="187" y="41"/>
                    <a:pt x="187" y="41"/>
                    <a:pt x="187" y="41"/>
                  </a:cubicBezTo>
                  <a:cubicBezTo>
                    <a:pt x="201" y="55"/>
                    <a:pt x="201" y="55"/>
                    <a:pt x="201" y="55"/>
                  </a:cubicBezTo>
                  <a:cubicBezTo>
                    <a:pt x="185" y="86"/>
                    <a:pt x="182" y="126"/>
                    <a:pt x="182" y="126"/>
                  </a:cubicBezTo>
                  <a:cubicBezTo>
                    <a:pt x="162" y="105"/>
                    <a:pt x="152" y="0"/>
                    <a:pt x="152" y="0"/>
                  </a:cubicBezTo>
                  <a:cubicBezTo>
                    <a:pt x="152" y="0"/>
                    <a:pt x="85" y="11"/>
                    <a:pt x="46" y="49"/>
                  </a:cubicBezTo>
                  <a:cubicBezTo>
                    <a:pt x="0" y="95"/>
                    <a:pt x="11" y="155"/>
                    <a:pt x="11" y="155"/>
                  </a:cubicBezTo>
                  <a:cubicBezTo>
                    <a:pt x="407" y="155"/>
                    <a:pt x="407" y="155"/>
                    <a:pt x="407" y="155"/>
                  </a:cubicBezTo>
                  <a:cubicBezTo>
                    <a:pt x="407" y="155"/>
                    <a:pt x="418" y="108"/>
                    <a:pt x="389" y="65"/>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22" name="Oval 23"/>
            <p:cNvSpPr>
              <a:spLocks noChangeArrowheads="1"/>
            </p:cNvSpPr>
            <p:nvPr>
              <p:custDataLst>
                <p:tags r:id="rId12"/>
              </p:custDataLst>
            </p:nvPr>
          </p:nvSpPr>
          <p:spPr bwMode="auto">
            <a:xfrm>
              <a:off x="7707313" y="257492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23" name="Freeform 24"/>
            <p:cNvSpPr/>
            <p:nvPr>
              <p:custDataLst>
                <p:tags r:id="rId13"/>
              </p:custDataLst>
            </p:nvPr>
          </p:nvSpPr>
          <p:spPr bwMode="auto">
            <a:xfrm>
              <a:off x="7600951" y="2730500"/>
              <a:ext cx="354013" cy="131762"/>
            </a:xfrm>
            <a:custGeom>
              <a:avLst/>
              <a:gdLst>
                <a:gd name="T0" fmla="*/ 274 w 295"/>
                <a:gd name="T1" fmla="*/ 46 h 109"/>
                <a:gd name="T2" fmla="*/ 187 w 295"/>
                <a:gd name="T3" fmla="*/ 0 h 109"/>
                <a:gd name="T4" fmla="*/ 169 w 295"/>
                <a:gd name="T5" fmla="*/ 89 h 109"/>
                <a:gd name="T6" fmla="*/ 153 w 295"/>
                <a:gd name="T7" fmla="*/ 38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4"/>
                    <a:pt x="153" y="38"/>
                    <a:pt x="153" y="38"/>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0"/>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24" name="Oval 25"/>
            <p:cNvSpPr>
              <a:spLocks noChangeArrowheads="1"/>
            </p:cNvSpPr>
            <p:nvPr>
              <p:custDataLst>
                <p:tags r:id="rId14"/>
              </p:custDataLst>
            </p:nvPr>
          </p:nvSpPr>
          <p:spPr bwMode="auto">
            <a:xfrm>
              <a:off x="6811963" y="257492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25" name="Freeform 26"/>
            <p:cNvSpPr/>
            <p:nvPr>
              <p:custDataLst>
                <p:tags r:id="rId15"/>
              </p:custDataLst>
            </p:nvPr>
          </p:nvSpPr>
          <p:spPr bwMode="auto">
            <a:xfrm>
              <a:off x="6705601" y="2730500"/>
              <a:ext cx="355600" cy="131762"/>
            </a:xfrm>
            <a:custGeom>
              <a:avLst/>
              <a:gdLst>
                <a:gd name="T0" fmla="*/ 21 w 295"/>
                <a:gd name="T1" fmla="*/ 46 h 109"/>
                <a:gd name="T2" fmla="*/ 108 w 295"/>
                <a:gd name="T3" fmla="*/ 0 h 109"/>
                <a:gd name="T4" fmla="*/ 126 w 295"/>
                <a:gd name="T5" fmla="*/ 89 h 109"/>
                <a:gd name="T6" fmla="*/ 142 w 295"/>
                <a:gd name="T7" fmla="*/ 38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4"/>
                    <a:pt x="142" y="38"/>
                    <a:pt x="142" y="38"/>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0"/>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127" name="组合 68"/>
          <p:cNvGrpSpPr/>
          <p:nvPr/>
        </p:nvGrpSpPr>
        <p:grpSpPr>
          <a:xfrm>
            <a:off x="7204075" y="1654810"/>
            <a:ext cx="727710" cy="172085"/>
            <a:chOff x="6705601" y="1355725"/>
            <a:chExt cx="1249363" cy="407988"/>
          </a:xfrm>
          <a:solidFill>
            <a:schemeClr val="tx2">
              <a:lumMod val="60000"/>
              <a:lumOff val="40000"/>
            </a:schemeClr>
          </a:solidFill>
          <a:effectLst>
            <a:outerShdw blurRad="50800" dist="38100" dir="2700000" algn="tl" rotWithShape="0">
              <a:prstClr val="black">
                <a:alpha val="40000"/>
              </a:prstClr>
            </a:outerShdw>
          </a:effectLst>
        </p:grpSpPr>
        <p:sp>
          <p:nvSpPr>
            <p:cNvPr id="128" name="Oval 15"/>
            <p:cNvSpPr>
              <a:spLocks noChangeArrowheads="1"/>
            </p:cNvSpPr>
            <p:nvPr>
              <p:custDataLst>
                <p:tags r:id="rId16"/>
              </p:custDataLst>
            </p:nvPr>
          </p:nvSpPr>
          <p:spPr bwMode="auto">
            <a:xfrm>
              <a:off x="7231063" y="1355725"/>
              <a:ext cx="201613" cy="201612"/>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29" name="Freeform 16"/>
            <p:cNvSpPr/>
            <p:nvPr>
              <p:custDataLst>
                <p:tags r:id="rId17"/>
              </p:custDataLst>
            </p:nvPr>
          </p:nvSpPr>
          <p:spPr bwMode="auto">
            <a:xfrm>
              <a:off x="7078663" y="1576388"/>
              <a:ext cx="503238" cy="187325"/>
            </a:xfrm>
            <a:custGeom>
              <a:avLst/>
              <a:gdLst>
                <a:gd name="T0" fmla="*/ 389 w 418"/>
                <a:gd name="T1" fmla="*/ 66 h 155"/>
                <a:gd name="T2" fmla="*/ 265 w 418"/>
                <a:gd name="T3" fmla="*/ 0 h 155"/>
                <a:gd name="T4" fmla="*/ 239 w 418"/>
                <a:gd name="T5" fmla="*/ 127 h 155"/>
                <a:gd name="T6" fmla="*/ 217 w 418"/>
                <a:gd name="T7" fmla="*/ 55 h 155"/>
                <a:gd name="T8" fmla="*/ 230 w 418"/>
                <a:gd name="T9" fmla="*/ 41 h 155"/>
                <a:gd name="T10" fmla="*/ 209 w 418"/>
                <a:gd name="T11" fmla="*/ 16 h 155"/>
                <a:gd name="T12" fmla="*/ 187 w 418"/>
                <a:gd name="T13" fmla="*/ 42 h 155"/>
                <a:gd name="T14" fmla="*/ 201 w 418"/>
                <a:gd name="T15" fmla="*/ 56 h 155"/>
                <a:gd name="T16" fmla="*/ 182 w 418"/>
                <a:gd name="T17" fmla="*/ 127 h 155"/>
                <a:gd name="T18" fmla="*/ 152 w 418"/>
                <a:gd name="T19" fmla="*/ 0 h 155"/>
                <a:gd name="T20" fmla="*/ 46 w 418"/>
                <a:gd name="T21" fmla="*/ 50 h 155"/>
                <a:gd name="T22" fmla="*/ 11 w 418"/>
                <a:gd name="T23" fmla="*/ 155 h 155"/>
                <a:gd name="T24" fmla="*/ 407 w 418"/>
                <a:gd name="T25" fmla="*/ 155 h 155"/>
                <a:gd name="T26" fmla="*/ 389 w 418"/>
                <a:gd name="T27" fmla="*/ 6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6"/>
                  </a:moveTo>
                  <a:cubicBezTo>
                    <a:pt x="356" y="19"/>
                    <a:pt x="265" y="0"/>
                    <a:pt x="265" y="0"/>
                  </a:cubicBezTo>
                  <a:cubicBezTo>
                    <a:pt x="265" y="84"/>
                    <a:pt x="239" y="127"/>
                    <a:pt x="239" y="127"/>
                  </a:cubicBezTo>
                  <a:cubicBezTo>
                    <a:pt x="230" y="78"/>
                    <a:pt x="217" y="55"/>
                    <a:pt x="217" y="55"/>
                  </a:cubicBezTo>
                  <a:cubicBezTo>
                    <a:pt x="230" y="41"/>
                    <a:pt x="230" y="41"/>
                    <a:pt x="230" y="41"/>
                  </a:cubicBezTo>
                  <a:cubicBezTo>
                    <a:pt x="209" y="16"/>
                    <a:pt x="209" y="16"/>
                    <a:pt x="209" y="16"/>
                  </a:cubicBezTo>
                  <a:cubicBezTo>
                    <a:pt x="187" y="42"/>
                    <a:pt x="187" y="42"/>
                    <a:pt x="187" y="42"/>
                  </a:cubicBezTo>
                  <a:cubicBezTo>
                    <a:pt x="201" y="56"/>
                    <a:pt x="201" y="56"/>
                    <a:pt x="201" y="56"/>
                  </a:cubicBezTo>
                  <a:cubicBezTo>
                    <a:pt x="185" y="86"/>
                    <a:pt x="182" y="127"/>
                    <a:pt x="182" y="127"/>
                  </a:cubicBezTo>
                  <a:cubicBezTo>
                    <a:pt x="162" y="105"/>
                    <a:pt x="152" y="0"/>
                    <a:pt x="152" y="0"/>
                  </a:cubicBezTo>
                  <a:cubicBezTo>
                    <a:pt x="152" y="0"/>
                    <a:pt x="85" y="12"/>
                    <a:pt x="46" y="50"/>
                  </a:cubicBezTo>
                  <a:cubicBezTo>
                    <a:pt x="0" y="96"/>
                    <a:pt x="11" y="155"/>
                    <a:pt x="11" y="155"/>
                  </a:cubicBezTo>
                  <a:cubicBezTo>
                    <a:pt x="407" y="155"/>
                    <a:pt x="407" y="155"/>
                    <a:pt x="407" y="155"/>
                  </a:cubicBezTo>
                  <a:cubicBezTo>
                    <a:pt x="407" y="155"/>
                    <a:pt x="418" y="108"/>
                    <a:pt x="389" y="6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30" name="Oval 17"/>
            <p:cNvSpPr>
              <a:spLocks noChangeArrowheads="1"/>
            </p:cNvSpPr>
            <p:nvPr>
              <p:custDataLst>
                <p:tags r:id="rId18"/>
              </p:custDataLst>
            </p:nvPr>
          </p:nvSpPr>
          <p:spPr bwMode="auto">
            <a:xfrm>
              <a:off x="7707313" y="147637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31" name="Freeform 18"/>
            <p:cNvSpPr/>
            <p:nvPr>
              <p:custDataLst>
                <p:tags r:id="rId19"/>
              </p:custDataLst>
            </p:nvPr>
          </p:nvSpPr>
          <p:spPr bwMode="auto">
            <a:xfrm>
              <a:off x="7600951" y="1631950"/>
              <a:ext cx="354013" cy="131762"/>
            </a:xfrm>
            <a:custGeom>
              <a:avLst/>
              <a:gdLst>
                <a:gd name="T0" fmla="*/ 274 w 295"/>
                <a:gd name="T1" fmla="*/ 46 h 109"/>
                <a:gd name="T2" fmla="*/ 187 w 295"/>
                <a:gd name="T3" fmla="*/ 0 h 109"/>
                <a:gd name="T4" fmla="*/ 169 w 295"/>
                <a:gd name="T5" fmla="*/ 89 h 109"/>
                <a:gd name="T6" fmla="*/ 153 w 295"/>
                <a:gd name="T7" fmla="*/ 39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5"/>
                    <a:pt x="153" y="39"/>
                    <a:pt x="153" y="39"/>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1"/>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32" name="Oval 19"/>
            <p:cNvSpPr>
              <a:spLocks noChangeArrowheads="1"/>
            </p:cNvSpPr>
            <p:nvPr>
              <p:custDataLst>
                <p:tags r:id="rId20"/>
              </p:custDataLst>
            </p:nvPr>
          </p:nvSpPr>
          <p:spPr bwMode="auto">
            <a:xfrm>
              <a:off x="6811963" y="147637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33" name="Freeform 20"/>
            <p:cNvSpPr/>
            <p:nvPr>
              <p:custDataLst>
                <p:tags r:id="rId21"/>
              </p:custDataLst>
            </p:nvPr>
          </p:nvSpPr>
          <p:spPr bwMode="auto">
            <a:xfrm>
              <a:off x="6705601" y="1631950"/>
              <a:ext cx="355600" cy="131762"/>
            </a:xfrm>
            <a:custGeom>
              <a:avLst/>
              <a:gdLst>
                <a:gd name="T0" fmla="*/ 21 w 295"/>
                <a:gd name="T1" fmla="*/ 46 h 109"/>
                <a:gd name="T2" fmla="*/ 108 w 295"/>
                <a:gd name="T3" fmla="*/ 0 h 109"/>
                <a:gd name="T4" fmla="*/ 126 w 295"/>
                <a:gd name="T5" fmla="*/ 89 h 109"/>
                <a:gd name="T6" fmla="*/ 142 w 295"/>
                <a:gd name="T7" fmla="*/ 39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5"/>
                    <a:pt x="142" y="39"/>
                    <a:pt x="142" y="39"/>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1"/>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5213350" y="2573020"/>
            <a:ext cx="347980" cy="204470"/>
            <a:chOff x="4627563" y="3476625"/>
            <a:chExt cx="596900" cy="484188"/>
          </a:xfrm>
          <a:solidFill>
            <a:srgbClr val="E98960"/>
          </a:solidFill>
          <a:effectLst>
            <a:outerShdw blurRad="50800" dist="38100" dir="2700000" algn="tl" rotWithShape="0">
              <a:prstClr val="black">
                <a:alpha val="40000"/>
              </a:prstClr>
            </a:outerShdw>
          </a:effectLst>
        </p:grpSpPr>
        <p:sp>
          <p:nvSpPr>
            <p:cNvPr id="136" name="Oval 9"/>
            <p:cNvSpPr>
              <a:spLocks noChangeArrowheads="1"/>
            </p:cNvSpPr>
            <p:nvPr>
              <p:custDataLst>
                <p:tags r:id="rId22"/>
              </p:custDataLst>
            </p:nvPr>
          </p:nvSpPr>
          <p:spPr bwMode="auto">
            <a:xfrm>
              <a:off x="4808538" y="3476625"/>
              <a:ext cx="239713" cy="239712"/>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37" name="Freeform 10"/>
            <p:cNvSpPr/>
            <p:nvPr>
              <p:custDataLst>
                <p:tags r:id="rId23"/>
              </p:custDataLst>
            </p:nvPr>
          </p:nvSpPr>
          <p:spPr bwMode="auto">
            <a:xfrm>
              <a:off x="4627563" y="3738563"/>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5 h 184"/>
                <a:gd name="T16" fmla="*/ 216 w 496"/>
                <a:gd name="T17" fmla="*/ 150 h 184"/>
                <a:gd name="T18" fmla="*/ 180 w 496"/>
                <a:gd name="T19" fmla="*/ 0 h 184"/>
                <a:gd name="T20" fmla="*/ 55 w 496"/>
                <a:gd name="T21" fmla="*/ 58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5"/>
                    <a:pt x="239" y="65"/>
                    <a:pt x="239" y="65"/>
                  </a:cubicBezTo>
                  <a:cubicBezTo>
                    <a:pt x="220" y="102"/>
                    <a:pt x="216" y="150"/>
                    <a:pt x="216" y="150"/>
                  </a:cubicBezTo>
                  <a:cubicBezTo>
                    <a:pt x="192" y="124"/>
                    <a:pt x="180" y="0"/>
                    <a:pt x="180" y="0"/>
                  </a:cubicBezTo>
                  <a:cubicBezTo>
                    <a:pt x="180" y="0"/>
                    <a:pt x="100" y="13"/>
                    <a:pt x="55" y="58"/>
                  </a:cubicBezTo>
                  <a:cubicBezTo>
                    <a:pt x="0" y="113"/>
                    <a:pt x="13" y="184"/>
                    <a:pt x="13" y="184"/>
                  </a:cubicBezTo>
                  <a:cubicBezTo>
                    <a:pt x="483" y="184"/>
                    <a:pt x="483" y="184"/>
                    <a:pt x="483" y="184"/>
                  </a:cubicBezTo>
                  <a:cubicBezTo>
                    <a:pt x="483" y="184"/>
                    <a:pt x="496" y="128"/>
                    <a:pt x="461" y="78"/>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139" name="组合 65"/>
          <p:cNvGrpSpPr/>
          <p:nvPr/>
        </p:nvGrpSpPr>
        <p:grpSpPr>
          <a:xfrm>
            <a:off x="5210175" y="2097405"/>
            <a:ext cx="347980" cy="205105"/>
            <a:chOff x="4627563" y="1273176"/>
            <a:chExt cx="596900" cy="485774"/>
          </a:xfrm>
          <a:solidFill>
            <a:srgbClr val="E98960"/>
          </a:solidFill>
          <a:effectLst>
            <a:outerShdw blurRad="50800" dist="38100" dir="2700000" algn="tl" rotWithShape="0">
              <a:prstClr val="black">
                <a:alpha val="40000"/>
              </a:prstClr>
            </a:outerShdw>
          </a:effectLst>
        </p:grpSpPr>
        <p:sp>
          <p:nvSpPr>
            <p:cNvPr id="140" name="Oval 13"/>
            <p:cNvSpPr>
              <a:spLocks noChangeArrowheads="1"/>
            </p:cNvSpPr>
            <p:nvPr>
              <p:custDataLst>
                <p:tags r:id="rId24"/>
              </p:custDataLst>
            </p:nvPr>
          </p:nvSpPr>
          <p:spPr bwMode="auto">
            <a:xfrm>
              <a:off x="4808538" y="1273176"/>
              <a:ext cx="239713" cy="241300"/>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41" name="Freeform 14"/>
            <p:cNvSpPr/>
            <p:nvPr>
              <p:custDataLst>
                <p:tags r:id="rId25"/>
              </p:custDataLst>
            </p:nvPr>
          </p:nvSpPr>
          <p:spPr bwMode="auto">
            <a:xfrm>
              <a:off x="4627563" y="1536700"/>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6 h 184"/>
                <a:gd name="T16" fmla="*/ 216 w 496"/>
                <a:gd name="T17" fmla="*/ 150 h 184"/>
                <a:gd name="T18" fmla="*/ 180 w 496"/>
                <a:gd name="T19" fmla="*/ 0 h 184"/>
                <a:gd name="T20" fmla="*/ 55 w 496"/>
                <a:gd name="T21" fmla="*/ 59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6"/>
                    <a:pt x="239" y="66"/>
                    <a:pt x="239" y="66"/>
                  </a:cubicBezTo>
                  <a:cubicBezTo>
                    <a:pt x="220" y="102"/>
                    <a:pt x="216" y="150"/>
                    <a:pt x="216" y="150"/>
                  </a:cubicBezTo>
                  <a:cubicBezTo>
                    <a:pt x="192" y="124"/>
                    <a:pt x="180" y="0"/>
                    <a:pt x="180" y="0"/>
                  </a:cubicBezTo>
                  <a:cubicBezTo>
                    <a:pt x="180" y="0"/>
                    <a:pt x="100" y="13"/>
                    <a:pt x="55" y="59"/>
                  </a:cubicBezTo>
                  <a:cubicBezTo>
                    <a:pt x="0" y="113"/>
                    <a:pt x="13" y="184"/>
                    <a:pt x="13" y="184"/>
                  </a:cubicBezTo>
                  <a:cubicBezTo>
                    <a:pt x="483" y="184"/>
                    <a:pt x="483" y="184"/>
                    <a:pt x="483" y="184"/>
                  </a:cubicBezTo>
                  <a:cubicBezTo>
                    <a:pt x="483" y="184"/>
                    <a:pt x="496" y="128"/>
                    <a:pt x="461" y="78"/>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sp>
        <p:nvSpPr>
          <p:cNvPr id="142" name="圆角矩形 86"/>
          <p:cNvSpPr/>
          <p:nvPr>
            <p:custDataLst>
              <p:tags r:id="rId26"/>
            </p:custDataLst>
          </p:nvPr>
        </p:nvSpPr>
        <p:spPr>
          <a:xfrm>
            <a:off x="4886325" y="2300605"/>
            <a:ext cx="1078230" cy="140335"/>
          </a:xfrm>
          <a:prstGeom prst="roundRect">
            <a:avLst>
              <a:gd name="adj" fmla="val 50000"/>
            </a:avLst>
          </a:prstGeom>
          <a:solidFill>
            <a:srgbClr val="B9D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800" b="1" dirty="0">
                <a:solidFill>
                  <a:srgbClr val="FFFFFF"/>
                </a:solidFill>
                <a:sym typeface="+mn-ea"/>
              </a:rPr>
              <a:t>Quality Director</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grpSp>
        <p:nvGrpSpPr>
          <p:cNvPr id="143" name="组合 65"/>
          <p:cNvGrpSpPr/>
          <p:nvPr/>
        </p:nvGrpSpPr>
        <p:grpSpPr>
          <a:xfrm>
            <a:off x="5219700" y="1621790"/>
            <a:ext cx="347980" cy="205105"/>
            <a:chOff x="4627563" y="1273176"/>
            <a:chExt cx="596900" cy="485774"/>
          </a:xfrm>
          <a:solidFill>
            <a:srgbClr val="E98960"/>
          </a:solidFill>
          <a:effectLst>
            <a:outerShdw blurRad="50800" dist="38100" dir="2700000" algn="tl" rotWithShape="0">
              <a:prstClr val="black">
                <a:alpha val="40000"/>
              </a:prstClr>
            </a:outerShdw>
          </a:effectLst>
        </p:grpSpPr>
        <p:sp>
          <p:nvSpPr>
            <p:cNvPr id="144" name="Oval 13"/>
            <p:cNvSpPr>
              <a:spLocks noChangeArrowheads="1"/>
            </p:cNvSpPr>
            <p:nvPr>
              <p:custDataLst>
                <p:tags r:id="rId27"/>
              </p:custDataLst>
            </p:nvPr>
          </p:nvSpPr>
          <p:spPr bwMode="auto">
            <a:xfrm>
              <a:off x="4808538" y="1273176"/>
              <a:ext cx="239713" cy="241300"/>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45" name="Freeform 14"/>
            <p:cNvSpPr/>
            <p:nvPr>
              <p:custDataLst>
                <p:tags r:id="rId28"/>
              </p:custDataLst>
            </p:nvPr>
          </p:nvSpPr>
          <p:spPr bwMode="auto">
            <a:xfrm>
              <a:off x="4627563" y="1536700"/>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6 h 184"/>
                <a:gd name="T16" fmla="*/ 216 w 496"/>
                <a:gd name="T17" fmla="*/ 150 h 184"/>
                <a:gd name="T18" fmla="*/ 180 w 496"/>
                <a:gd name="T19" fmla="*/ 0 h 184"/>
                <a:gd name="T20" fmla="*/ 55 w 496"/>
                <a:gd name="T21" fmla="*/ 59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6"/>
                    <a:pt x="239" y="66"/>
                    <a:pt x="239" y="66"/>
                  </a:cubicBezTo>
                  <a:cubicBezTo>
                    <a:pt x="220" y="102"/>
                    <a:pt x="216" y="150"/>
                    <a:pt x="216" y="150"/>
                  </a:cubicBezTo>
                  <a:cubicBezTo>
                    <a:pt x="192" y="124"/>
                    <a:pt x="180" y="0"/>
                    <a:pt x="180" y="0"/>
                  </a:cubicBezTo>
                  <a:cubicBezTo>
                    <a:pt x="180" y="0"/>
                    <a:pt x="100" y="13"/>
                    <a:pt x="55" y="59"/>
                  </a:cubicBezTo>
                  <a:cubicBezTo>
                    <a:pt x="0" y="113"/>
                    <a:pt x="13" y="184"/>
                    <a:pt x="13" y="184"/>
                  </a:cubicBezTo>
                  <a:cubicBezTo>
                    <a:pt x="483" y="184"/>
                    <a:pt x="483" y="184"/>
                    <a:pt x="483" y="184"/>
                  </a:cubicBezTo>
                  <a:cubicBezTo>
                    <a:pt x="483" y="184"/>
                    <a:pt x="496" y="128"/>
                    <a:pt x="461" y="78"/>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cxnSp>
        <p:nvCxnSpPr>
          <p:cNvPr id="154" name="直接连接符 94"/>
          <p:cNvCxnSpPr/>
          <p:nvPr>
            <p:custDataLst>
              <p:tags r:id="rId29"/>
            </p:custDataLst>
          </p:nvPr>
        </p:nvCxnSpPr>
        <p:spPr>
          <a:xfrm>
            <a:off x="3131467" y="2842750"/>
            <a:ext cx="180022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55" name="直接连接符 94"/>
          <p:cNvCxnSpPr/>
          <p:nvPr>
            <p:custDataLst>
              <p:tags r:id="rId30"/>
            </p:custDataLst>
          </p:nvPr>
        </p:nvCxnSpPr>
        <p:spPr>
          <a:xfrm>
            <a:off x="3108607" y="3314555"/>
            <a:ext cx="180022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56" name="直接连接符 94"/>
          <p:cNvCxnSpPr/>
          <p:nvPr>
            <p:custDataLst>
              <p:tags r:id="rId31"/>
            </p:custDataLst>
          </p:nvPr>
        </p:nvCxnSpPr>
        <p:spPr>
          <a:xfrm>
            <a:off x="3131467" y="3795885"/>
            <a:ext cx="180022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59" name="组合 68"/>
          <p:cNvGrpSpPr/>
          <p:nvPr/>
        </p:nvGrpSpPr>
        <p:grpSpPr>
          <a:xfrm>
            <a:off x="7158355" y="3543300"/>
            <a:ext cx="727710" cy="172085"/>
            <a:chOff x="6705601" y="1355725"/>
            <a:chExt cx="1249363" cy="407988"/>
          </a:xfrm>
          <a:solidFill>
            <a:schemeClr val="tx2">
              <a:lumMod val="60000"/>
              <a:lumOff val="40000"/>
            </a:schemeClr>
          </a:solidFill>
          <a:effectLst>
            <a:outerShdw blurRad="50800" dist="38100" dir="2700000" algn="tl" rotWithShape="0">
              <a:prstClr val="black">
                <a:alpha val="40000"/>
              </a:prstClr>
            </a:outerShdw>
          </a:effectLst>
        </p:grpSpPr>
        <p:sp>
          <p:nvSpPr>
            <p:cNvPr id="160" name="Oval 15"/>
            <p:cNvSpPr>
              <a:spLocks noChangeArrowheads="1"/>
            </p:cNvSpPr>
            <p:nvPr>
              <p:custDataLst>
                <p:tags r:id="rId32"/>
              </p:custDataLst>
            </p:nvPr>
          </p:nvSpPr>
          <p:spPr bwMode="auto">
            <a:xfrm>
              <a:off x="7231063" y="1355725"/>
              <a:ext cx="201613" cy="201612"/>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61" name="Freeform 16"/>
            <p:cNvSpPr/>
            <p:nvPr>
              <p:custDataLst>
                <p:tags r:id="rId33"/>
              </p:custDataLst>
            </p:nvPr>
          </p:nvSpPr>
          <p:spPr bwMode="auto">
            <a:xfrm>
              <a:off x="7078663" y="1576388"/>
              <a:ext cx="503238" cy="187325"/>
            </a:xfrm>
            <a:custGeom>
              <a:avLst/>
              <a:gdLst>
                <a:gd name="T0" fmla="*/ 389 w 418"/>
                <a:gd name="T1" fmla="*/ 66 h 155"/>
                <a:gd name="T2" fmla="*/ 265 w 418"/>
                <a:gd name="T3" fmla="*/ 0 h 155"/>
                <a:gd name="T4" fmla="*/ 239 w 418"/>
                <a:gd name="T5" fmla="*/ 127 h 155"/>
                <a:gd name="T6" fmla="*/ 217 w 418"/>
                <a:gd name="T7" fmla="*/ 55 h 155"/>
                <a:gd name="T8" fmla="*/ 230 w 418"/>
                <a:gd name="T9" fmla="*/ 41 h 155"/>
                <a:gd name="T10" fmla="*/ 209 w 418"/>
                <a:gd name="T11" fmla="*/ 16 h 155"/>
                <a:gd name="T12" fmla="*/ 187 w 418"/>
                <a:gd name="T13" fmla="*/ 42 h 155"/>
                <a:gd name="T14" fmla="*/ 201 w 418"/>
                <a:gd name="T15" fmla="*/ 56 h 155"/>
                <a:gd name="T16" fmla="*/ 182 w 418"/>
                <a:gd name="T17" fmla="*/ 127 h 155"/>
                <a:gd name="T18" fmla="*/ 152 w 418"/>
                <a:gd name="T19" fmla="*/ 0 h 155"/>
                <a:gd name="T20" fmla="*/ 46 w 418"/>
                <a:gd name="T21" fmla="*/ 50 h 155"/>
                <a:gd name="T22" fmla="*/ 11 w 418"/>
                <a:gd name="T23" fmla="*/ 155 h 155"/>
                <a:gd name="T24" fmla="*/ 407 w 418"/>
                <a:gd name="T25" fmla="*/ 155 h 155"/>
                <a:gd name="T26" fmla="*/ 389 w 418"/>
                <a:gd name="T27" fmla="*/ 6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6"/>
                  </a:moveTo>
                  <a:cubicBezTo>
                    <a:pt x="356" y="19"/>
                    <a:pt x="265" y="0"/>
                    <a:pt x="265" y="0"/>
                  </a:cubicBezTo>
                  <a:cubicBezTo>
                    <a:pt x="265" y="84"/>
                    <a:pt x="239" y="127"/>
                    <a:pt x="239" y="127"/>
                  </a:cubicBezTo>
                  <a:cubicBezTo>
                    <a:pt x="230" y="78"/>
                    <a:pt x="217" y="55"/>
                    <a:pt x="217" y="55"/>
                  </a:cubicBezTo>
                  <a:cubicBezTo>
                    <a:pt x="230" y="41"/>
                    <a:pt x="230" y="41"/>
                    <a:pt x="230" y="41"/>
                  </a:cubicBezTo>
                  <a:cubicBezTo>
                    <a:pt x="209" y="16"/>
                    <a:pt x="209" y="16"/>
                    <a:pt x="209" y="16"/>
                  </a:cubicBezTo>
                  <a:cubicBezTo>
                    <a:pt x="187" y="42"/>
                    <a:pt x="187" y="42"/>
                    <a:pt x="187" y="42"/>
                  </a:cubicBezTo>
                  <a:cubicBezTo>
                    <a:pt x="201" y="56"/>
                    <a:pt x="201" y="56"/>
                    <a:pt x="201" y="56"/>
                  </a:cubicBezTo>
                  <a:cubicBezTo>
                    <a:pt x="185" y="86"/>
                    <a:pt x="182" y="127"/>
                    <a:pt x="182" y="127"/>
                  </a:cubicBezTo>
                  <a:cubicBezTo>
                    <a:pt x="162" y="105"/>
                    <a:pt x="152" y="0"/>
                    <a:pt x="152" y="0"/>
                  </a:cubicBezTo>
                  <a:cubicBezTo>
                    <a:pt x="152" y="0"/>
                    <a:pt x="85" y="12"/>
                    <a:pt x="46" y="50"/>
                  </a:cubicBezTo>
                  <a:cubicBezTo>
                    <a:pt x="0" y="96"/>
                    <a:pt x="11" y="155"/>
                    <a:pt x="11" y="155"/>
                  </a:cubicBezTo>
                  <a:cubicBezTo>
                    <a:pt x="407" y="155"/>
                    <a:pt x="407" y="155"/>
                    <a:pt x="407" y="155"/>
                  </a:cubicBezTo>
                  <a:cubicBezTo>
                    <a:pt x="407" y="155"/>
                    <a:pt x="418" y="108"/>
                    <a:pt x="389" y="6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62" name="Oval 17"/>
            <p:cNvSpPr>
              <a:spLocks noChangeArrowheads="1"/>
            </p:cNvSpPr>
            <p:nvPr>
              <p:custDataLst>
                <p:tags r:id="rId34"/>
              </p:custDataLst>
            </p:nvPr>
          </p:nvSpPr>
          <p:spPr bwMode="auto">
            <a:xfrm>
              <a:off x="7707313" y="147637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63" name="Freeform 18"/>
            <p:cNvSpPr/>
            <p:nvPr>
              <p:custDataLst>
                <p:tags r:id="rId35"/>
              </p:custDataLst>
            </p:nvPr>
          </p:nvSpPr>
          <p:spPr bwMode="auto">
            <a:xfrm>
              <a:off x="7600951" y="1631950"/>
              <a:ext cx="354013" cy="131762"/>
            </a:xfrm>
            <a:custGeom>
              <a:avLst/>
              <a:gdLst>
                <a:gd name="T0" fmla="*/ 274 w 295"/>
                <a:gd name="T1" fmla="*/ 46 h 109"/>
                <a:gd name="T2" fmla="*/ 187 w 295"/>
                <a:gd name="T3" fmla="*/ 0 h 109"/>
                <a:gd name="T4" fmla="*/ 169 w 295"/>
                <a:gd name="T5" fmla="*/ 89 h 109"/>
                <a:gd name="T6" fmla="*/ 153 w 295"/>
                <a:gd name="T7" fmla="*/ 39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5"/>
                    <a:pt x="153" y="39"/>
                    <a:pt x="153" y="39"/>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1"/>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64" name="Oval 19"/>
            <p:cNvSpPr>
              <a:spLocks noChangeArrowheads="1"/>
            </p:cNvSpPr>
            <p:nvPr>
              <p:custDataLst>
                <p:tags r:id="rId36"/>
              </p:custDataLst>
            </p:nvPr>
          </p:nvSpPr>
          <p:spPr bwMode="auto">
            <a:xfrm>
              <a:off x="6811963" y="147637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65" name="Freeform 20"/>
            <p:cNvSpPr/>
            <p:nvPr>
              <p:custDataLst>
                <p:tags r:id="rId37"/>
              </p:custDataLst>
            </p:nvPr>
          </p:nvSpPr>
          <p:spPr bwMode="auto">
            <a:xfrm>
              <a:off x="6705601" y="1631950"/>
              <a:ext cx="355600" cy="131762"/>
            </a:xfrm>
            <a:custGeom>
              <a:avLst/>
              <a:gdLst>
                <a:gd name="T0" fmla="*/ 21 w 295"/>
                <a:gd name="T1" fmla="*/ 46 h 109"/>
                <a:gd name="T2" fmla="*/ 108 w 295"/>
                <a:gd name="T3" fmla="*/ 0 h 109"/>
                <a:gd name="T4" fmla="*/ 126 w 295"/>
                <a:gd name="T5" fmla="*/ 89 h 109"/>
                <a:gd name="T6" fmla="*/ 142 w 295"/>
                <a:gd name="T7" fmla="*/ 39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5"/>
                    <a:pt x="142" y="39"/>
                    <a:pt x="142" y="39"/>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1"/>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167" name="组合 75"/>
          <p:cNvGrpSpPr/>
          <p:nvPr/>
        </p:nvGrpSpPr>
        <p:grpSpPr>
          <a:xfrm>
            <a:off x="7189470" y="4015105"/>
            <a:ext cx="727710" cy="173355"/>
            <a:chOff x="6705601" y="2452688"/>
            <a:chExt cx="1249363" cy="409575"/>
          </a:xfrm>
          <a:solidFill>
            <a:schemeClr val="tx2">
              <a:lumMod val="60000"/>
              <a:lumOff val="40000"/>
            </a:schemeClr>
          </a:solidFill>
          <a:effectLst>
            <a:outerShdw blurRad="50800" dist="38100" dir="2700000" algn="tl" rotWithShape="0">
              <a:prstClr val="black">
                <a:alpha val="40000"/>
              </a:prstClr>
            </a:outerShdw>
          </a:effectLst>
        </p:grpSpPr>
        <p:sp>
          <p:nvSpPr>
            <p:cNvPr id="168" name="Oval 21"/>
            <p:cNvSpPr>
              <a:spLocks noChangeArrowheads="1"/>
            </p:cNvSpPr>
            <p:nvPr>
              <p:custDataLst>
                <p:tags r:id="rId38"/>
              </p:custDataLst>
            </p:nvPr>
          </p:nvSpPr>
          <p:spPr bwMode="auto">
            <a:xfrm>
              <a:off x="7231063" y="2452688"/>
              <a:ext cx="201613" cy="203200"/>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69" name="Freeform 22"/>
            <p:cNvSpPr/>
            <p:nvPr>
              <p:custDataLst>
                <p:tags r:id="rId39"/>
              </p:custDataLst>
            </p:nvPr>
          </p:nvSpPr>
          <p:spPr bwMode="auto">
            <a:xfrm>
              <a:off x="7078663" y="2674938"/>
              <a:ext cx="503238" cy="187325"/>
            </a:xfrm>
            <a:custGeom>
              <a:avLst/>
              <a:gdLst>
                <a:gd name="T0" fmla="*/ 389 w 418"/>
                <a:gd name="T1" fmla="*/ 65 h 155"/>
                <a:gd name="T2" fmla="*/ 265 w 418"/>
                <a:gd name="T3" fmla="*/ 0 h 155"/>
                <a:gd name="T4" fmla="*/ 239 w 418"/>
                <a:gd name="T5" fmla="*/ 126 h 155"/>
                <a:gd name="T6" fmla="*/ 217 w 418"/>
                <a:gd name="T7" fmla="*/ 55 h 155"/>
                <a:gd name="T8" fmla="*/ 230 w 418"/>
                <a:gd name="T9" fmla="*/ 41 h 155"/>
                <a:gd name="T10" fmla="*/ 209 w 418"/>
                <a:gd name="T11" fmla="*/ 15 h 155"/>
                <a:gd name="T12" fmla="*/ 187 w 418"/>
                <a:gd name="T13" fmla="*/ 41 h 155"/>
                <a:gd name="T14" fmla="*/ 201 w 418"/>
                <a:gd name="T15" fmla="*/ 55 h 155"/>
                <a:gd name="T16" fmla="*/ 182 w 418"/>
                <a:gd name="T17" fmla="*/ 126 h 155"/>
                <a:gd name="T18" fmla="*/ 152 w 418"/>
                <a:gd name="T19" fmla="*/ 0 h 155"/>
                <a:gd name="T20" fmla="*/ 46 w 418"/>
                <a:gd name="T21" fmla="*/ 49 h 155"/>
                <a:gd name="T22" fmla="*/ 11 w 418"/>
                <a:gd name="T23" fmla="*/ 155 h 155"/>
                <a:gd name="T24" fmla="*/ 407 w 418"/>
                <a:gd name="T25" fmla="*/ 155 h 155"/>
                <a:gd name="T26" fmla="*/ 389 w 418"/>
                <a:gd name="T27" fmla="*/ 6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5"/>
                  </a:moveTo>
                  <a:cubicBezTo>
                    <a:pt x="356" y="18"/>
                    <a:pt x="265" y="0"/>
                    <a:pt x="265" y="0"/>
                  </a:cubicBezTo>
                  <a:cubicBezTo>
                    <a:pt x="265" y="84"/>
                    <a:pt x="239" y="126"/>
                    <a:pt x="239" y="126"/>
                  </a:cubicBezTo>
                  <a:cubicBezTo>
                    <a:pt x="230" y="77"/>
                    <a:pt x="217" y="55"/>
                    <a:pt x="217" y="55"/>
                  </a:cubicBezTo>
                  <a:cubicBezTo>
                    <a:pt x="230" y="41"/>
                    <a:pt x="230" y="41"/>
                    <a:pt x="230" y="41"/>
                  </a:cubicBezTo>
                  <a:cubicBezTo>
                    <a:pt x="209" y="15"/>
                    <a:pt x="209" y="15"/>
                    <a:pt x="209" y="15"/>
                  </a:cubicBezTo>
                  <a:cubicBezTo>
                    <a:pt x="187" y="41"/>
                    <a:pt x="187" y="41"/>
                    <a:pt x="187" y="41"/>
                  </a:cubicBezTo>
                  <a:cubicBezTo>
                    <a:pt x="201" y="55"/>
                    <a:pt x="201" y="55"/>
                    <a:pt x="201" y="55"/>
                  </a:cubicBezTo>
                  <a:cubicBezTo>
                    <a:pt x="185" y="86"/>
                    <a:pt x="182" y="126"/>
                    <a:pt x="182" y="126"/>
                  </a:cubicBezTo>
                  <a:cubicBezTo>
                    <a:pt x="162" y="105"/>
                    <a:pt x="152" y="0"/>
                    <a:pt x="152" y="0"/>
                  </a:cubicBezTo>
                  <a:cubicBezTo>
                    <a:pt x="152" y="0"/>
                    <a:pt x="85" y="11"/>
                    <a:pt x="46" y="49"/>
                  </a:cubicBezTo>
                  <a:cubicBezTo>
                    <a:pt x="0" y="95"/>
                    <a:pt x="11" y="155"/>
                    <a:pt x="11" y="155"/>
                  </a:cubicBezTo>
                  <a:cubicBezTo>
                    <a:pt x="407" y="155"/>
                    <a:pt x="407" y="155"/>
                    <a:pt x="407" y="155"/>
                  </a:cubicBezTo>
                  <a:cubicBezTo>
                    <a:pt x="407" y="155"/>
                    <a:pt x="418" y="108"/>
                    <a:pt x="389" y="65"/>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70" name="Oval 23"/>
            <p:cNvSpPr>
              <a:spLocks noChangeArrowheads="1"/>
            </p:cNvSpPr>
            <p:nvPr>
              <p:custDataLst>
                <p:tags r:id="rId40"/>
              </p:custDataLst>
            </p:nvPr>
          </p:nvSpPr>
          <p:spPr bwMode="auto">
            <a:xfrm>
              <a:off x="7707313" y="257492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71" name="Freeform 24"/>
            <p:cNvSpPr/>
            <p:nvPr>
              <p:custDataLst>
                <p:tags r:id="rId41"/>
              </p:custDataLst>
            </p:nvPr>
          </p:nvSpPr>
          <p:spPr bwMode="auto">
            <a:xfrm>
              <a:off x="7600951" y="2730500"/>
              <a:ext cx="354013" cy="131762"/>
            </a:xfrm>
            <a:custGeom>
              <a:avLst/>
              <a:gdLst>
                <a:gd name="T0" fmla="*/ 274 w 295"/>
                <a:gd name="T1" fmla="*/ 46 h 109"/>
                <a:gd name="T2" fmla="*/ 187 w 295"/>
                <a:gd name="T3" fmla="*/ 0 h 109"/>
                <a:gd name="T4" fmla="*/ 169 w 295"/>
                <a:gd name="T5" fmla="*/ 89 h 109"/>
                <a:gd name="T6" fmla="*/ 153 w 295"/>
                <a:gd name="T7" fmla="*/ 38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4"/>
                    <a:pt x="153" y="38"/>
                    <a:pt x="153" y="38"/>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0"/>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72" name="Oval 25"/>
            <p:cNvSpPr>
              <a:spLocks noChangeArrowheads="1"/>
            </p:cNvSpPr>
            <p:nvPr>
              <p:custDataLst>
                <p:tags r:id="rId42"/>
              </p:custDataLst>
            </p:nvPr>
          </p:nvSpPr>
          <p:spPr bwMode="auto">
            <a:xfrm>
              <a:off x="6811963" y="257492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73" name="Freeform 26"/>
            <p:cNvSpPr/>
            <p:nvPr>
              <p:custDataLst>
                <p:tags r:id="rId43"/>
              </p:custDataLst>
            </p:nvPr>
          </p:nvSpPr>
          <p:spPr bwMode="auto">
            <a:xfrm>
              <a:off x="6705601" y="2730500"/>
              <a:ext cx="355600" cy="131762"/>
            </a:xfrm>
            <a:custGeom>
              <a:avLst/>
              <a:gdLst>
                <a:gd name="T0" fmla="*/ 21 w 295"/>
                <a:gd name="T1" fmla="*/ 46 h 109"/>
                <a:gd name="T2" fmla="*/ 108 w 295"/>
                <a:gd name="T3" fmla="*/ 0 h 109"/>
                <a:gd name="T4" fmla="*/ 126 w 295"/>
                <a:gd name="T5" fmla="*/ 89 h 109"/>
                <a:gd name="T6" fmla="*/ 142 w 295"/>
                <a:gd name="T7" fmla="*/ 38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4"/>
                    <a:pt x="142" y="38"/>
                    <a:pt x="142" y="38"/>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0"/>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175" name="组合 68"/>
          <p:cNvGrpSpPr/>
          <p:nvPr/>
        </p:nvGrpSpPr>
        <p:grpSpPr>
          <a:xfrm>
            <a:off x="7204075" y="3071495"/>
            <a:ext cx="727710" cy="172085"/>
            <a:chOff x="6705601" y="1355725"/>
            <a:chExt cx="1249363" cy="407988"/>
          </a:xfrm>
          <a:solidFill>
            <a:schemeClr val="tx2">
              <a:lumMod val="60000"/>
              <a:lumOff val="40000"/>
            </a:schemeClr>
          </a:solidFill>
          <a:effectLst>
            <a:outerShdw blurRad="50800" dist="38100" dir="2700000" algn="tl" rotWithShape="0">
              <a:prstClr val="black">
                <a:alpha val="40000"/>
              </a:prstClr>
            </a:outerShdw>
          </a:effectLst>
        </p:grpSpPr>
        <p:sp>
          <p:nvSpPr>
            <p:cNvPr id="176" name="Oval 15"/>
            <p:cNvSpPr>
              <a:spLocks noChangeArrowheads="1"/>
            </p:cNvSpPr>
            <p:nvPr>
              <p:custDataLst>
                <p:tags r:id="rId44"/>
              </p:custDataLst>
            </p:nvPr>
          </p:nvSpPr>
          <p:spPr bwMode="auto">
            <a:xfrm>
              <a:off x="7231063" y="1355725"/>
              <a:ext cx="201613" cy="201612"/>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77" name="Freeform 16"/>
            <p:cNvSpPr/>
            <p:nvPr>
              <p:custDataLst>
                <p:tags r:id="rId45"/>
              </p:custDataLst>
            </p:nvPr>
          </p:nvSpPr>
          <p:spPr bwMode="auto">
            <a:xfrm>
              <a:off x="7078663" y="1576388"/>
              <a:ext cx="503238" cy="187325"/>
            </a:xfrm>
            <a:custGeom>
              <a:avLst/>
              <a:gdLst>
                <a:gd name="T0" fmla="*/ 389 w 418"/>
                <a:gd name="T1" fmla="*/ 66 h 155"/>
                <a:gd name="T2" fmla="*/ 265 w 418"/>
                <a:gd name="T3" fmla="*/ 0 h 155"/>
                <a:gd name="T4" fmla="*/ 239 w 418"/>
                <a:gd name="T5" fmla="*/ 127 h 155"/>
                <a:gd name="T6" fmla="*/ 217 w 418"/>
                <a:gd name="T7" fmla="*/ 55 h 155"/>
                <a:gd name="T8" fmla="*/ 230 w 418"/>
                <a:gd name="T9" fmla="*/ 41 h 155"/>
                <a:gd name="T10" fmla="*/ 209 w 418"/>
                <a:gd name="T11" fmla="*/ 16 h 155"/>
                <a:gd name="T12" fmla="*/ 187 w 418"/>
                <a:gd name="T13" fmla="*/ 42 h 155"/>
                <a:gd name="T14" fmla="*/ 201 w 418"/>
                <a:gd name="T15" fmla="*/ 56 h 155"/>
                <a:gd name="T16" fmla="*/ 182 w 418"/>
                <a:gd name="T17" fmla="*/ 127 h 155"/>
                <a:gd name="T18" fmla="*/ 152 w 418"/>
                <a:gd name="T19" fmla="*/ 0 h 155"/>
                <a:gd name="T20" fmla="*/ 46 w 418"/>
                <a:gd name="T21" fmla="*/ 50 h 155"/>
                <a:gd name="T22" fmla="*/ 11 w 418"/>
                <a:gd name="T23" fmla="*/ 155 h 155"/>
                <a:gd name="T24" fmla="*/ 407 w 418"/>
                <a:gd name="T25" fmla="*/ 155 h 155"/>
                <a:gd name="T26" fmla="*/ 389 w 418"/>
                <a:gd name="T27" fmla="*/ 6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6"/>
                  </a:moveTo>
                  <a:cubicBezTo>
                    <a:pt x="356" y="19"/>
                    <a:pt x="265" y="0"/>
                    <a:pt x="265" y="0"/>
                  </a:cubicBezTo>
                  <a:cubicBezTo>
                    <a:pt x="265" y="84"/>
                    <a:pt x="239" y="127"/>
                    <a:pt x="239" y="127"/>
                  </a:cubicBezTo>
                  <a:cubicBezTo>
                    <a:pt x="230" y="78"/>
                    <a:pt x="217" y="55"/>
                    <a:pt x="217" y="55"/>
                  </a:cubicBezTo>
                  <a:cubicBezTo>
                    <a:pt x="230" y="41"/>
                    <a:pt x="230" y="41"/>
                    <a:pt x="230" y="41"/>
                  </a:cubicBezTo>
                  <a:cubicBezTo>
                    <a:pt x="209" y="16"/>
                    <a:pt x="209" y="16"/>
                    <a:pt x="209" y="16"/>
                  </a:cubicBezTo>
                  <a:cubicBezTo>
                    <a:pt x="187" y="42"/>
                    <a:pt x="187" y="42"/>
                    <a:pt x="187" y="42"/>
                  </a:cubicBezTo>
                  <a:cubicBezTo>
                    <a:pt x="201" y="56"/>
                    <a:pt x="201" y="56"/>
                    <a:pt x="201" y="56"/>
                  </a:cubicBezTo>
                  <a:cubicBezTo>
                    <a:pt x="185" y="86"/>
                    <a:pt x="182" y="127"/>
                    <a:pt x="182" y="127"/>
                  </a:cubicBezTo>
                  <a:cubicBezTo>
                    <a:pt x="162" y="105"/>
                    <a:pt x="152" y="0"/>
                    <a:pt x="152" y="0"/>
                  </a:cubicBezTo>
                  <a:cubicBezTo>
                    <a:pt x="152" y="0"/>
                    <a:pt x="85" y="12"/>
                    <a:pt x="46" y="50"/>
                  </a:cubicBezTo>
                  <a:cubicBezTo>
                    <a:pt x="0" y="96"/>
                    <a:pt x="11" y="155"/>
                    <a:pt x="11" y="155"/>
                  </a:cubicBezTo>
                  <a:cubicBezTo>
                    <a:pt x="407" y="155"/>
                    <a:pt x="407" y="155"/>
                    <a:pt x="407" y="155"/>
                  </a:cubicBezTo>
                  <a:cubicBezTo>
                    <a:pt x="407" y="155"/>
                    <a:pt x="418" y="108"/>
                    <a:pt x="389" y="6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78" name="Oval 17"/>
            <p:cNvSpPr>
              <a:spLocks noChangeArrowheads="1"/>
            </p:cNvSpPr>
            <p:nvPr>
              <p:custDataLst>
                <p:tags r:id="rId46"/>
              </p:custDataLst>
            </p:nvPr>
          </p:nvSpPr>
          <p:spPr bwMode="auto">
            <a:xfrm>
              <a:off x="7707313" y="147637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79" name="Freeform 18"/>
            <p:cNvSpPr/>
            <p:nvPr>
              <p:custDataLst>
                <p:tags r:id="rId47"/>
              </p:custDataLst>
            </p:nvPr>
          </p:nvSpPr>
          <p:spPr bwMode="auto">
            <a:xfrm>
              <a:off x="7600951" y="1631950"/>
              <a:ext cx="354013" cy="131762"/>
            </a:xfrm>
            <a:custGeom>
              <a:avLst/>
              <a:gdLst>
                <a:gd name="T0" fmla="*/ 274 w 295"/>
                <a:gd name="T1" fmla="*/ 46 h 109"/>
                <a:gd name="T2" fmla="*/ 187 w 295"/>
                <a:gd name="T3" fmla="*/ 0 h 109"/>
                <a:gd name="T4" fmla="*/ 169 w 295"/>
                <a:gd name="T5" fmla="*/ 89 h 109"/>
                <a:gd name="T6" fmla="*/ 153 w 295"/>
                <a:gd name="T7" fmla="*/ 39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5"/>
                    <a:pt x="153" y="39"/>
                    <a:pt x="153" y="39"/>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1"/>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80" name="Oval 19"/>
            <p:cNvSpPr>
              <a:spLocks noChangeArrowheads="1"/>
            </p:cNvSpPr>
            <p:nvPr>
              <p:custDataLst>
                <p:tags r:id="rId48"/>
              </p:custDataLst>
            </p:nvPr>
          </p:nvSpPr>
          <p:spPr bwMode="auto">
            <a:xfrm>
              <a:off x="6811963" y="147637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81" name="Freeform 20"/>
            <p:cNvSpPr/>
            <p:nvPr>
              <p:custDataLst>
                <p:tags r:id="rId49"/>
              </p:custDataLst>
            </p:nvPr>
          </p:nvSpPr>
          <p:spPr bwMode="auto">
            <a:xfrm>
              <a:off x="6705601" y="1631950"/>
              <a:ext cx="355600" cy="131762"/>
            </a:xfrm>
            <a:custGeom>
              <a:avLst/>
              <a:gdLst>
                <a:gd name="T0" fmla="*/ 21 w 295"/>
                <a:gd name="T1" fmla="*/ 46 h 109"/>
                <a:gd name="T2" fmla="*/ 108 w 295"/>
                <a:gd name="T3" fmla="*/ 0 h 109"/>
                <a:gd name="T4" fmla="*/ 126 w 295"/>
                <a:gd name="T5" fmla="*/ 89 h 109"/>
                <a:gd name="T6" fmla="*/ 142 w 295"/>
                <a:gd name="T7" fmla="*/ 39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5"/>
                    <a:pt x="142" y="39"/>
                    <a:pt x="142" y="39"/>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1"/>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183" name="组合 182"/>
          <p:cNvGrpSpPr/>
          <p:nvPr/>
        </p:nvGrpSpPr>
        <p:grpSpPr>
          <a:xfrm>
            <a:off x="5219700" y="3999230"/>
            <a:ext cx="347980" cy="204470"/>
            <a:chOff x="4627563" y="3476625"/>
            <a:chExt cx="596900" cy="484188"/>
          </a:xfrm>
          <a:solidFill>
            <a:srgbClr val="E98960"/>
          </a:solidFill>
          <a:effectLst>
            <a:outerShdw blurRad="50800" dist="38100" dir="2700000" algn="tl" rotWithShape="0">
              <a:prstClr val="black">
                <a:alpha val="40000"/>
              </a:prstClr>
            </a:outerShdw>
          </a:effectLst>
        </p:grpSpPr>
        <p:sp>
          <p:nvSpPr>
            <p:cNvPr id="184" name="Oval 9"/>
            <p:cNvSpPr>
              <a:spLocks noChangeArrowheads="1"/>
            </p:cNvSpPr>
            <p:nvPr>
              <p:custDataLst>
                <p:tags r:id="rId50"/>
              </p:custDataLst>
            </p:nvPr>
          </p:nvSpPr>
          <p:spPr bwMode="auto">
            <a:xfrm>
              <a:off x="4808538" y="3476625"/>
              <a:ext cx="239713" cy="239712"/>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85" name="Freeform 10"/>
            <p:cNvSpPr/>
            <p:nvPr>
              <p:custDataLst>
                <p:tags r:id="rId51"/>
              </p:custDataLst>
            </p:nvPr>
          </p:nvSpPr>
          <p:spPr bwMode="auto">
            <a:xfrm>
              <a:off x="4627563" y="3738563"/>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5 h 184"/>
                <a:gd name="T16" fmla="*/ 216 w 496"/>
                <a:gd name="T17" fmla="*/ 150 h 184"/>
                <a:gd name="T18" fmla="*/ 180 w 496"/>
                <a:gd name="T19" fmla="*/ 0 h 184"/>
                <a:gd name="T20" fmla="*/ 55 w 496"/>
                <a:gd name="T21" fmla="*/ 58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5"/>
                    <a:pt x="239" y="65"/>
                    <a:pt x="239" y="65"/>
                  </a:cubicBezTo>
                  <a:cubicBezTo>
                    <a:pt x="220" y="102"/>
                    <a:pt x="216" y="150"/>
                    <a:pt x="216" y="150"/>
                  </a:cubicBezTo>
                  <a:cubicBezTo>
                    <a:pt x="192" y="124"/>
                    <a:pt x="180" y="0"/>
                    <a:pt x="180" y="0"/>
                  </a:cubicBezTo>
                  <a:cubicBezTo>
                    <a:pt x="180" y="0"/>
                    <a:pt x="100" y="13"/>
                    <a:pt x="55" y="58"/>
                  </a:cubicBezTo>
                  <a:cubicBezTo>
                    <a:pt x="0" y="113"/>
                    <a:pt x="13" y="184"/>
                    <a:pt x="13" y="184"/>
                  </a:cubicBezTo>
                  <a:cubicBezTo>
                    <a:pt x="483" y="184"/>
                    <a:pt x="483" y="184"/>
                    <a:pt x="483" y="184"/>
                  </a:cubicBezTo>
                  <a:cubicBezTo>
                    <a:pt x="483" y="184"/>
                    <a:pt x="496" y="128"/>
                    <a:pt x="461" y="78"/>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186" name="组合 65"/>
          <p:cNvGrpSpPr/>
          <p:nvPr/>
        </p:nvGrpSpPr>
        <p:grpSpPr>
          <a:xfrm>
            <a:off x="5210175" y="3523615"/>
            <a:ext cx="347980" cy="205105"/>
            <a:chOff x="4627563" y="1273176"/>
            <a:chExt cx="596900" cy="485774"/>
          </a:xfrm>
          <a:solidFill>
            <a:srgbClr val="E98960"/>
          </a:solidFill>
          <a:effectLst>
            <a:outerShdw blurRad="50800" dist="38100" dir="2700000" algn="tl" rotWithShape="0">
              <a:prstClr val="black">
                <a:alpha val="40000"/>
              </a:prstClr>
            </a:outerShdw>
          </a:effectLst>
        </p:grpSpPr>
        <p:sp>
          <p:nvSpPr>
            <p:cNvPr id="187" name="Oval 13"/>
            <p:cNvSpPr>
              <a:spLocks noChangeArrowheads="1"/>
            </p:cNvSpPr>
            <p:nvPr>
              <p:custDataLst>
                <p:tags r:id="rId52"/>
              </p:custDataLst>
            </p:nvPr>
          </p:nvSpPr>
          <p:spPr bwMode="auto">
            <a:xfrm>
              <a:off x="4808538" y="1273176"/>
              <a:ext cx="239713" cy="241300"/>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88" name="Freeform 14"/>
            <p:cNvSpPr/>
            <p:nvPr>
              <p:custDataLst>
                <p:tags r:id="rId53"/>
              </p:custDataLst>
            </p:nvPr>
          </p:nvSpPr>
          <p:spPr bwMode="auto">
            <a:xfrm>
              <a:off x="4627563" y="1536700"/>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6 h 184"/>
                <a:gd name="T16" fmla="*/ 216 w 496"/>
                <a:gd name="T17" fmla="*/ 150 h 184"/>
                <a:gd name="T18" fmla="*/ 180 w 496"/>
                <a:gd name="T19" fmla="*/ 0 h 184"/>
                <a:gd name="T20" fmla="*/ 55 w 496"/>
                <a:gd name="T21" fmla="*/ 59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6"/>
                    <a:pt x="239" y="66"/>
                    <a:pt x="239" y="66"/>
                  </a:cubicBezTo>
                  <a:cubicBezTo>
                    <a:pt x="220" y="102"/>
                    <a:pt x="216" y="150"/>
                    <a:pt x="216" y="150"/>
                  </a:cubicBezTo>
                  <a:cubicBezTo>
                    <a:pt x="192" y="124"/>
                    <a:pt x="180" y="0"/>
                    <a:pt x="180" y="0"/>
                  </a:cubicBezTo>
                  <a:cubicBezTo>
                    <a:pt x="180" y="0"/>
                    <a:pt x="100" y="13"/>
                    <a:pt x="55" y="59"/>
                  </a:cubicBezTo>
                  <a:cubicBezTo>
                    <a:pt x="0" y="113"/>
                    <a:pt x="13" y="184"/>
                    <a:pt x="13" y="184"/>
                  </a:cubicBezTo>
                  <a:cubicBezTo>
                    <a:pt x="483" y="184"/>
                    <a:pt x="483" y="184"/>
                    <a:pt x="483" y="184"/>
                  </a:cubicBezTo>
                  <a:cubicBezTo>
                    <a:pt x="483" y="184"/>
                    <a:pt x="496" y="128"/>
                    <a:pt x="461" y="78"/>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sp>
        <p:nvSpPr>
          <p:cNvPr id="189" name="圆角矩形 86"/>
          <p:cNvSpPr/>
          <p:nvPr>
            <p:custDataLst>
              <p:tags r:id="rId54"/>
            </p:custDataLst>
          </p:nvPr>
        </p:nvSpPr>
        <p:spPr>
          <a:xfrm>
            <a:off x="4886325" y="3716020"/>
            <a:ext cx="1078230" cy="140335"/>
          </a:xfrm>
          <a:prstGeom prst="roundRect">
            <a:avLst>
              <a:gd name="adj" fmla="val 50000"/>
            </a:avLst>
          </a:prstGeom>
          <a:solidFill>
            <a:srgbClr val="B9D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800" b="1" dirty="0">
                <a:solidFill>
                  <a:srgbClr val="FFFFFF"/>
                </a:solidFill>
                <a:ea typeface="微软雅黑" panose="020B0503020204020204" pitchFamily="34" charset="-122"/>
                <a:cs typeface="+mn-lt"/>
              </a:rPr>
              <a:t>R&amp;D </a:t>
            </a:r>
            <a:r>
              <a:rPr lang="en-US" altLang="zh-CN" sz="800" b="1" dirty="0">
                <a:solidFill>
                  <a:srgbClr val="FFFFFF"/>
                </a:solidFill>
                <a:cs typeface="+mn-lt"/>
                <a:sym typeface="+mn-ea"/>
              </a:rPr>
              <a:t>Director</a:t>
            </a:r>
            <a:endParaRPr lang="en-US" altLang="zh-CN" sz="800" b="1" dirty="0">
              <a:solidFill>
                <a:srgbClr val="FFFFFF"/>
              </a:solidFill>
              <a:ea typeface="微软雅黑" panose="020B0503020204020204" pitchFamily="34" charset="-122"/>
              <a:cs typeface="+mn-lt"/>
            </a:endParaRPr>
          </a:p>
        </p:txBody>
      </p:sp>
      <p:grpSp>
        <p:nvGrpSpPr>
          <p:cNvPr id="190" name="组合 65"/>
          <p:cNvGrpSpPr/>
          <p:nvPr/>
        </p:nvGrpSpPr>
        <p:grpSpPr>
          <a:xfrm>
            <a:off x="5236845" y="3048000"/>
            <a:ext cx="347980" cy="205105"/>
            <a:chOff x="4627563" y="1273176"/>
            <a:chExt cx="596900" cy="485774"/>
          </a:xfrm>
          <a:solidFill>
            <a:srgbClr val="E98960"/>
          </a:solidFill>
          <a:effectLst>
            <a:outerShdw blurRad="50800" dist="38100" dir="2700000" algn="tl" rotWithShape="0">
              <a:prstClr val="black">
                <a:alpha val="40000"/>
              </a:prstClr>
            </a:outerShdw>
          </a:effectLst>
        </p:grpSpPr>
        <p:sp>
          <p:nvSpPr>
            <p:cNvPr id="191" name="Oval 13"/>
            <p:cNvSpPr>
              <a:spLocks noChangeArrowheads="1"/>
            </p:cNvSpPr>
            <p:nvPr>
              <p:custDataLst>
                <p:tags r:id="rId55"/>
              </p:custDataLst>
            </p:nvPr>
          </p:nvSpPr>
          <p:spPr bwMode="auto">
            <a:xfrm>
              <a:off x="4808538" y="1273176"/>
              <a:ext cx="239713" cy="241300"/>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92" name="Freeform 14"/>
            <p:cNvSpPr/>
            <p:nvPr>
              <p:custDataLst>
                <p:tags r:id="rId56"/>
              </p:custDataLst>
            </p:nvPr>
          </p:nvSpPr>
          <p:spPr bwMode="auto">
            <a:xfrm>
              <a:off x="4627563" y="1536700"/>
              <a:ext cx="596900" cy="222250"/>
            </a:xfrm>
            <a:custGeom>
              <a:avLst/>
              <a:gdLst>
                <a:gd name="T0" fmla="*/ 461 w 496"/>
                <a:gd name="T1" fmla="*/ 78 h 184"/>
                <a:gd name="T2" fmla="*/ 315 w 496"/>
                <a:gd name="T3" fmla="*/ 0 h 184"/>
                <a:gd name="T4" fmla="*/ 284 w 496"/>
                <a:gd name="T5" fmla="*/ 150 h 184"/>
                <a:gd name="T6" fmla="*/ 258 w 496"/>
                <a:gd name="T7" fmla="*/ 65 h 184"/>
                <a:gd name="T8" fmla="*/ 273 w 496"/>
                <a:gd name="T9" fmla="*/ 48 h 184"/>
                <a:gd name="T10" fmla="*/ 248 w 496"/>
                <a:gd name="T11" fmla="*/ 18 h 184"/>
                <a:gd name="T12" fmla="*/ 222 w 496"/>
                <a:gd name="T13" fmla="*/ 49 h 184"/>
                <a:gd name="T14" fmla="*/ 239 w 496"/>
                <a:gd name="T15" fmla="*/ 66 h 184"/>
                <a:gd name="T16" fmla="*/ 216 w 496"/>
                <a:gd name="T17" fmla="*/ 150 h 184"/>
                <a:gd name="T18" fmla="*/ 180 w 496"/>
                <a:gd name="T19" fmla="*/ 0 h 184"/>
                <a:gd name="T20" fmla="*/ 55 w 496"/>
                <a:gd name="T21" fmla="*/ 59 h 184"/>
                <a:gd name="T22" fmla="*/ 13 w 496"/>
                <a:gd name="T23" fmla="*/ 184 h 184"/>
                <a:gd name="T24" fmla="*/ 483 w 496"/>
                <a:gd name="T25" fmla="*/ 184 h 184"/>
                <a:gd name="T26" fmla="*/ 461 w 496"/>
                <a:gd name="T27"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6" h="184">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6"/>
                    <a:pt x="239" y="66"/>
                    <a:pt x="239" y="66"/>
                  </a:cubicBezTo>
                  <a:cubicBezTo>
                    <a:pt x="220" y="102"/>
                    <a:pt x="216" y="150"/>
                    <a:pt x="216" y="150"/>
                  </a:cubicBezTo>
                  <a:cubicBezTo>
                    <a:pt x="192" y="124"/>
                    <a:pt x="180" y="0"/>
                    <a:pt x="180" y="0"/>
                  </a:cubicBezTo>
                  <a:cubicBezTo>
                    <a:pt x="180" y="0"/>
                    <a:pt x="100" y="13"/>
                    <a:pt x="55" y="59"/>
                  </a:cubicBezTo>
                  <a:cubicBezTo>
                    <a:pt x="0" y="113"/>
                    <a:pt x="13" y="184"/>
                    <a:pt x="13" y="184"/>
                  </a:cubicBezTo>
                  <a:cubicBezTo>
                    <a:pt x="483" y="184"/>
                    <a:pt x="483" y="184"/>
                    <a:pt x="483" y="184"/>
                  </a:cubicBezTo>
                  <a:cubicBezTo>
                    <a:pt x="483" y="184"/>
                    <a:pt x="496" y="128"/>
                    <a:pt x="461" y="78"/>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grpSp>
        <p:nvGrpSpPr>
          <p:cNvPr id="196" name="组合 68"/>
          <p:cNvGrpSpPr/>
          <p:nvPr/>
        </p:nvGrpSpPr>
        <p:grpSpPr>
          <a:xfrm>
            <a:off x="7211060" y="4488180"/>
            <a:ext cx="727710" cy="172085"/>
            <a:chOff x="6705601" y="1355725"/>
            <a:chExt cx="1249363" cy="407988"/>
          </a:xfrm>
          <a:solidFill>
            <a:schemeClr val="tx2">
              <a:lumMod val="60000"/>
              <a:lumOff val="40000"/>
            </a:schemeClr>
          </a:solidFill>
          <a:effectLst>
            <a:outerShdw blurRad="50800" dist="38100" dir="2700000" algn="tl" rotWithShape="0">
              <a:prstClr val="black">
                <a:alpha val="40000"/>
              </a:prstClr>
            </a:outerShdw>
          </a:effectLst>
        </p:grpSpPr>
        <p:sp>
          <p:nvSpPr>
            <p:cNvPr id="197" name="Oval 15"/>
            <p:cNvSpPr>
              <a:spLocks noChangeArrowheads="1"/>
            </p:cNvSpPr>
            <p:nvPr>
              <p:custDataLst>
                <p:tags r:id="rId57"/>
              </p:custDataLst>
            </p:nvPr>
          </p:nvSpPr>
          <p:spPr bwMode="auto">
            <a:xfrm>
              <a:off x="7231063" y="1355725"/>
              <a:ext cx="201613" cy="201612"/>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98" name="Freeform 16"/>
            <p:cNvSpPr/>
            <p:nvPr>
              <p:custDataLst>
                <p:tags r:id="rId58"/>
              </p:custDataLst>
            </p:nvPr>
          </p:nvSpPr>
          <p:spPr bwMode="auto">
            <a:xfrm>
              <a:off x="7078663" y="1576388"/>
              <a:ext cx="503238" cy="187325"/>
            </a:xfrm>
            <a:custGeom>
              <a:avLst/>
              <a:gdLst>
                <a:gd name="T0" fmla="*/ 389 w 418"/>
                <a:gd name="T1" fmla="*/ 66 h 155"/>
                <a:gd name="T2" fmla="*/ 265 w 418"/>
                <a:gd name="T3" fmla="*/ 0 h 155"/>
                <a:gd name="T4" fmla="*/ 239 w 418"/>
                <a:gd name="T5" fmla="*/ 127 h 155"/>
                <a:gd name="T6" fmla="*/ 217 w 418"/>
                <a:gd name="T7" fmla="*/ 55 h 155"/>
                <a:gd name="T8" fmla="*/ 230 w 418"/>
                <a:gd name="T9" fmla="*/ 41 h 155"/>
                <a:gd name="T10" fmla="*/ 209 w 418"/>
                <a:gd name="T11" fmla="*/ 16 h 155"/>
                <a:gd name="T12" fmla="*/ 187 w 418"/>
                <a:gd name="T13" fmla="*/ 42 h 155"/>
                <a:gd name="T14" fmla="*/ 201 w 418"/>
                <a:gd name="T15" fmla="*/ 56 h 155"/>
                <a:gd name="T16" fmla="*/ 182 w 418"/>
                <a:gd name="T17" fmla="*/ 127 h 155"/>
                <a:gd name="T18" fmla="*/ 152 w 418"/>
                <a:gd name="T19" fmla="*/ 0 h 155"/>
                <a:gd name="T20" fmla="*/ 46 w 418"/>
                <a:gd name="T21" fmla="*/ 50 h 155"/>
                <a:gd name="T22" fmla="*/ 11 w 418"/>
                <a:gd name="T23" fmla="*/ 155 h 155"/>
                <a:gd name="T24" fmla="*/ 407 w 418"/>
                <a:gd name="T25" fmla="*/ 155 h 155"/>
                <a:gd name="T26" fmla="*/ 389 w 418"/>
                <a:gd name="T27" fmla="*/ 6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155">
                  <a:moveTo>
                    <a:pt x="389" y="66"/>
                  </a:moveTo>
                  <a:cubicBezTo>
                    <a:pt x="356" y="19"/>
                    <a:pt x="265" y="0"/>
                    <a:pt x="265" y="0"/>
                  </a:cubicBezTo>
                  <a:cubicBezTo>
                    <a:pt x="265" y="84"/>
                    <a:pt x="239" y="127"/>
                    <a:pt x="239" y="127"/>
                  </a:cubicBezTo>
                  <a:cubicBezTo>
                    <a:pt x="230" y="78"/>
                    <a:pt x="217" y="55"/>
                    <a:pt x="217" y="55"/>
                  </a:cubicBezTo>
                  <a:cubicBezTo>
                    <a:pt x="230" y="41"/>
                    <a:pt x="230" y="41"/>
                    <a:pt x="230" y="41"/>
                  </a:cubicBezTo>
                  <a:cubicBezTo>
                    <a:pt x="209" y="16"/>
                    <a:pt x="209" y="16"/>
                    <a:pt x="209" y="16"/>
                  </a:cubicBezTo>
                  <a:cubicBezTo>
                    <a:pt x="187" y="42"/>
                    <a:pt x="187" y="42"/>
                    <a:pt x="187" y="42"/>
                  </a:cubicBezTo>
                  <a:cubicBezTo>
                    <a:pt x="201" y="56"/>
                    <a:pt x="201" y="56"/>
                    <a:pt x="201" y="56"/>
                  </a:cubicBezTo>
                  <a:cubicBezTo>
                    <a:pt x="185" y="86"/>
                    <a:pt x="182" y="127"/>
                    <a:pt x="182" y="127"/>
                  </a:cubicBezTo>
                  <a:cubicBezTo>
                    <a:pt x="162" y="105"/>
                    <a:pt x="152" y="0"/>
                    <a:pt x="152" y="0"/>
                  </a:cubicBezTo>
                  <a:cubicBezTo>
                    <a:pt x="152" y="0"/>
                    <a:pt x="85" y="12"/>
                    <a:pt x="46" y="50"/>
                  </a:cubicBezTo>
                  <a:cubicBezTo>
                    <a:pt x="0" y="96"/>
                    <a:pt x="11" y="155"/>
                    <a:pt x="11" y="155"/>
                  </a:cubicBezTo>
                  <a:cubicBezTo>
                    <a:pt x="407" y="155"/>
                    <a:pt x="407" y="155"/>
                    <a:pt x="407" y="155"/>
                  </a:cubicBezTo>
                  <a:cubicBezTo>
                    <a:pt x="407" y="155"/>
                    <a:pt x="418" y="108"/>
                    <a:pt x="389" y="6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199" name="Oval 17"/>
            <p:cNvSpPr>
              <a:spLocks noChangeArrowheads="1"/>
            </p:cNvSpPr>
            <p:nvPr>
              <p:custDataLst>
                <p:tags r:id="rId59"/>
              </p:custDataLst>
            </p:nvPr>
          </p:nvSpPr>
          <p:spPr bwMode="auto">
            <a:xfrm>
              <a:off x="7707313" y="147637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200" name="Freeform 18"/>
            <p:cNvSpPr/>
            <p:nvPr>
              <p:custDataLst>
                <p:tags r:id="rId60"/>
              </p:custDataLst>
            </p:nvPr>
          </p:nvSpPr>
          <p:spPr bwMode="auto">
            <a:xfrm>
              <a:off x="7600951" y="1631950"/>
              <a:ext cx="354013" cy="131762"/>
            </a:xfrm>
            <a:custGeom>
              <a:avLst/>
              <a:gdLst>
                <a:gd name="T0" fmla="*/ 274 w 295"/>
                <a:gd name="T1" fmla="*/ 46 h 109"/>
                <a:gd name="T2" fmla="*/ 187 w 295"/>
                <a:gd name="T3" fmla="*/ 0 h 109"/>
                <a:gd name="T4" fmla="*/ 169 w 295"/>
                <a:gd name="T5" fmla="*/ 89 h 109"/>
                <a:gd name="T6" fmla="*/ 153 w 295"/>
                <a:gd name="T7" fmla="*/ 39 h 109"/>
                <a:gd name="T8" fmla="*/ 162 w 295"/>
                <a:gd name="T9" fmla="*/ 29 h 109"/>
                <a:gd name="T10" fmla="*/ 147 w 295"/>
                <a:gd name="T11" fmla="*/ 11 h 109"/>
                <a:gd name="T12" fmla="*/ 132 w 295"/>
                <a:gd name="T13" fmla="*/ 29 h 109"/>
                <a:gd name="T14" fmla="*/ 142 w 295"/>
                <a:gd name="T15" fmla="*/ 39 h 109"/>
                <a:gd name="T16" fmla="*/ 128 w 295"/>
                <a:gd name="T17" fmla="*/ 89 h 109"/>
                <a:gd name="T18" fmla="*/ 107 w 295"/>
                <a:gd name="T19" fmla="*/ 0 h 109"/>
                <a:gd name="T20" fmla="*/ 33 w 295"/>
                <a:gd name="T21" fmla="*/ 35 h 109"/>
                <a:gd name="T22" fmla="*/ 8 w 295"/>
                <a:gd name="T23" fmla="*/ 109 h 109"/>
                <a:gd name="T24" fmla="*/ 287 w 295"/>
                <a:gd name="T25" fmla="*/ 109 h 109"/>
                <a:gd name="T26" fmla="*/ 274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74" y="46"/>
                  </a:moveTo>
                  <a:cubicBezTo>
                    <a:pt x="251" y="13"/>
                    <a:pt x="187" y="0"/>
                    <a:pt x="187" y="0"/>
                  </a:cubicBezTo>
                  <a:cubicBezTo>
                    <a:pt x="186" y="59"/>
                    <a:pt x="169" y="89"/>
                    <a:pt x="169" y="89"/>
                  </a:cubicBezTo>
                  <a:cubicBezTo>
                    <a:pt x="162" y="55"/>
                    <a:pt x="153" y="39"/>
                    <a:pt x="153" y="39"/>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1"/>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201" name="Oval 19"/>
            <p:cNvSpPr>
              <a:spLocks noChangeArrowheads="1"/>
            </p:cNvSpPr>
            <p:nvPr>
              <p:custDataLst>
                <p:tags r:id="rId61"/>
              </p:custDataLst>
            </p:nvPr>
          </p:nvSpPr>
          <p:spPr bwMode="auto">
            <a:xfrm>
              <a:off x="6811963" y="1476375"/>
              <a:ext cx="142875" cy="142875"/>
            </a:xfrm>
            <a:prstGeom prst="ellipse">
              <a:avLst/>
            </a:pr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sp>
          <p:nvSpPr>
            <p:cNvPr id="202" name="Freeform 20"/>
            <p:cNvSpPr/>
            <p:nvPr>
              <p:custDataLst>
                <p:tags r:id="rId62"/>
              </p:custDataLst>
            </p:nvPr>
          </p:nvSpPr>
          <p:spPr bwMode="auto">
            <a:xfrm>
              <a:off x="6705601" y="1631950"/>
              <a:ext cx="355600" cy="131762"/>
            </a:xfrm>
            <a:custGeom>
              <a:avLst/>
              <a:gdLst>
                <a:gd name="T0" fmla="*/ 21 w 295"/>
                <a:gd name="T1" fmla="*/ 46 h 109"/>
                <a:gd name="T2" fmla="*/ 108 w 295"/>
                <a:gd name="T3" fmla="*/ 0 h 109"/>
                <a:gd name="T4" fmla="*/ 126 w 295"/>
                <a:gd name="T5" fmla="*/ 89 h 109"/>
                <a:gd name="T6" fmla="*/ 142 w 295"/>
                <a:gd name="T7" fmla="*/ 39 h 109"/>
                <a:gd name="T8" fmla="*/ 133 w 295"/>
                <a:gd name="T9" fmla="*/ 29 h 109"/>
                <a:gd name="T10" fmla="*/ 147 w 295"/>
                <a:gd name="T11" fmla="*/ 11 h 109"/>
                <a:gd name="T12" fmla="*/ 163 w 295"/>
                <a:gd name="T13" fmla="*/ 29 h 109"/>
                <a:gd name="T14" fmla="*/ 153 w 295"/>
                <a:gd name="T15" fmla="*/ 39 h 109"/>
                <a:gd name="T16" fmla="*/ 166 w 295"/>
                <a:gd name="T17" fmla="*/ 89 h 109"/>
                <a:gd name="T18" fmla="*/ 188 w 295"/>
                <a:gd name="T19" fmla="*/ 0 h 109"/>
                <a:gd name="T20" fmla="*/ 262 w 295"/>
                <a:gd name="T21" fmla="*/ 35 h 109"/>
                <a:gd name="T22" fmla="*/ 287 w 295"/>
                <a:gd name="T23" fmla="*/ 109 h 109"/>
                <a:gd name="T24" fmla="*/ 8 w 295"/>
                <a:gd name="T25" fmla="*/ 109 h 109"/>
                <a:gd name="T26" fmla="*/ 21 w 295"/>
                <a:gd name="T27"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09">
                  <a:moveTo>
                    <a:pt x="21" y="46"/>
                  </a:moveTo>
                  <a:cubicBezTo>
                    <a:pt x="44" y="13"/>
                    <a:pt x="108" y="0"/>
                    <a:pt x="108" y="0"/>
                  </a:cubicBezTo>
                  <a:cubicBezTo>
                    <a:pt x="108" y="59"/>
                    <a:pt x="126" y="89"/>
                    <a:pt x="126" y="89"/>
                  </a:cubicBezTo>
                  <a:cubicBezTo>
                    <a:pt x="133" y="55"/>
                    <a:pt x="142" y="39"/>
                    <a:pt x="142" y="39"/>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1"/>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p:spPr>
          <p:txBody>
            <a:bodyPr/>
            <a:p>
              <a:pPr fontAlgn="auto">
                <a:spcBef>
                  <a:spcPts val="0"/>
                </a:spcBef>
                <a:spcAft>
                  <a:spcPts val="0"/>
                </a:spcAft>
                <a:defRPr/>
              </a:pPr>
              <a:endParaRPr lang="zh-CN" altLang="en-US" sz="100" b="1">
                <a:latin typeface="微软雅黑" panose="020B0503020204020204" pitchFamily="34" charset="-122"/>
                <a:ea typeface="微软雅黑" panose="020B0503020204020204" pitchFamily="34" charset="-122"/>
              </a:endParaRPr>
            </a:p>
          </p:txBody>
        </p:sp>
      </p:grpSp>
      <p:sp>
        <p:nvSpPr>
          <p:cNvPr id="203" name="圆角矩形 88"/>
          <p:cNvSpPr/>
          <p:nvPr>
            <p:custDataLst>
              <p:tags r:id="rId63"/>
            </p:custDataLst>
          </p:nvPr>
        </p:nvSpPr>
        <p:spPr>
          <a:xfrm>
            <a:off x="6572885" y="4657725"/>
            <a:ext cx="1908175" cy="142240"/>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zh-CN" altLang="en-US" sz="800" b="1">
                <a:solidFill>
                  <a:srgbClr val="FFFFFF"/>
                </a:solidFill>
                <a:ea typeface="微软雅黑" panose="020B0503020204020204" pitchFamily="34" charset="-122"/>
                <a:cs typeface="+mn-lt"/>
              </a:rPr>
              <a:t>Purchasing Dept</a:t>
            </a:r>
            <a:endParaRPr lang="zh-CN" altLang="en-US" sz="800" b="1">
              <a:solidFill>
                <a:srgbClr val="FFFFFF"/>
              </a:solidFill>
              <a:ea typeface="微软雅黑" panose="020B0503020204020204" pitchFamily="34" charset="-122"/>
              <a:cs typeface="+mn-lt"/>
            </a:endParaRPr>
          </a:p>
        </p:txBody>
      </p:sp>
      <p:cxnSp>
        <p:nvCxnSpPr>
          <p:cNvPr id="208" name="直接连接符 94"/>
          <p:cNvCxnSpPr/>
          <p:nvPr>
            <p:custDataLst>
              <p:tags r:id="rId64"/>
            </p:custDataLst>
          </p:nvPr>
        </p:nvCxnSpPr>
        <p:spPr>
          <a:xfrm>
            <a:off x="5903877" y="1900410"/>
            <a:ext cx="720090"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46" name="圆角矩形 86"/>
          <p:cNvSpPr/>
          <p:nvPr>
            <p:custDataLst>
              <p:tags r:id="rId65"/>
            </p:custDataLst>
          </p:nvPr>
        </p:nvSpPr>
        <p:spPr>
          <a:xfrm>
            <a:off x="4893310" y="1828800"/>
            <a:ext cx="1078230" cy="140335"/>
          </a:xfrm>
          <a:prstGeom prst="roundRect">
            <a:avLst>
              <a:gd name="adj" fmla="val 50000"/>
            </a:avLst>
          </a:prstGeom>
          <a:solidFill>
            <a:srgbClr val="B9D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800" b="1">
                <a:solidFill>
                  <a:srgbClr val="FFFFFF"/>
                </a:solidFill>
                <a:sym typeface="+mn-ea"/>
              </a:rPr>
              <a:t>Production Director</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sp>
        <p:nvSpPr>
          <p:cNvPr id="134" name="圆角矩形 88"/>
          <p:cNvSpPr/>
          <p:nvPr>
            <p:custDataLst>
              <p:tags r:id="rId66"/>
            </p:custDataLst>
          </p:nvPr>
        </p:nvSpPr>
        <p:spPr>
          <a:xfrm>
            <a:off x="6572885" y="1826895"/>
            <a:ext cx="1908175" cy="142240"/>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800" b="1">
                <a:solidFill>
                  <a:srgbClr val="FFFFFF"/>
                </a:solidFill>
                <a:sym typeface="+mn-ea"/>
              </a:rPr>
              <a:t>Production Dept, Workshops.</a:t>
            </a:r>
            <a:endParaRPr lang="zh-CN" altLang="en-US" sz="800" b="1">
              <a:solidFill>
                <a:srgbClr val="FFFFFF"/>
              </a:solidFill>
              <a:latin typeface="微软雅黑" panose="020B0503020204020204" pitchFamily="34" charset="-122"/>
              <a:ea typeface="微软雅黑" panose="020B0503020204020204" pitchFamily="34" charset="-122"/>
            </a:endParaRPr>
          </a:p>
        </p:txBody>
      </p:sp>
      <p:cxnSp>
        <p:nvCxnSpPr>
          <p:cNvPr id="209" name="直接连接符 208"/>
          <p:cNvCxnSpPr/>
          <p:nvPr>
            <p:custDataLst>
              <p:tags r:id="rId67"/>
            </p:custDataLst>
          </p:nvPr>
        </p:nvCxnSpPr>
        <p:spPr>
          <a:xfrm>
            <a:off x="5911688" y="2842680"/>
            <a:ext cx="79438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26" name="圆角矩形 88"/>
          <p:cNvSpPr/>
          <p:nvPr>
            <p:custDataLst>
              <p:tags r:id="rId68"/>
            </p:custDataLst>
          </p:nvPr>
        </p:nvSpPr>
        <p:spPr>
          <a:xfrm>
            <a:off x="6572885" y="2770505"/>
            <a:ext cx="1908175" cy="142240"/>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800" b="1">
                <a:solidFill>
                  <a:srgbClr val="FFFFFF"/>
                </a:solidFill>
                <a:sym typeface="+mn-ea"/>
              </a:rPr>
              <a:t> QC Dept</a:t>
            </a:r>
            <a:endParaRPr lang="en-US" altLang="zh-CN" sz="800" b="1" dirty="0">
              <a:solidFill>
                <a:srgbClr val="FFFFFF"/>
              </a:solidFill>
              <a:latin typeface="微软雅黑" panose="020B0503020204020204" pitchFamily="34" charset="-122"/>
              <a:ea typeface="微软雅黑" panose="020B0503020204020204" pitchFamily="34" charset="-122"/>
            </a:endParaRPr>
          </a:p>
        </p:txBody>
      </p:sp>
      <p:sp>
        <p:nvSpPr>
          <p:cNvPr id="138" name="圆角矩形 137"/>
          <p:cNvSpPr/>
          <p:nvPr>
            <p:custDataLst>
              <p:tags r:id="rId69"/>
            </p:custDataLst>
          </p:nvPr>
        </p:nvSpPr>
        <p:spPr>
          <a:xfrm>
            <a:off x="4886325" y="2770505"/>
            <a:ext cx="1078230" cy="142240"/>
          </a:xfrm>
          <a:prstGeom prst="roundRect">
            <a:avLst>
              <a:gd name="adj" fmla="val 50000"/>
            </a:avLst>
          </a:prstGeom>
          <a:solidFill>
            <a:srgbClr val="B9D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800" b="1" dirty="0">
                <a:solidFill>
                  <a:srgbClr val="FFFFFF"/>
                </a:solidFill>
                <a:sym typeface="+mn-ea"/>
              </a:rPr>
              <a:t>QC Director</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cxnSp>
        <p:nvCxnSpPr>
          <p:cNvPr id="210" name="直接连接符 209"/>
          <p:cNvCxnSpPr/>
          <p:nvPr>
            <p:custDataLst>
              <p:tags r:id="rId70"/>
            </p:custDataLst>
          </p:nvPr>
        </p:nvCxnSpPr>
        <p:spPr>
          <a:xfrm>
            <a:off x="5867238" y="3314485"/>
            <a:ext cx="79438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93" name="圆角矩形 86"/>
          <p:cNvSpPr/>
          <p:nvPr>
            <p:custDataLst>
              <p:tags r:id="rId71"/>
            </p:custDataLst>
          </p:nvPr>
        </p:nvSpPr>
        <p:spPr>
          <a:xfrm>
            <a:off x="4886325" y="3244215"/>
            <a:ext cx="1078230" cy="140335"/>
          </a:xfrm>
          <a:prstGeom prst="roundRect">
            <a:avLst>
              <a:gd name="adj" fmla="val 50000"/>
            </a:avLst>
          </a:prstGeom>
          <a:solidFill>
            <a:srgbClr val="B9D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800" b="1" dirty="0">
                <a:solidFill>
                  <a:srgbClr val="FFFFFF"/>
                </a:solidFill>
                <a:sym typeface="+mn-ea"/>
              </a:rPr>
              <a:t>Admin Director</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sp>
        <p:nvSpPr>
          <p:cNvPr id="182" name="圆角矩形 88"/>
          <p:cNvSpPr/>
          <p:nvPr>
            <p:custDataLst>
              <p:tags r:id="rId72"/>
            </p:custDataLst>
          </p:nvPr>
        </p:nvSpPr>
        <p:spPr>
          <a:xfrm>
            <a:off x="6572885" y="3242310"/>
            <a:ext cx="1908175" cy="142240"/>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zh-CN" altLang="en-US" sz="800">
                <a:solidFill>
                  <a:srgbClr val="FFFFFF"/>
                </a:solidFill>
                <a:ea typeface="微软雅黑" panose="020B0503020204020204" pitchFamily="34" charset="-122"/>
                <a:cs typeface="+mn-lt"/>
              </a:rPr>
              <a:t>Warehousing &amp; Logistics Dep</a:t>
            </a:r>
            <a:r>
              <a:rPr lang="en-US" altLang="zh-CN" sz="800" dirty="0">
                <a:solidFill>
                  <a:srgbClr val="FFFFFF"/>
                </a:solidFill>
                <a:cs typeface="+mn-lt"/>
                <a:sym typeface="+mn-ea"/>
              </a:rPr>
              <a:t>, General Office</a:t>
            </a:r>
            <a:endParaRPr lang="en-US" altLang="zh-CN" sz="800" dirty="0">
              <a:solidFill>
                <a:srgbClr val="FFFFFF"/>
              </a:solidFill>
              <a:ea typeface="微软雅黑" panose="020B0503020204020204" pitchFamily="34" charset="-122"/>
              <a:cs typeface="+mn-lt"/>
              <a:sym typeface="+mn-ea"/>
            </a:endParaRPr>
          </a:p>
        </p:txBody>
      </p:sp>
      <p:cxnSp>
        <p:nvCxnSpPr>
          <p:cNvPr id="211" name="直接连接符 210"/>
          <p:cNvCxnSpPr/>
          <p:nvPr>
            <p:custDataLst>
              <p:tags r:id="rId73"/>
            </p:custDataLst>
          </p:nvPr>
        </p:nvCxnSpPr>
        <p:spPr>
          <a:xfrm>
            <a:off x="5964393" y="3795815"/>
            <a:ext cx="794385" cy="0"/>
          </a:xfrm>
          <a:prstGeom prst="line">
            <a:avLst/>
          </a:prstGeom>
          <a:ln w="63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66" name="圆角矩形 88"/>
          <p:cNvSpPr/>
          <p:nvPr>
            <p:custDataLst>
              <p:tags r:id="rId74"/>
            </p:custDataLst>
          </p:nvPr>
        </p:nvSpPr>
        <p:spPr>
          <a:xfrm>
            <a:off x="6572885" y="3714115"/>
            <a:ext cx="1908175" cy="142240"/>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zh-CN" sz="800" b="1" dirty="0">
                <a:solidFill>
                  <a:srgbClr val="FFFFFF"/>
                </a:solidFill>
                <a:ea typeface="微软雅黑" panose="020B0503020204020204" pitchFamily="34" charset="-122"/>
                <a:cs typeface="+mn-lt"/>
              </a:rPr>
              <a:t>R&amp;D Dept</a:t>
            </a:r>
            <a:r>
              <a:rPr lang="en-US" altLang="zh-CN" sz="800" b="1" dirty="0">
                <a:solidFill>
                  <a:srgbClr val="FFFFFF"/>
                </a:solidFill>
                <a:ea typeface="微软雅黑" panose="020B0503020204020204" pitchFamily="34" charset="-122"/>
                <a:cs typeface="+mn-lt"/>
              </a:rPr>
              <a:t>, </a:t>
            </a:r>
            <a:r>
              <a:rPr lang="en-US" altLang="zh-CN" sz="800" b="1">
                <a:solidFill>
                  <a:srgbClr val="FFFFFF"/>
                </a:solidFill>
                <a:cs typeface="+mn-lt"/>
                <a:sym typeface="+mn-ea"/>
              </a:rPr>
              <a:t>Product Support Dept.</a:t>
            </a:r>
            <a:endParaRPr lang="zh-CN" sz="800" b="1" dirty="0">
              <a:solidFill>
                <a:srgbClr val="FFFFFF"/>
              </a:solidFill>
              <a:ea typeface="微软雅黑" panose="020B0503020204020204" pitchFamily="34" charset="-122"/>
              <a:cs typeface="+mn-lt"/>
            </a:endParaRPr>
          </a:p>
        </p:txBody>
      </p:sp>
      <p:cxnSp>
        <p:nvCxnSpPr>
          <p:cNvPr id="213" name="直接连接符 212"/>
          <p:cNvCxnSpPr>
            <a:stCxn id="195" idx="3"/>
            <a:endCxn id="174" idx="1"/>
          </p:cNvCxnSpPr>
          <p:nvPr/>
        </p:nvCxnSpPr>
        <p:spPr>
          <a:xfrm flipV="1">
            <a:off x="5986780" y="4257040"/>
            <a:ext cx="586105" cy="1270"/>
          </a:xfrm>
          <a:prstGeom prst="line">
            <a:avLst/>
          </a:prstGeom>
          <a:ln>
            <a:solidFill>
              <a:srgbClr val="7F7F7F"/>
            </a:solidFill>
          </a:ln>
        </p:spPr>
        <p:style>
          <a:lnRef idx="1">
            <a:schemeClr val="dk1"/>
          </a:lnRef>
          <a:fillRef idx="0">
            <a:schemeClr val="dk1"/>
          </a:fillRef>
          <a:effectRef idx="0">
            <a:schemeClr val="dk1"/>
          </a:effectRef>
          <a:fontRef idx="minor">
            <a:schemeClr val="tx1"/>
          </a:fontRef>
        </p:style>
      </p:cxnSp>
      <p:cxnSp>
        <p:nvCxnSpPr>
          <p:cNvPr id="216" name="直接连接符 215"/>
          <p:cNvCxnSpPr/>
          <p:nvPr/>
        </p:nvCxnSpPr>
        <p:spPr>
          <a:xfrm flipV="1">
            <a:off x="3114675" y="4257040"/>
            <a:ext cx="3572510" cy="127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95" name="圆角矩形 194"/>
          <p:cNvSpPr/>
          <p:nvPr>
            <p:custDataLst>
              <p:tags r:id="rId75"/>
            </p:custDataLst>
          </p:nvPr>
        </p:nvSpPr>
        <p:spPr>
          <a:xfrm>
            <a:off x="4908550" y="4187825"/>
            <a:ext cx="1078230" cy="140335"/>
          </a:xfrm>
          <a:prstGeom prst="roundRect">
            <a:avLst>
              <a:gd name="adj" fmla="val 50000"/>
            </a:avLst>
          </a:prstGeom>
          <a:solidFill>
            <a:srgbClr val="B9DA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800" b="1" dirty="0">
                <a:solidFill>
                  <a:srgbClr val="FFFFFF"/>
                </a:solidFill>
                <a:ea typeface="微软雅黑" panose="020B0503020204020204" pitchFamily="34" charset="-122"/>
                <a:cs typeface="+mn-lt"/>
              </a:rPr>
              <a:t>E</a:t>
            </a:r>
            <a:r>
              <a:rPr lang="zh-CN" altLang="en-US" sz="800" b="1" dirty="0">
                <a:solidFill>
                  <a:srgbClr val="FFFFFF"/>
                </a:solidFill>
                <a:ea typeface="微软雅黑" panose="020B0503020204020204" pitchFamily="34" charset="-122"/>
                <a:cs typeface="+mn-lt"/>
              </a:rPr>
              <a:t>ngineering </a:t>
            </a:r>
            <a:r>
              <a:rPr lang="en-US" altLang="zh-CN" sz="800" b="1" dirty="0">
                <a:solidFill>
                  <a:srgbClr val="FFFFFF"/>
                </a:solidFill>
                <a:ea typeface="微软雅黑" panose="020B0503020204020204" pitchFamily="34" charset="-122"/>
                <a:cs typeface="+mn-lt"/>
              </a:rPr>
              <a:t>D</a:t>
            </a:r>
            <a:r>
              <a:rPr lang="zh-CN" altLang="en-US" sz="800" b="1" dirty="0">
                <a:solidFill>
                  <a:srgbClr val="FFFFFF"/>
                </a:solidFill>
                <a:ea typeface="微软雅黑" panose="020B0503020204020204" pitchFamily="34" charset="-122"/>
                <a:cs typeface="+mn-lt"/>
              </a:rPr>
              <a:t>irector</a:t>
            </a:r>
            <a:endParaRPr lang="zh-CN" altLang="en-US" sz="800" b="1" dirty="0">
              <a:solidFill>
                <a:srgbClr val="FFFFFF"/>
              </a:solidFill>
              <a:ea typeface="微软雅黑" panose="020B0503020204020204" pitchFamily="34" charset="-122"/>
              <a:cs typeface="+mn-lt"/>
            </a:endParaRPr>
          </a:p>
        </p:txBody>
      </p:sp>
      <p:sp>
        <p:nvSpPr>
          <p:cNvPr id="174" name="圆角矩形 88"/>
          <p:cNvSpPr/>
          <p:nvPr>
            <p:custDataLst>
              <p:tags r:id="rId76"/>
            </p:custDataLst>
          </p:nvPr>
        </p:nvSpPr>
        <p:spPr>
          <a:xfrm>
            <a:off x="6572885" y="4185920"/>
            <a:ext cx="1908175" cy="142240"/>
          </a:xfrm>
          <a:prstGeom prst="roundRect">
            <a:avLst>
              <a:gd name="adj" fmla="val 50000"/>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800" b="1" dirty="0">
                <a:solidFill>
                  <a:srgbClr val="FFFFFF"/>
                </a:solidFill>
                <a:sym typeface="+mn-ea"/>
              </a:rPr>
              <a:t>Engineering &amp; Equipment Dept,</a:t>
            </a:r>
            <a:endParaRPr lang="zh-CN" altLang="en-US" sz="800" b="1" dirty="0">
              <a:solidFill>
                <a:srgbClr val="FFFFFF"/>
              </a:solidFill>
              <a:latin typeface="微软雅黑" panose="020B0503020204020204" pitchFamily="34" charset="-122"/>
              <a:ea typeface="微软雅黑" panose="020B0503020204020204" pitchFamily="34" charset="-122"/>
            </a:endParaRPr>
          </a:p>
        </p:txBody>
      </p:sp>
      <p:sp>
        <p:nvSpPr>
          <p:cNvPr id="16" name="Rectangle 18"/>
          <p:cNvSpPr>
            <a:spLocks noChangeArrowheads="1"/>
          </p:cNvSpPr>
          <p:nvPr>
            <p:custDataLst>
              <p:tags r:id="rId77"/>
            </p:custDataLst>
          </p:nvPr>
        </p:nvSpPr>
        <p:spPr bwMode="auto">
          <a:xfrm>
            <a:off x="461308" y="287495"/>
            <a:ext cx="2457596" cy="307777"/>
          </a:xfrm>
          <a:prstGeom prst="rect">
            <a:avLst/>
          </a:prstGeom>
          <a:noFill/>
          <a:ln w="9525">
            <a:noFill/>
            <a:miter lim="800000"/>
          </a:ln>
        </p:spPr>
        <p:txBody>
          <a:bodyPr wrap="none" lIns="0" tIns="0" rIns="0" bIns="0">
            <a:spAutoFit/>
          </a:bodyPr>
          <a:p>
            <a:pPr>
              <a:defRPr/>
            </a:pPr>
            <a:r>
              <a:rPr lang="en-US" altLang="zh-CN" sz="2000" b="1" dirty="0">
                <a:solidFill>
                  <a:schemeClr val="accent4">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Organization</a:t>
            </a:r>
            <a:r>
              <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 Chart</a:t>
            </a:r>
            <a:endParaRPr lang="en-US" altLang="zh-CN" sz="2000" b="1" dirty="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3"/>
                                        </p:tgtEl>
                                        <p:attrNameLst>
                                          <p:attrName>style.visibility</p:attrName>
                                        </p:attrNameLst>
                                      </p:cBhvr>
                                      <p:to>
                                        <p:strVal val="visible"/>
                                      </p:to>
                                    </p:set>
                                    <p:anim calcmode="lin" valueType="num">
                                      <p:cBhvr>
                                        <p:cTn id="19" dur="500" fill="hold"/>
                                        <p:tgtEl>
                                          <p:spTgt spid="83"/>
                                        </p:tgtEl>
                                        <p:attrNameLst>
                                          <p:attrName>ppt_w</p:attrName>
                                        </p:attrNameLst>
                                      </p:cBhvr>
                                      <p:tavLst>
                                        <p:tav tm="0">
                                          <p:val>
                                            <p:fltVal val="0"/>
                                          </p:val>
                                        </p:tav>
                                        <p:tav tm="100000">
                                          <p:val>
                                            <p:strVal val="#ppt_w"/>
                                          </p:val>
                                        </p:tav>
                                      </p:tavLst>
                                    </p:anim>
                                    <p:anim calcmode="lin" valueType="num">
                                      <p:cBhvr>
                                        <p:cTn id="20" dur="500" fill="hold"/>
                                        <p:tgtEl>
                                          <p:spTgt spid="83"/>
                                        </p:tgtEl>
                                        <p:attrNameLst>
                                          <p:attrName>ppt_h</p:attrName>
                                        </p:attrNameLst>
                                      </p:cBhvr>
                                      <p:tavLst>
                                        <p:tav tm="0">
                                          <p:val>
                                            <p:fltVal val="0"/>
                                          </p:val>
                                        </p:tav>
                                        <p:tav tm="100000">
                                          <p:val>
                                            <p:strVal val="#ppt_h"/>
                                          </p:val>
                                        </p:tav>
                                      </p:tavLst>
                                    </p:anim>
                                    <p:animEffect transition="in" filter="fade">
                                      <p:cBhvr>
                                        <p:cTn id="21" dur="500"/>
                                        <p:tgtEl>
                                          <p:spTgt spid="83"/>
                                        </p:tgtEl>
                                      </p:cBhvr>
                                    </p:animEffect>
                                  </p:childTnLst>
                                </p:cTn>
                              </p:par>
                              <p:par>
                                <p:cTn id="22" presetID="12" presetClass="entr" presetSubtype="4" fill="hold" nodeType="withEffect">
                                  <p:stCondLst>
                                    <p:cond delay="120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p:tgtEl>
                                          <p:spTgt spid="54"/>
                                        </p:tgtEl>
                                        <p:attrNameLst>
                                          <p:attrName>ppt_y</p:attrName>
                                        </p:attrNameLst>
                                      </p:cBhvr>
                                      <p:tavLst>
                                        <p:tav tm="0">
                                          <p:val>
                                            <p:strVal val="#ppt_y+#ppt_h*1.125000"/>
                                          </p:val>
                                        </p:tav>
                                        <p:tav tm="100000">
                                          <p:val>
                                            <p:strVal val="#ppt_y"/>
                                          </p:val>
                                        </p:tav>
                                      </p:tavLst>
                                    </p:anim>
                                    <p:animEffect transition="in" filter="wipe(up)">
                                      <p:cBhvr>
                                        <p:cTn id="25" dur="500"/>
                                        <p:tgtEl>
                                          <p:spTgt spid="54"/>
                                        </p:tgtEl>
                                      </p:cBhvr>
                                    </p:animEffect>
                                  </p:childTnLst>
                                </p:cTn>
                              </p:par>
                              <p:par>
                                <p:cTn id="26" presetID="22" presetClass="entr" presetSubtype="8" fill="hold" nodeType="withEffect">
                                  <p:stCondLst>
                                    <p:cond delay="1700"/>
                                  </p:stCondLst>
                                  <p:childTnLst>
                                    <p:set>
                                      <p:cBhvr>
                                        <p:cTn id="27" dur="1" fill="hold">
                                          <p:stCondLst>
                                            <p:cond delay="0"/>
                                          </p:stCondLst>
                                        </p:cTn>
                                        <p:tgtEl>
                                          <p:spTgt spid="90"/>
                                        </p:tgtEl>
                                        <p:attrNameLst>
                                          <p:attrName>style.visibility</p:attrName>
                                        </p:attrNameLst>
                                      </p:cBhvr>
                                      <p:to>
                                        <p:strVal val="visible"/>
                                      </p:to>
                                    </p:set>
                                    <p:animEffect transition="in" filter="wipe(left)">
                                      <p:cBhvr>
                                        <p:cTn id="28" dur="500"/>
                                        <p:tgtEl>
                                          <p:spTgt spid="90"/>
                                        </p:tgtEl>
                                      </p:cBhvr>
                                    </p:animEffect>
                                  </p:childTnLst>
                                </p:cTn>
                              </p:par>
                              <p:par>
                                <p:cTn id="29" presetID="53" presetClass="entr" presetSubtype="16" fill="hold" grpId="0" nodeType="withEffect">
                                  <p:stCondLst>
                                    <p:cond delay="170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fltVal val="0"/>
                                          </p:val>
                                        </p:tav>
                                        <p:tav tm="100000">
                                          <p:val>
                                            <p:strVal val="#ppt_w"/>
                                          </p:val>
                                        </p:tav>
                                      </p:tavLst>
                                    </p:anim>
                                    <p:anim calcmode="lin" valueType="num">
                                      <p:cBhvr>
                                        <p:cTn id="32" dur="500" fill="hold"/>
                                        <p:tgtEl>
                                          <p:spTgt spid="84"/>
                                        </p:tgtEl>
                                        <p:attrNameLst>
                                          <p:attrName>ppt_h</p:attrName>
                                        </p:attrNameLst>
                                      </p:cBhvr>
                                      <p:tavLst>
                                        <p:tav tm="0">
                                          <p:val>
                                            <p:fltVal val="0"/>
                                          </p:val>
                                        </p:tav>
                                        <p:tav tm="100000">
                                          <p:val>
                                            <p:strVal val="#ppt_h"/>
                                          </p:val>
                                        </p:tav>
                                      </p:tavLst>
                                    </p:anim>
                                    <p:animEffect transition="in" filter="fade">
                                      <p:cBhvr>
                                        <p:cTn id="33" dur="500"/>
                                        <p:tgtEl>
                                          <p:spTgt spid="84"/>
                                        </p:tgtEl>
                                      </p:cBhvr>
                                    </p:animEffect>
                                  </p:childTnLst>
                                </p:cTn>
                              </p:par>
                              <p:par>
                                <p:cTn id="34" presetID="12" presetClass="entr" presetSubtype="4" fill="hold" nodeType="withEffect">
                                  <p:stCondLst>
                                    <p:cond delay="220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p:tgtEl>
                                          <p:spTgt spid="57"/>
                                        </p:tgtEl>
                                        <p:attrNameLst>
                                          <p:attrName>ppt_y</p:attrName>
                                        </p:attrNameLst>
                                      </p:cBhvr>
                                      <p:tavLst>
                                        <p:tav tm="0">
                                          <p:val>
                                            <p:strVal val="#ppt_y+#ppt_h*1.125000"/>
                                          </p:val>
                                        </p:tav>
                                        <p:tav tm="100000">
                                          <p:val>
                                            <p:strVal val="#ppt_y"/>
                                          </p:val>
                                        </p:tav>
                                      </p:tavLst>
                                    </p:anim>
                                    <p:animEffect transition="in" filter="wipe(up)">
                                      <p:cBhvr>
                                        <p:cTn id="37" dur="500"/>
                                        <p:tgtEl>
                                          <p:spTgt spid="57"/>
                                        </p:tgtEl>
                                      </p:cBhvr>
                                    </p:animEffect>
                                  </p:childTnLst>
                                </p:cTn>
                              </p:par>
                              <p:par>
                                <p:cTn id="38" presetID="22" presetClass="entr" presetSubtype="8" fill="hold" nodeType="withEffect">
                                  <p:stCondLst>
                                    <p:cond delay="270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16" presetClass="entr" presetSubtype="42" fill="hold" nodeType="withEffect">
                                  <p:stCondLst>
                                    <p:cond delay="3000"/>
                                  </p:stCondLst>
                                  <p:childTnLst>
                                    <p:set>
                                      <p:cBhvr>
                                        <p:cTn id="42" dur="1" fill="hold">
                                          <p:stCondLst>
                                            <p:cond delay="0"/>
                                          </p:stCondLst>
                                        </p:cTn>
                                        <p:tgtEl>
                                          <p:spTgt spid="96"/>
                                        </p:tgtEl>
                                        <p:attrNameLst>
                                          <p:attrName>style.visibility</p:attrName>
                                        </p:attrNameLst>
                                      </p:cBhvr>
                                      <p:to>
                                        <p:strVal val="visible"/>
                                      </p:to>
                                    </p:set>
                                    <p:animEffect transition="in" filter="barn(outHorizontal)">
                                      <p:cBhvr>
                                        <p:cTn id="43" dur="500"/>
                                        <p:tgtEl>
                                          <p:spTgt spid="96"/>
                                        </p:tgtEl>
                                      </p:cBhvr>
                                    </p:animEffect>
                                  </p:childTnLst>
                                </p:cTn>
                              </p:par>
                              <p:par>
                                <p:cTn id="44" presetID="53" presetClass="entr" presetSubtype="16" fill="hold" nodeType="withEffect">
                                  <p:stCondLst>
                                    <p:cond delay="4000"/>
                                  </p:stCondLst>
                                  <p:childTnLst>
                                    <p:set>
                                      <p:cBhvr>
                                        <p:cTn id="45" dur="1" fill="hold">
                                          <p:stCondLst>
                                            <p:cond delay="0"/>
                                          </p:stCondLst>
                                        </p:cTn>
                                        <p:tgtEl>
                                          <p:spTgt spid="86"/>
                                        </p:tgtEl>
                                        <p:attrNameLst>
                                          <p:attrName>style.visibility</p:attrName>
                                        </p:attrNameLst>
                                      </p:cBhvr>
                                      <p:to>
                                        <p:strVal val="visible"/>
                                      </p:to>
                                    </p:set>
                                    <p:anim calcmode="lin" valueType="num">
                                      <p:cBhvr>
                                        <p:cTn id="46" dur="500" fill="hold"/>
                                        <p:tgtEl>
                                          <p:spTgt spid="86"/>
                                        </p:tgtEl>
                                        <p:attrNameLst>
                                          <p:attrName>ppt_w</p:attrName>
                                        </p:attrNameLst>
                                      </p:cBhvr>
                                      <p:tavLst>
                                        <p:tav tm="0">
                                          <p:val>
                                            <p:fltVal val="0"/>
                                          </p:val>
                                        </p:tav>
                                        <p:tav tm="100000">
                                          <p:val>
                                            <p:strVal val="#ppt_w"/>
                                          </p:val>
                                        </p:tav>
                                      </p:tavLst>
                                    </p:anim>
                                    <p:anim calcmode="lin" valueType="num">
                                      <p:cBhvr>
                                        <p:cTn id="47" dur="500" fill="hold"/>
                                        <p:tgtEl>
                                          <p:spTgt spid="86"/>
                                        </p:tgtEl>
                                        <p:attrNameLst>
                                          <p:attrName>ppt_h</p:attrName>
                                        </p:attrNameLst>
                                      </p:cBhvr>
                                      <p:tavLst>
                                        <p:tav tm="0">
                                          <p:val>
                                            <p:fltVal val="0"/>
                                          </p:val>
                                        </p:tav>
                                        <p:tav tm="100000">
                                          <p:val>
                                            <p:strVal val="#ppt_h"/>
                                          </p:val>
                                        </p:tav>
                                      </p:tavLst>
                                    </p:anim>
                                    <p:animEffect transition="in" filter="fade">
                                      <p:cBhvr>
                                        <p:cTn id="48" dur="500"/>
                                        <p:tgtEl>
                                          <p:spTgt spid="86"/>
                                        </p:tgtEl>
                                      </p:cBhvr>
                                    </p:animEffect>
                                  </p:childTnLst>
                                </p:cTn>
                              </p:par>
                              <p:par>
                                <p:cTn id="49" presetID="12" presetClass="entr" presetSubtype="4" fill="hold" nodeType="withEffect">
                                  <p:stCondLst>
                                    <p:cond delay="450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p:tgtEl>
                                          <p:spTgt spid="60"/>
                                        </p:tgtEl>
                                        <p:attrNameLst>
                                          <p:attrName>ppt_y</p:attrName>
                                        </p:attrNameLst>
                                      </p:cBhvr>
                                      <p:tavLst>
                                        <p:tav tm="0">
                                          <p:val>
                                            <p:strVal val="#ppt_y+#ppt_h*1.125000"/>
                                          </p:val>
                                        </p:tav>
                                        <p:tav tm="100000">
                                          <p:val>
                                            <p:strVal val="#ppt_y"/>
                                          </p:val>
                                        </p:tav>
                                      </p:tavLst>
                                    </p:anim>
                                    <p:animEffect transition="in" filter="wipe(up)">
                                      <p:cBhvr>
                                        <p:cTn id="52" dur="500"/>
                                        <p:tgtEl>
                                          <p:spTgt spid="60"/>
                                        </p:tgtEl>
                                      </p:cBhvr>
                                    </p:animEffect>
                                  </p:childTnLst>
                                </p:cTn>
                              </p:par>
                              <p:par>
                                <p:cTn id="53" presetID="22" presetClass="entr" presetSubtype="8" fill="hold" nodeType="withEffect">
                                  <p:stCondLst>
                                    <p:cond delay="500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par>
                                <p:cTn id="56" presetID="22" presetClass="entr" presetSubtype="8" fill="hold" nodeType="withEffect">
                                  <p:stCondLst>
                                    <p:cond delay="350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par>
                                <p:cTn id="59" presetID="53" presetClass="entr" presetSubtype="16" fill="hold" nodeType="withEffect">
                                  <p:stCondLst>
                                    <p:cond delay="40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12" presetClass="entr" presetSubtype="4" fill="hold" nodeType="withEffect">
                                  <p:stCondLst>
                                    <p:cond delay="450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p:tgtEl>
                                          <p:spTgt spid="3"/>
                                        </p:tgtEl>
                                        <p:attrNameLst>
                                          <p:attrName>ppt_y</p:attrName>
                                        </p:attrNameLst>
                                      </p:cBhvr>
                                      <p:tavLst>
                                        <p:tav tm="0">
                                          <p:val>
                                            <p:strVal val="#ppt_y+#ppt_h*1.125000"/>
                                          </p:val>
                                        </p:tav>
                                        <p:tav tm="100000">
                                          <p:val>
                                            <p:strVal val="#ppt_y"/>
                                          </p:val>
                                        </p:tav>
                                      </p:tavLst>
                                    </p:anim>
                                    <p:animEffect transition="in" filter="wipe(up)">
                                      <p:cBhvr>
                                        <p:cTn id="67" dur="500"/>
                                        <p:tgtEl>
                                          <p:spTgt spid="3"/>
                                        </p:tgtEl>
                                      </p:cBhvr>
                                    </p:animEffect>
                                  </p:childTnLst>
                                </p:cTn>
                              </p:par>
                              <p:par>
                                <p:cTn id="68" presetID="22" presetClass="entr" presetSubtype="8" fill="hold" nodeType="withEffect">
                                  <p:stCondLst>
                                    <p:cond delay="500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par>
                                <p:cTn id="71" presetID="12" presetClass="entr" presetSubtype="4" fill="hold" nodeType="withEffect">
                                  <p:stCondLst>
                                    <p:cond delay="550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p:tgtEl>
                                          <p:spTgt spid="6"/>
                                        </p:tgtEl>
                                        <p:attrNameLst>
                                          <p:attrName>ppt_y</p:attrName>
                                        </p:attrNameLst>
                                      </p:cBhvr>
                                      <p:tavLst>
                                        <p:tav tm="0">
                                          <p:val>
                                            <p:strVal val="#ppt_y+#ppt_h*1.125000"/>
                                          </p:val>
                                        </p:tav>
                                        <p:tav tm="100000">
                                          <p:val>
                                            <p:strVal val="#ppt_y"/>
                                          </p:val>
                                        </p:tav>
                                      </p:tavLst>
                                    </p:anim>
                                    <p:animEffect transition="in" filter="wipe(up)">
                                      <p:cBhvr>
                                        <p:cTn id="74" dur="500"/>
                                        <p:tgtEl>
                                          <p:spTgt spid="6"/>
                                        </p:tgtEl>
                                      </p:cBhvr>
                                    </p:animEffect>
                                  </p:childTnLst>
                                </p:cTn>
                              </p:par>
                              <p:par>
                                <p:cTn id="75" presetID="53" presetClass="entr" presetSubtype="16" fill="hold" nodeType="withEffect">
                                  <p:stCondLst>
                                    <p:cond delay="5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22" presetClass="entr" presetSubtype="8" fill="hold" nodeType="withEffect">
                                  <p:stCondLst>
                                    <p:cond delay="500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par>
                                <p:cTn id="83" presetID="53" presetClass="entr" presetSubtype="16" fill="hold" nodeType="withEffect">
                                  <p:stCondLst>
                                    <p:cond delay="500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par>
                                <p:cTn id="88" presetID="12" presetClass="entr" presetSubtype="4" fill="hold" nodeType="withEffect">
                                  <p:stCondLst>
                                    <p:cond delay="550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p:tgtEl>
                                          <p:spTgt spid="18"/>
                                        </p:tgtEl>
                                        <p:attrNameLst>
                                          <p:attrName>ppt_y</p:attrName>
                                        </p:attrNameLst>
                                      </p:cBhvr>
                                      <p:tavLst>
                                        <p:tav tm="0">
                                          <p:val>
                                            <p:strVal val="#ppt_y+#ppt_h*1.125000"/>
                                          </p:val>
                                        </p:tav>
                                        <p:tav tm="100000">
                                          <p:val>
                                            <p:strVal val="#ppt_y"/>
                                          </p:val>
                                        </p:tav>
                                      </p:tavLst>
                                    </p:anim>
                                    <p:animEffect transition="in" filter="wipe(up)">
                                      <p:cBhvr>
                                        <p:cTn id="91" dur="500"/>
                                        <p:tgtEl>
                                          <p:spTgt spid="18"/>
                                        </p:tgtEl>
                                      </p:cBhvr>
                                    </p:animEffect>
                                  </p:childTnLst>
                                </p:cTn>
                              </p:par>
                              <p:par>
                                <p:cTn id="92" presetID="22" presetClass="entr" presetSubtype="8" fill="hold" nodeType="withEffect">
                                  <p:stCondLst>
                                    <p:cond delay="350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par>
                                <p:cTn id="95" presetID="22" presetClass="entr" presetSubtype="8" fill="hold" nodeType="withEffect">
                                  <p:stCondLst>
                                    <p:cond delay="3500"/>
                                  </p:stCondLst>
                                  <p:childTnLst>
                                    <p:set>
                                      <p:cBhvr>
                                        <p:cTn id="96" dur="1" fill="hold">
                                          <p:stCondLst>
                                            <p:cond delay="0"/>
                                          </p:stCondLst>
                                        </p:cTn>
                                        <p:tgtEl>
                                          <p:spTgt spid="51"/>
                                        </p:tgtEl>
                                        <p:attrNameLst>
                                          <p:attrName>style.visibility</p:attrName>
                                        </p:attrNameLst>
                                      </p:cBhvr>
                                      <p:to>
                                        <p:strVal val="visible"/>
                                      </p:to>
                                    </p:set>
                                    <p:animEffect transition="in" filter="wipe(left)">
                                      <p:cBhvr>
                                        <p:cTn id="97" dur="500"/>
                                        <p:tgtEl>
                                          <p:spTgt spid="51"/>
                                        </p:tgtEl>
                                      </p:cBhvr>
                                    </p:animEffect>
                                  </p:childTnLst>
                                </p:cTn>
                              </p:par>
                              <p:par>
                                <p:cTn id="98" presetID="22" presetClass="entr" presetSubtype="8" fill="hold" nodeType="withEffect">
                                  <p:stCondLst>
                                    <p:cond delay="3500"/>
                                  </p:stCondLst>
                                  <p:childTnLst>
                                    <p:set>
                                      <p:cBhvr>
                                        <p:cTn id="99" dur="1" fill="hold">
                                          <p:stCondLst>
                                            <p:cond delay="0"/>
                                          </p:stCondLst>
                                        </p:cTn>
                                        <p:tgtEl>
                                          <p:spTgt spid="107"/>
                                        </p:tgtEl>
                                        <p:attrNameLst>
                                          <p:attrName>style.visibility</p:attrName>
                                        </p:attrNameLst>
                                      </p:cBhvr>
                                      <p:to>
                                        <p:strVal val="visible"/>
                                      </p:to>
                                    </p:set>
                                    <p:animEffect transition="in" filter="wipe(left)">
                                      <p:cBhvr>
                                        <p:cTn id="100" dur="500"/>
                                        <p:tgtEl>
                                          <p:spTgt spid="107"/>
                                        </p:tgtEl>
                                      </p:cBhvr>
                                    </p:animEffect>
                                  </p:childTnLst>
                                </p:cTn>
                              </p:par>
                              <p:par>
                                <p:cTn id="101" presetID="53" presetClass="entr" presetSubtype="16" fill="hold" nodeType="withEffect">
                                  <p:stCondLst>
                                    <p:cond delay="4000"/>
                                  </p:stCondLst>
                                  <p:childTnLst>
                                    <p:set>
                                      <p:cBhvr>
                                        <p:cTn id="102" dur="1" fill="hold">
                                          <p:stCondLst>
                                            <p:cond delay="0"/>
                                          </p:stCondLst>
                                        </p:cTn>
                                        <p:tgtEl>
                                          <p:spTgt spid="105"/>
                                        </p:tgtEl>
                                        <p:attrNameLst>
                                          <p:attrName>style.visibility</p:attrName>
                                        </p:attrNameLst>
                                      </p:cBhvr>
                                      <p:to>
                                        <p:strVal val="visible"/>
                                      </p:to>
                                    </p:set>
                                    <p:anim calcmode="lin" valueType="num">
                                      <p:cBhvr>
                                        <p:cTn id="103" dur="500" fill="hold"/>
                                        <p:tgtEl>
                                          <p:spTgt spid="105"/>
                                        </p:tgtEl>
                                        <p:attrNameLst>
                                          <p:attrName>ppt_w</p:attrName>
                                        </p:attrNameLst>
                                      </p:cBhvr>
                                      <p:tavLst>
                                        <p:tav tm="0">
                                          <p:val>
                                            <p:fltVal val="0"/>
                                          </p:val>
                                        </p:tav>
                                        <p:tav tm="100000">
                                          <p:val>
                                            <p:strVal val="#ppt_w"/>
                                          </p:val>
                                        </p:tav>
                                      </p:tavLst>
                                    </p:anim>
                                    <p:anim calcmode="lin" valueType="num">
                                      <p:cBhvr>
                                        <p:cTn id="104" dur="500" fill="hold"/>
                                        <p:tgtEl>
                                          <p:spTgt spid="105"/>
                                        </p:tgtEl>
                                        <p:attrNameLst>
                                          <p:attrName>ppt_h</p:attrName>
                                        </p:attrNameLst>
                                      </p:cBhvr>
                                      <p:tavLst>
                                        <p:tav tm="0">
                                          <p:val>
                                            <p:fltVal val="0"/>
                                          </p:val>
                                        </p:tav>
                                        <p:tav tm="100000">
                                          <p:val>
                                            <p:strVal val="#ppt_h"/>
                                          </p:val>
                                        </p:tav>
                                      </p:tavLst>
                                    </p:anim>
                                    <p:animEffect transition="in" filter="fade">
                                      <p:cBhvr>
                                        <p:cTn id="105" dur="500"/>
                                        <p:tgtEl>
                                          <p:spTgt spid="105"/>
                                        </p:tgtEl>
                                      </p:cBhvr>
                                    </p:animEffect>
                                  </p:childTnLst>
                                </p:cTn>
                              </p:par>
                              <p:par>
                                <p:cTn id="106" presetID="12" presetClass="entr" presetSubtype="4" fill="hold" nodeType="withEffect">
                                  <p:stCondLst>
                                    <p:cond delay="450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p:tgtEl>
                                          <p:spTgt spid="52"/>
                                        </p:tgtEl>
                                        <p:attrNameLst>
                                          <p:attrName>ppt_y</p:attrName>
                                        </p:attrNameLst>
                                      </p:cBhvr>
                                      <p:tavLst>
                                        <p:tav tm="0">
                                          <p:val>
                                            <p:strVal val="#ppt_y+#ppt_h*1.125000"/>
                                          </p:val>
                                        </p:tav>
                                        <p:tav tm="100000">
                                          <p:val>
                                            <p:strVal val="#ppt_y"/>
                                          </p:val>
                                        </p:tav>
                                      </p:tavLst>
                                    </p:anim>
                                    <p:animEffect transition="in" filter="wipe(up)">
                                      <p:cBhvr>
                                        <p:cTn id="109" dur="500"/>
                                        <p:tgtEl>
                                          <p:spTgt spid="52"/>
                                        </p:tgtEl>
                                      </p:cBhvr>
                                    </p:animEffect>
                                  </p:childTnLst>
                                </p:cTn>
                              </p:par>
                              <p:par>
                                <p:cTn id="110" presetID="22" presetClass="entr" presetSubtype="8" fill="hold" nodeType="withEffect">
                                  <p:stCondLst>
                                    <p:cond delay="5000"/>
                                  </p:stCondLst>
                                  <p:childTnLst>
                                    <p:set>
                                      <p:cBhvr>
                                        <p:cTn id="111" dur="1" fill="hold">
                                          <p:stCondLst>
                                            <p:cond delay="0"/>
                                          </p:stCondLst>
                                        </p:cTn>
                                        <p:tgtEl>
                                          <p:spTgt spid="106"/>
                                        </p:tgtEl>
                                        <p:attrNameLst>
                                          <p:attrName>style.visibility</p:attrName>
                                        </p:attrNameLst>
                                      </p:cBhvr>
                                      <p:to>
                                        <p:strVal val="visible"/>
                                      </p:to>
                                    </p:set>
                                    <p:animEffect transition="in" filter="wipe(left)">
                                      <p:cBhvr>
                                        <p:cTn id="112" dur="500"/>
                                        <p:tgtEl>
                                          <p:spTgt spid="106"/>
                                        </p:tgtEl>
                                      </p:cBhvr>
                                    </p:animEffect>
                                  </p:childTnLst>
                                </p:cTn>
                              </p:par>
                              <p:par>
                                <p:cTn id="113" presetID="12" presetClass="entr" presetSubtype="4" fill="hold" nodeType="withEffect">
                                  <p:stCondLst>
                                    <p:cond delay="5500"/>
                                  </p:stCondLst>
                                  <p:childTnLst>
                                    <p:set>
                                      <p:cBhvr>
                                        <p:cTn id="114" dur="1" fill="hold">
                                          <p:stCondLst>
                                            <p:cond delay="0"/>
                                          </p:stCondLst>
                                        </p:cTn>
                                        <p:tgtEl>
                                          <p:spTgt spid="98"/>
                                        </p:tgtEl>
                                        <p:attrNameLst>
                                          <p:attrName>style.visibility</p:attrName>
                                        </p:attrNameLst>
                                      </p:cBhvr>
                                      <p:to>
                                        <p:strVal val="visible"/>
                                      </p:to>
                                    </p:set>
                                    <p:anim calcmode="lin" valueType="num">
                                      <p:cBhvr additive="base">
                                        <p:cTn id="115" dur="500"/>
                                        <p:tgtEl>
                                          <p:spTgt spid="98"/>
                                        </p:tgtEl>
                                        <p:attrNameLst>
                                          <p:attrName>ppt_y</p:attrName>
                                        </p:attrNameLst>
                                      </p:cBhvr>
                                      <p:tavLst>
                                        <p:tav tm="0">
                                          <p:val>
                                            <p:strVal val="#ppt_y+#ppt_h*1.125000"/>
                                          </p:val>
                                        </p:tav>
                                        <p:tav tm="100000">
                                          <p:val>
                                            <p:strVal val="#ppt_y"/>
                                          </p:val>
                                        </p:tav>
                                      </p:tavLst>
                                    </p:anim>
                                    <p:animEffect transition="in" filter="wipe(up)">
                                      <p:cBhvr>
                                        <p:cTn id="116" dur="500"/>
                                        <p:tgtEl>
                                          <p:spTgt spid="98"/>
                                        </p:tgtEl>
                                      </p:cBhvr>
                                    </p:animEffect>
                                  </p:childTnLst>
                                </p:cTn>
                              </p:par>
                              <p:par>
                                <p:cTn id="117" presetID="53" presetClass="entr" presetSubtype="16" fill="hold" nodeType="withEffect">
                                  <p:stCondLst>
                                    <p:cond delay="5000"/>
                                  </p:stCondLst>
                                  <p:childTnLst>
                                    <p:set>
                                      <p:cBhvr>
                                        <p:cTn id="118" dur="1" fill="hold">
                                          <p:stCondLst>
                                            <p:cond delay="0"/>
                                          </p:stCondLst>
                                        </p:cTn>
                                        <p:tgtEl>
                                          <p:spTgt spid="108"/>
                                        </p:tgtEl>
                                        <p:attrNameLst>
                                          <p:attrName>style.visibility</p:attrName>
                                        </p:attrNameLst>
                                      </p:cBhvr>
                                      <p:to>
                                        <p:strVal val="visible"/>
                                      </p:to>
                                    </p:set>
                                    <p:anim calcmode="lin" valueType="num">
                                      <p:cBhvr>
                                        <p:cTn id="119" dur="500" fill="hold"/>
                                        <p:tgtEl>
                                          <p:spTgt spid="108"/>
                                        </p:tgtEl>
                                        <p:attrNameLst>
                                          <p:attrName>ppt_w</p:attrName>
                                        </p:attrNameLst>
                                      </p:cBhvr>
                                      <p:tavLst>
                                        <p:tav tm="0">
                                          <p:val>
                                            <p:fltVal val="0"/>
                                          </p:val>
                                        </p:tav>
                                        <p:tav tm="100000">
                                          <p:val>
                                            <p:strVal val="#ppt_w"/>
                                          </p:val>
                                        </p:tav>
                                      </p:tavLst>
                                    </p:anim>
                                    <p:anim calcmode="lin" valueType="num">
                                      <p:cBhvr>
                                        <p:cTn id="120" dur="500" fill="hold"/>
                                        <p:tgtEl>
                                          <p:spTgt spid="108"/>
                                        </p:tgtEl>
                                        <p:attrNameLst>
                                          <p:attrName>ppt_h</p:attrName>
                                        </p:attrNameLst>
                                      </p:cBhvr>
                                      <p:tavLst>
                                        <p:tav tm="0">
                                          <p:val>
                                            <p:fltVal val="0"/>
                                          </p:val>
                                        </p:tav>
                                        <p:tav tm="100000">
                                          <p:val>
                                            <p:strVal val="#ppt_h"/>
                                          </p:val>
                                        </p:tav>
                                      </p:tavLst>
                                    </p:anim>
                                    <p:animEffect transition="in" filter="fade">
                                      <p:cBhvr>
                                        <p:cTn id="121" dur="500"/>
                                        <p:tgtEl>
                                          <p:spTgt spid="108"/>
                                        </p:tgtEl>
                                      </p:cBhvr>
                                    </p:animEffect>
                                  </p:childTnLst>
                                </p:cTn>
                              </p:par>
                              <p:par>
                                <p:cTn id="122" presetID="22" presetClass="entr" presetSubtype="8" fill="hold" nodeType="withEffect">
                                  <p:stCondLst>
                                    <p:cond delay="3500"/>
                                  </p:stCondLst>
                                  <p:childTnLst>
                                    <p:set>
                                      <p:cBhvr>
                                        <p:cTn id="123" dur="1" fill="hold">
                                          <p:stCondLst>
                                            <p:cond delay="0"/>
                                          </p:stCondLst>
                                        </p:cTn>
                                        <p:tgtEl>
                                          <p:spTgt spid="15"/>
                                        </p:tgtEl>
                                        <p:attrNameLst>
                                          <p:attrName>style.visibility</p:attrName>
                                        </p:attrNameLst>
                                      </p:cBhvr>
                                      <p:to>
                                        <p:strVal val="visible"/>
                                      </p:to>
                                    </p:set>
                                    <p:animEffect transition="in" filter="wipe(left)">
                                      <p:cBhvr>
                                        <p:cTn id="124" dur="500"/>
                                        <p:tgtEl>
                                          <p:spTgt spid="15"/>
                                        </p:tgtEl>
                                      </p:cBhvr>
                                    </p:animEffect>
                                  </p:childTnLst>
                                </p:cTn>
                              </p:par>
                              <p:par>
                                <p:cTn id="125" presetID="22" presetClass="entr" presetSubtype="8" fill="hold" nodeType="withEffect">
                                  <p:stCondLst>
                                    <p:cond delay="3500"/>
                                  </p:stCondLst>
                                  <p:childTnLst>
                                    <p:set>
                                      <p:cBhvr>
                                        <p:cTn id="126" dur="1" fill="hold">
                                          <p:stCondLst>
                                            <p:cond delay="0"/>
                                          </p:stCondLst>
                                        </p:cTn>
                                        <p:tgtEl>
                                          <p:spTgt spid="110"/>
                                        </p:tgtEl>
                                        <p:attrNameLst>
                                          <p:attrName>style.visibility</p:attrName>
                                        </p:attrNameLst>
                                      </p:cBhvr>
                                      <p:to>
                                        <p:strVal val="visible"/>
                                      </p:to>
                                    </p:set>
                                    <p:animEffect transition="in" filter="wipe(left)">
                                      <p:cBhvr>
                                        <p:cTn id="127" dur="500"/>
                                        <p:tgtEl>
                                          <p:spTgt spid="110"/>
                                        </p:tgtEl>
                                      </p:cBhvr>
                                    </p:animEffect>
                                  </p:childTnLst>
                                </p:cTn>
                              </p:par>
                              <p:par>
                                <p:cTn id="128" presetID="12" presetClass="entr" presetSubtype="4" fill="hold" nodeType="withEffect">
                                  <p:stCondLst>
                                    <p:cond delay="5500"/>
                                  </p:stCondLst>
                                  <p:childTnLst>
                                    <p:set>
                                      <p:cBhvr>
                                        <p:cTn id="129" dur="1" fill="hold">
                                          <p:stCondLst>
                                            <p:cond delay="0"/>
                                          </p:stCondLst>
                                        </p:cTn>
                                        <p:tgtEl>
                                          <p:spTgt spid="111"/>
                                        </p:tgtEl>
                                        <p:attrNameLst>
                                          <p:attrName>style.visibility</p:attrName>
                                        </p:attrNameLst>
                                      </p:cBhvr>
                                      <p:to>
                                        <p:strVal val="visible"/>
                                      </p:to>
                                    </p:set>
                                    <p:anim calcmode="lin" valueType="num">
                                      <p:cBhvr additive="base">
                                        <p:cTn id="130" dur="500"/>
                                        <p:tgtEl>
                                          <p:spTgt spid="111"/>
                                        </p:tgtEl>
                                        <p:attrNameLst>
                                          <p:attrName>ppt_y</p:attrName>
                                        </p:attrNameLst>
                                      </p:cBhvr>
                                      <p:tavLst>
                                        <p:tav tm="0">
                                          <p:val>
                                            <p:strVal val="#ppt_y+#ppt_h*1.125000"/>
                                          </p:val>
                                        </p:tav>
                                        <p:tav tm="100000">
                                          <p:val>
                                            <p:strVal val="#ppt_y"/>
                                          </p:val>
                                        </p:tav>
                                      </p:tavLst>
                                    </p:anim>
                                    <p:animEffect transition="in" filter="wipe(up)">
                                      <p:cBhvr>
                                        <p:cTn id="131" dur="500"/>
                                        <p:tgtEl>
                                          <p:spTgt spid="111"/>
                                        </p:tgtEl>
                                      </p:cBhvr>
                                    </p:animEffect>
                                  </p:childTnLst>
                                </p:cTn>
                              </p:par>
                              <p:par>
                                <p:cTn id="132" presetID="53" presetClass="entr" presetSubtype="16" fill="hold" nodeType="withEffect">
                                  <p:stCondLst>
                                    <p:cond delay="5000"/>
                                  </p:stCondLst>
                                  <p:childTnLst>
                                    <p:set>
                                      <p:cBhvr>
                                        <p:cTn id="133" dur="1" fill="hold">
                                          <p:stCondLst>
                                            <p:cond delay="0"/>
                                          </p:stCondLst>
                                        </p:cTn>
                                        <p:tgtEl>
                                          <p:spTgt spid="118"/>
                                        </p:tgtEl>
                                        <p:attrNameLst>
                                          <p:attrName>style.visibility</p:attrName>
                                        </p:attrNameLst>
                                      </p:cBhvr>
                                      <p:to>
                                        <p:strVal val="visible"/>
                                      </p:to>
                                    </p:set>
                                    <p:anim calcmode="lin" valueType="num">
                                      <p:cBhvr>
                                        <p:cTn id="134" dur="500" fill="hold"/>
                                        <p:tgtEl>
                                          <p:spTgt spid="118"/>
                                        </p:tgtEl>
                                        <p:attrNameLst>
                                          <p:attrName>ppt_w</p:attrName>
                                        </p:attrNameLst>
                                      </p:cBhvr>
                                      <p:tavLst>
                                        <p:tav tm="0">
                                          <p:val>
                                            <p:fltVal val="0"/>
                                          </p:val>
                                        </p:tav>
                                        <p:tav tm="100000">
                                          <p:val>
                                            <p:strVal val="#ppt_w"/>
                                          </p:val>
                                        </p:tav>
                                      </p:tavLst>
                                    </p:anim>
                                    <p:anim calcmode="lin" valueType="num">
                                      <p:cBhvr>
                                        <p:cTn id="135" dur="500" fill="hold"/>
                                        <p:tgtEl>
                                          <p:spTgt spid="118"/>
                                        </p:tgtEl>
                                        <p:attrNameLst>
                                          <p:attrName>ppt_h</p:attrName>
                                        </p:attrNameLst>
                                      </p:cBhvr>
                                      <p:tavLst>
                                        <p:tav tm="0">
                                          <p:val>
                                            <p:fltVal val="0"/>
                                          </p:val>
                                        </p:tav>
                                        <p:tav tm="100000">
                                          <p:val>
                                            <p:strVal val="#ppt_h"/>
                                          </p:val>
                                        </p:tav>
                                      </p:tavLst>
                                    </p:anim>
                                    <p:animEffect transition="in" filter="fade">
                                      <p:cBhvr>
                                        <p:cTn id="136" dur="500"/>
                                        <p:tgtEl>
                                          <p:spTgt spid="118"/>
                                        </p:tgtEl>
                                      </p:cBhvr>
                                    </p:animEffect>
                                  </p:childTnLst>
                                </p:cTn>
                              </p:par>
                              <p:par>
                                <p:cTn id="137" presetID="53" presetClass="entr" presetSubtype="16" fill="hold" nodeType="withEffect">
                                  <p:stCondLst>
                                    <p:cond delay="5000"/>
                                  </p:stCondLst>
                                  <p:childTnLst>
                                    <p:set>
                                      <p:cBhvr>
                                        <p:cTn id="138" dur="1" fill="hold">
                                          <p:stCondLst>
                                            <p:cond delay="0"/>
                                          </p:stCondLst>
                                        </p:cTn>
                                        <p:tgtEl>
                                          <p:spTgt spid="126"/>
                                        </p:tgtEl>
                                        <p:attrNameLst>
                                          <p:attrName>style.visibility</p:attrName>
                                        </p:attrNameLst>
                                      </p:cBhvr>
                                      <p:to>
                                        <p:strVal val="visible"/>
                                      </p:to>
                                    </p:set>
                                    <p:anim calcmode="lin" valueType="num">
                                      <p:cBhvr>
                                        <p:cTn id="139" dur="500" fill="hold"/>
                                        <p:tgtEl>
                                          <p:spTgt spid="126"/>
                                        </p:tgtEl>
                                        <p:attrNameLst>
                                          <p:attrName>ppt_w</p:attrName>
                                        </p:attrNameLst>
                                      </p:cBhvr>
                                      <p:tavLst>
                                        <p:tav tm="0">
                                          <p:val>
                                            <p:fltVal val="0"/>
                                          </p:val>
                                        </p:tav>
                                        <p:tav tm="100000">
                                          <p:val>
                                            <p:strVal val="#ppt_w"/>
                                          </p:val>
                                        </p:tav>
                                      </p:tavLst>
                                    </p:anim>
                                    <p:anim calcmode="lin" valueType="num">
                                      <p:cBhvr>
                                        <p:cTn id="140" dur="500" fill="hold"/>
                                        <p:tgtEl>
                                          <p:spTgt spid="126"/>
                                        </p:tgtEl>
                                        <p:attrNameLst>
                                          <p:attrName>ppt_h</p:attrName>
                                        </p:attrNameLst>
                                      </p:cBhvr>
                                      <p:tavLst>
                                        <p:tav tm="0">
                                          <p:val>
                                            <p:fltVal val="0"/>
                                          </p:val>
                                        </p:tav>
                                        <p:tav tm="100000">
                                          <p:val>
                                            <p:strVal val="#ppt_h"/>
                                          </p:val>
                                        </p:tav>
                                      </p:tavLst>
                                    </p:anim>
                                    <p:animEffect transition="in" filter="fade">
                                      <p:cBhvr>
                                        <p:cTn id="141" dur="500"/>
                                        <p:tgtEl>
                                          <p:spTgt spid="126"/>
                                        </p:tgtEl>
                                      </p:cBhvr>
                                    </p:animEffect>
                                  </p:childTnLst>
                                </p:cTn>
                              </p:par>
                              <p:par>
                                <p:cTn id="142" presetID="12" presetClass="entr" presetSubtype="4" fill="hold" nodeType="withEffect">
                                  <p:stCondLst>
                                    <p:cond delay="5500"/>
                                  </p:stCondLst>
                                  <p:childTnLst>
                                    <p:set>
                                      <p:cBhvr>
                                        <p:cTn id="143" dur="1" fill="hold">
                                          <p:stCondLst>
                                            <p:cond delay="0"/>
                                          </p:stCondLst>
                                        </p:cTn>
                                        <p:tgtEl>
                                          <p:spTgt spid="119"/>
                                        </p:tgtEl>
                                        <p:attrNameLst>
                                          <p:attrName>style.visibility</p:attrName>
                                        </p:attrNameLst>
                                      </p:cBhvr>
                                      <p:to>
                                        <p:strVal val="visible"/>
                                      </p:to>
                                    </p:set>
                                    <p:anim calcmode="lin" valueType="num">
                                      <p:cBhvr additive="base">
                                        <p:cTn id="144" dur="500"/>
                                        <p:tgtEl>
                                          <p:spTgt spid="119"/>
                                        </p:tgtEl>
                                        <p:attrNameLst>
                                          <p:attrName>ppt_y</p:attrName>
                                        </p:attrNameLst>
                                      </p:cBhvr>
                                      <p:tavLst>
                                        <p:tav tm="0">
                                          <p:val>
                                            <p:strVal val="#ppt_y+#ppt_h*1.125000"/>
                                          </p:val>
                                        </p:tav>
                                        <p:tav tm="100000">
                                          <p:val>
                                            <p:strVal val="#ppt_y"/>
                                          </p:val>
                                        </p:tav>
                                      </p:tavLst>
                                    </p:anim>
                                    <p:animEffect transition="in" filter="wipe(up)">
                                      <p:cBhvr>
                                        <p:cTn id="145" dur="500"/>
                                        <p:tgtEl>
                                          <p:spTgt spid="119"/>
                                        </p:tgtEl>
                                      </p:cBhvr>
                                    </p:animEffect>
                                  </p:childTnLst>
                                </p:cTn>
                              </p:par>
                              <p:par>
                                <p:cTn id="146" presetID="12" presetClass="entr" presetSubtype="4" fill="hold" nodeType="withEffect">
                                  <p:stCondLst>
                                    <p:cond delay="5500"/>
                                  </p:stCondLst>
                                  <p:childTnLst>
                                    <p:set>
                                      <p:cBhvr>
                                        <p:cTn id="147" dur="1" fill="hold">
                                          <p:stCondLst>
                                            <p:cond delay="0"/>
                                          </p:stCondLst>
                                        </p:cTn>
                                        <p:tgtEl>
                                          <p:spTgt spid="127"/>
                                        </p:tgtEl>
                                        <p:attrNameLst>
                                          <p:attrName>style.visibility</p:attrName>
                                        </p:attrNameLst>
                                      </p:cBhvr>
                                      <p:to>
                                        <p:strVal val="visible"/>
                                      </p:to>
                                    </p:set>
                                    <p:anim calcmode="lin" valueType="num">
                                      <p:cBhvr additive="base">
                                        <p:cTn id="148" dur="500"/>
                                        <p:tgtEl>
                                          <p:spTgt spid="127"/>
                                        </p:tgtEl>
                                        <p:attrNameLst>
                                          <p:attrName>ppt_y</p:attrName>
                                        </p:attrNameLst>
                                      </p:cBhvr>
                                      <p:tavLst>
                                        <p:tav tm="0">
                                          <p:val>
                                            <p:strVal val="#ppt_y+#ppt_h*1.125000"/>
                                          </p:val>
                                        </p:tav>
                                        <p:tav tm="100000">
                                          <p:val>
                                            <p:strVal val="#ppt_y"/>
                                          </p:val>
                                        </p:tav>
                                      </p:tavLst>
                                    </p:anim>
                                    <p:animEffect transition="in" filter="wipe(up)">
                                      <p:cBhvr>
                                        <p:cTn id="149" dur="500"/>
                                        <p:tgtEl>
                                          <p:spTgt spid="127"/>
                                        </p:tgtEl>
                                      </p:cBhvr>
                                    </p:animEffect>
                                  </p:childTnLst>
                                </p:cTn>
                              </p:par>
                              <p:par>
                                <p:cTn id="150" presetID="53" presetClass="entr" presetSubtype="16" fill="hold" nodeType="withEffect">
                                  <p:stCondLst>
                                    <p:cond delay="5000"/>
                                  </p:stCondLst>
                                  <p:childTnLst>
                                    <p:set>
                                      <p:cBhvr>
                                        <p:cTn id="151" dur="1" fill="hold">
                                          <p:stCondLst>
                                            <p:cond delay="0"/>
                                          </p:stCondLst>
                                        </p:cTn>
                                        <p:tgtEl>
                                          <p:spTgt spid="134"/>
                                        </p:tgtEl>
                                        <p:attrNameLst>
                                          <p:attrName>style.visibility</p:attrName>
                                        </p:attrNameLst>
                                      </p:cBhvr>
                                      <p:to>
                                        <p:strVal val="visible"/>
                                      </p:to>
                                    </p:set>
                                    <p:anim calcmode="lin" valueType="num">
                                      <p:cBhvr>
                                        <p:cTn id="152" dur="500" fill="hold"/>
                                        <p:tgtEl>
                                          <p:spTgt spid="134"/>
                                        </p:tgtEl>
                                        <p:attrNameLst>
                                          <p:attrName>ppt_w</p:attrName>
                                        </p:attrNameLst>
                                      </p:cBhvr>
                                      <p:tavLst>
                                        <p:tav tm="0">
                                          <p:val>
                                            <p:fltVal val="0"/>
                                          </p:val>
                                        </p:tav>
                                        <p:tav tm="100000">
                                          <p:val>
                                            <p:strVal val="#ppt_w"/>
                                          </p:val>
                                        </p:tav>
                                      </p:tavLst>
                                    </p:anim>
                                    <p:anim calcmode="lin" valueType="num">
                                      <p:cBhvr>
                                        <p:cTn id="153" dur="500" fill="hold"/>
                                        <p:tgtEl>
                                          <p:spTgt spid="134"/>
                                        </p:tgtEl>
                                        <p:attrNameLst>
                                          <p:attrName>ppt_h</p:attrName>
                                        </p:attrNameLst>
                                      </p:cBhvr>
                                      <p:tavLst>
                                        <p:tav tm="0">
                                          <p:val>
                                            <p:fltVal val="0"/>
                                          </p:val>
                                        </p:tav>
                                        <p:tav tm="100000">
                                          <p:val>
                                            <p:strVal val="#ppt_h"/>
                                          </p:val>
                                        </p:tav>
                                      </p:tavLst>
                                    </p:anim>
                                    <p:animEffect transition="in" filter="fade">
                                      <p:cBhvr>
                                        <p:cTn id="154" dur="500"/>
                                        <p:tgtEl>
                                          <p:spTgt spid="134"/>
                                        </p:tgtEl>
                                      </p:cBhvr>
                                    </p:animEffect>
                                  </p:childTnLst>
                                </p:cTn>
                              </p:par>
                              <p:par>
                                <p:cTn id="155" presetID="53" presetClass="entr" presetSubtype="16" fill="hold" nodeType="withEffect">
                                  <p:stCondLst>
                                    <p:cond delay="4000"/>
                                  </p:stCondLst>
                                  <p:childTnLst>
                                    <p:set>
                                      <p:cBhvr>
                                        <p:cTn id="156" dur="1" fill="hold">
                                          <p:stCondLst>
                                            <p:cond delay="0"/>
                                          </p:stCondLst>
                                        </p:cTn>
                                        <p:tgtEl>
                                          <p:spTgt spid="138"/>
                                        </p:tgtEl>
                                        <p:attrNameLst>
                                          <p:attrName>style.visibility</p:attrName>
                                        </p:attrNameLst>
                                      </p:cBhvr>
                                      <p:to>
                                        <p:strVal val="visible"/>
                                      </p:to>
                                    </p:set>
                                    <p:anim calcmode="lin" valueType="num">
                                      <p:cBhvr>
                                        <p:cTn id="157" dur="500" fill="hold"/>
                                        <p:tgtEl>
                                          <p:spTgt spid="138"/>
                                        </p:tgtEl>
                                        <p:attrNameLst>
                                          <p:attrName>ppt_w</p:attrName>
                                        </p:attrNameLst>
                                      </p:cBhvr>
                                      <p:tavLst>
                                        <p:tav tm="0">
                                          <p:val>
                                            <p:fltVal val="0"/>
                                          </p:val>
                                        </p:tav>
                                        <p:tav tm="100000">
                                          <p:val>
                                            <p:strVal val="#ppt_w"/>
                                          </p:val>
                                        </p:tav>
                                      </p:tavLst>
                                    </p:anim>
                                    <p:anim calcmode="lin" valueType="num">
                                      <p:cBhvr>
                                        <p:cTn id="158" dur="500" fill="hold"/>
                                        <p:tgtEl>
                                          <p:spTgt spid="138"/>
                                        </p:tgtEl>
                                        <p:attrNameLst>
                                          <p:attrName>ppt_h</p:attrName>
                                        </p:attrNameLst>
                                      </p:cBhvr>
                                      <p:tavLst>
                                        <p:tav tm="0">
                                          <p:val>
                                            <p:fltVal val="0"/>
                                          </p:val>
                                        </p:tav>
                                        <p:tav tm="100000">
                                          <p:val>
                                            <p:strVal val="#ppt_h"/>
                                          </p:val>
                                        </p:tav>
                                      </p:tavLst>
                                    </p:anim>
                                    <p:animEffect transition="in" filter="fade">
                                      <p:cBhvr>
                                        <p:cTn id="159" dur="500"/>
                                        <p:tgtEl>
                                          <p:spTgt spid="138"/>
                                        </p:tgtEl>
                                      </p:cBhvr>
                                    </p:animEffect>
                                  </p:childTnLst>
                                </p:cTn>
                              </p:par>
                              <p:par>
                                <p:cTn id="160" presetID="12" presetClass="entr" presetSubtype="4" fill="hold" nodeType="withEffect">
                                  <p:stCondLst>
                                    <p:cond delay="4500"/>
                                  </p:stCondLst>
                                  <p:childTnLst>
                                    <p:set>
                                      <p:cBhvr>
                                        <p:cTn id="161" dur="1" fill="hold">
                                          <p:stCondLst>
                                            <p:cond delay="0"/>
                                          </p:stCondLst>
                                        </p:cTn>
                                        <p:tgtEl>
                                          <p:spTgt spid="135"/>
                                        </p:tgtEl>
                                        <p:attrNameLst>
                                          <p:attrName>style.visibility</p:attrName>
                                        </p:attrNameLst>
                                      </p:cBhvr>
                                      <p:to>
                                        <p:strVal val="visible"/>
                                      </p:to>
                                    </p:set>
                                    <p:anim calcmode="lin" valueType="num">
                                      <p:cBhvr additive="base">
                                        <p:cTn id="162" dur="500"/>
                                        <p:tgtEl>
                                          <p:spTgt spid="135"/>
                                        </p:tgtEl>
                                        <p:attrNameLst>
                                          <p:attrName>ppt_y</p:attrName>
                                        </p:attrNameLst>
                                      </p:cBhvr>
                                      <p:tavLst>
                                        <p:tav tm="0">
                                          <p:val>
                                            <p:strVal val="#ppt_y+#ppt_h*1.125000"/>
                                          </p:val>
                                        </p:tav>
                                        <p:tav tm="100000">
                                          <p:val>
                                            <p:strVal val="#ppt_y"/>
                                          </p:val>
                                        </p:tav>
                                      </p:tavLst>
                                    </p:anim>
                                    <p:animEffect transition="in" filter="wipe(up)">
                                      <p:cBhvr>
                                        <p:cTn id="163" dur="500"/>
                                        <p:tgtEl>
                                          <p:spTgt spid="135"/>
                                        </p:tgtEl>
                                      </p:cBhvr>
                                    </p:animEffect>
                                  </p:childTnLst>
                                </p:cTn>
                              </p:par>
                              <p:par>
                                <p:cTn id="164" presetID="53" presetClass="entr" presetSubtype="16" fill="hold" nodeType="withEffect">
                                  <p:stCondLst>
                                    <p:cond delay="4000"/>
                                  </p:stCondLst>
                                  <p:childTnLst>
                                    <p:set>
                                      <p:cBhvr>
                                        <p:cTn id="165" dur="1" fill="hold">
                                          <p:stCondLst>
                                            <p:cond delay="0"/>
                                          </p:stCondLst>
                                        </p:cTn>
                                        <p:tgtEl>
                                          <p:spTgt spid="142"/>
                                        </p:tgtEl>
                                        <p:attrNameLst>
                                          <p:attrName>style.visibility</p:attrName>
                                        </p:attrNameLst>
                                      </p:cBhvr>
                                      <p:to>
                                        <p:strVal val="visible"/>
                                      </p:to>
                                    </p:set>
                                    <p:anim calcmode="lin" valueType="num">
                                      <p:cBhvr>
                                        <p:cTn id="166" dur="500" fill="hold"/>
                                        <p:tgtEl>
                                          <p:spTgt spid="142"/>
                                        </p:tgtEl>
                                        <p:attrNameLst>
                                          <p:attrName>ppt_w</p:attrName>
                                        </p:attrNameLst>
                                      </p:cBhvr>
                                      <p:tavLst>
                                        <p:tav tm="0">
                                          <p:val>
                                            <p:fltVal val="0"/>
                                          </p:val>
                                        </p:tav>
                                        <p:tav tm="100000">
                                          <p:val>
                                            <p:strVal val="#ppt_w"/>
                                          </p:val>
                                        </p:tav>
                                      </p:tavLst>
                                    </p:anim>
                                    <p:anim calcmode="lin" valueType="num">
                                      <p:cBhvr>
                                        <p:cTn id="167" dur="500" fill="hold"/>
                                        <p:tgtEl>
                                          <p:spTgt spid="142"/>
                                        </p:tgtEl>
                                        <p:attrNameLst>
                                          <p:attrName>ppt_h</p:attrName>
                                        </p:attrNameLst>
                                      </p:cBhvr>
                                      <p:tavLst>
                                        <p:tav tm="0">
                                          <p:val>
                                            <p:fltVal val="0"/>
                                          </p:val>
                                        </p:tav>
                                        <p:tav tm="100000">
                                          <p:val>
                                            <p:strVal val="#ppt_h"/>
                                          </p:val>
                                        </p:tav>
                                      </p:tavLst>
                                    </p:anim>
                                    <p:animEffect transition="in" filter="fade">
                                      <p:cBhvr>
                                        <p:cTn id="168" dur="500"/>
                                        <p:tgtEl>
                                          <p:spTgt spid="142"/>
                                        </p:tgtEl>
                                      </p:cBhvr>
                                    </p:animEffect>
                                  </p:childTnLst>
                                </p:cTn>
                              </p:par>
                              <p:par>
                                <p:cTn id="169" presetID="12" presetClass="entr" presetSubtype="4" fill="hold" nodeType="withEffect">
                                  <p:stCondLst>
                                    <p:cond delay="4500"/>
                                  </p:stCondLst>
                                  <p:childTnLst>
                                    <p:set>
                                      <p:cBhvr>
                                        <p:cTn id="170" dur="1" fill="hold">
                                          <p:stCondLst>
                                            <p:cond delay="0"/>
                                          </p:stCondLst>
                                        </p:cTn>
                                        <p:tgtEl>
                                          <p:spTgt spid="139"/>
                                        </p:tgtEl>
                                        <p:attrNameLst>
                                          <p:attrName>style.visibility</p:attrName>
                                        </p:attrNameLst>
                                      </p:cBhvr>
                                      <p:to>
                                        <p:strVal val="visible"/>
                                      </p:to>
                                    </p:set>
                                    <p:anim calcmode="lin" valueType="num">
                                      <p:cBhvr additive="base">
                                        <p:cTn id="171" dur="500"/>
                                        <p:tgtEl>
                                          <p:spTgt spid="139"/>
                                        </p:tgtEl>
                                        <p:attrNameLst>
                                          <p:attrName>ppt_y</p:attrName>
                                        </p:attrNameLst>
                                      </p:cBhvr>
                                      <p:tavLst>
                                        <p:tav tm="0">
                                          <p:val>
                                            <p:strVal val="#ppt_y+#ppt_h*1.125000"/>
                                          </p:val>
                                        </p:tav>
                                        <p:tav tm="100000">
                                          <p:val>
                                            <p:strVal val="#ppt_y"/>
                                          </p:val>
                                        </p:tav>
                                      </p:tavLst>
                                    </p:anim>
                                    <p:animEffect transition="in" filter="wipe(up)">
                                      <p:cBhvr>
                                        <p:cTn id="172" dur="500"/>
                                        <p:tgtEl>
                                          <p:spTgt spid="139"/>
                                        </p:tgtEl>
                                      </p:cBhvr>
                                    </p:animEffect>
                                  </p:childTnLst>
                                </p:cTn>
                              </p:par>
                              <p:par>
                                <p:cTn id="173" presetID="53" presetClass="entr" presetSubtype="16" fill="hold" nodeType="withEffect">
                                  <p:stCondLst>
                                    <p:cond delay="4000"/>
                                  </p:stCondLst>
                                  <p:childTnLst>
                                    <p:set>
                                      <p:cBhvr>
                                        <p:cTn id="174" dur="1" fill="hold">
                                          <p:stCondLst>
                                            <p:cond delay="0"/>
                                          </p:stCondLst>
                                        </p:cTn>
                                        <p:tgtEl>
                                          <p:spTgt spid="146"/>
                                        </p:tgtEl>
                                        <p:attrNameLst>
                                          <p:attrName>style.visibility</p:attrName>
                                        </p:attrNameLst>
                                      </p:cBhvr>
                                      <p:to>
                                        <p:strVal val="visible"/>
                                      </p:to>
                                    </p:set>
                                    <p:anim calcmode="lin" valueType="num">
                                      <p:cBhvr>
                                        <p:cTn id="175" dur="500" fill="hold"/>
                                        <p:tgtEl>
                                          <p:spTgt spid="146"/>
                                        </p:tgtEl>
                                        <p:attrNameLst>
                                          <p:attrName>ppt_w</p:attrName>
                                        </p:attrNameLst>
                                      </p:cBhvr>
                                      <p:tavLst>
                                        <p:tav tm="0">
                                          <p:val>
                                            <p:fltVal val="0"/>
                                          </p:val>
                                        </p:tav>
                                        <p:tav tm="100000">
                                          <p:val>
                                            <p:strVal val="#ppt_w"/>
                                          </p:val>
                                        </p:tav>
                                      </p:tavLst>
                                    </p:anim>
                                    <p:anim calcmode="lin" valueType="num">
                                      <p:cBhvr>
                                        <p:cTn id="176" dur="500" fill="hold"/>
                                        <p:tgtEl>
                                          <p:spTgt spid="146"/>
                                        </p:tgtEl>
                                        <p:attrNameLst>
                                          <p:attrName>ppt_h</p:attrName>
                                        </p:attrNameLst>
                                      </p:cBhvr>
                                      <p:tavLst>
                                        <p:tav tm="0">
                                          <p:val>
                                            <p:fltVal val="0"/>
                                          </p:val>
                                        </p:tav>
                                        <p:tav tm="100000">
                                          <p:val>
                                            <p:strVal val="#ppt_h"/>
                                          </p:val>
                                        </p:tav>
                                      </p:tavLst>
                                    </p:anim>
                                    <p:animEffect transition="in" filter="fade">
                                      <p:cBhvr>
                                        <p:cTn id="177" dur="500"/>
                                        <p:tgtEl>
                                          <p:spTgt spid="146"/>
                                        </p:tgtEl>
                                      </p:cBhvr>
                                    </p:animEffect>
                                  </p:childTnLst>
                                </p:cTn>
                              </p:par>
                              <p:par>
                                <p:cTn id="178" presetID="12" presetClass="entr" presetSubtype="4" fill="hold" nodeType="withEffect">
                                  <p:stCondLst>
                                    <p:cond delay="4500"/>
                                  </p:stCondLst>
                                  <p:childTnLst>
                                    <p:set>
                                      <p:cBhvr>
                                        <p:cTn id="179" dur="1" fill="hold">
                                          <p:stCondLst>
                                            <p:cond delay="0"/>
                                          </p:stCondLst>
                                        </p:cTn>
                                        <p:tgtEl>
                                          <p:spTgt spid="143"/>
                                        </p:tgtEl>
                                        <p:attrNameLst>
                                          <p:attrName>style.visibility</p:attrName>
                                        </p:attrNameLst>
                                      </p:cBhvr>
                                      <p:to>
                                        <p:strVal val="visible"/>
                                      </p:to>
                                    </p:set>
                                    <p:anim calcmode="lin" valueType="num">
                                      <p:cBhvr additive="base">
                                        <p:cTn id="180" dur="500"/>
                                        <p:tgtEl>
                                          <p:spTgt spid="143"/>
                                        </p:tgtEl>
                                        <p:attrNameLst>
                                          <p:attrName>ppt_y</p:attrName>
                                        </p:attrNameLst>
                                      </p:cBhvr>
                                      <p:tavLst>
                                        <p:tav tm="0">
                                          <p:val>
                                            <p:strVal val="#ppt_y+#ppt_h*1.125000"/>
                                          </p:val>
                                        </p:tav>
                                        <p:tav tm="100000">
                                          <p:val>
                                            <p:strVal val="#ppt_y"/>
                                          </p:val>
                                        </p:tav>
                                      </p:tavLst>
                                    </p:anim>
                                    <p:animEffect transition="in" filter="wipe(up)">
                                      <p:cBhvr>
                                        <p:cTn id="181" dur="500"/>
                                        <p:tgtEl>
                                          <p:spTgt spid="143"/>
                                        </p:tgtEl>
                                      </p:cBhvr>
                                    </p:animEffect>
                                  </p:childTnLst>
                                </p:cTn>
                              </p:par>
                              <p:par>
                                <p:cTn id="182" presetID="22" presetClass="entr" presetSubtype="8" fill="hold" nodeType="withEffect">
                                  <p:stCondLst>
                                    <p:cond delay="3500"/>
                                  </p:stCondLst>
                                  <p:childTnLst>
                                    <p:set>
                                      <p:cBhvr>
                                        <p:cTn id="183" dur="1" fill="hold">
                                          <p:stCondLst>
                                            <p:cond delay="0"/>
                                          </p:stCondLst>
                                        </p:cTn>
                                        <p:tgtEl>
                                          <p:spTgt spid="154"/>
                                        </p:tgtEl>
                                        <p:attrNameLst>
                                          <p:attrName>style.visibility</p:attrName>
                                        </p:attrNameLst>
                                      </p:cBhvr>
                                      <p:to>
                                        <p:strVal val="visible"/>
                                      </p:to>
                                    </p:set>
                                    <p:animEffect transition="in" filter="wipe(left)">
                                      <p:cBhvr>
                                        <p:cTn id="184" dur="500"/>
                                        <p:tgtEl>
                                          <p:spTgt spid="154"/>
                                        </p:tgtEl>
                                      </p:cBhvr>
                                    </p:animEffect>
                                  </p:childTnLst>
                                </p:cTn>
                              </p:par>
                              <p:par>
                                <p:cTn id="185" presetID="22" presetClass="entr" presetSubtype="8" fill="hold" nodeType="withEffect">
                                  <p:stCondLst>
                                    <p:cond delay="3500"/>
                                  </p:stCondLst>
                                  <p:childTnLst>
                                    <p:set>
                                      <p:cBhvr>
                                        <p:cTn id="186" dur="1" fill="hold">
                                          <p:stCondLst>
                                            <p:cond delay="0"/>
                                          </p:stCondLst>
                                        </p:cTn>
                                        <p:tgtEl>
                                          <p:spTgt spid="155"/>
                                        </p:tgtEl>
                                        <p:attrNameLst>
                                          <p:attrName>style.visibility</p:attrName>
                                        </p:attrNameLst>
                                      </p:cBhvr>
                                      <p:to>
                                        <p:strVal val="visible"/>
                                      </p:to>
                                    </p:set>
                                    <p:animEffect transition="in" filter="wipe(left)">
                                      <p:cBhvr>
                                        <p:cTn id="187" dur="500"/>
                                        <p:tgtEl>
                                          <p:spTgt spid="155"/>
                                        </p:tgtEl>
                                      </p:cBhvr>
                                    </p:animEffect>
                                  </p:childTnLst>
                                </p:cTn>
                              </p:par>
                              <p:par>
                                <p:cTn id="188" presetID="22" presetClass="entr" presetSubtype="8" fill="hold" nodeType="withEffect">
                                  <p:stCondLst>
                                    <p:cond delay="3500"/>
                                  </p:stCondLst>
                                  <p:childTnLst>
                                    <p:set>
                                      <p:cBhvr>
                                        <p:cTn id="189" dur="1" fill="hold">
                                          <p:stCondLst>
                                            <p:cond delay="0"/>
                                          </p:stCondLst>
                                        </p:cTn>
                                        <p:tgtEl>
                                          <p:spTgt spid="156"/>
                                        </p:tgtEl>
                                        <p:attrNameLst>
                                          <p:attrName>style.visibility</p:attrName>
                                        </p:attrNameLst>
                                      </p:cBhvr>
                                      <p:to>
                                        <p:strVal val="visible"/>
                                      </p:to>
                                    </p:set>
                                    <p:animEffect transition="in" filter="wipe(left)">
                                      <p:cBhvr>
                                        <p:cTn id="190" dur="500"/>
                                        <p:tgtEl>
                                          <p:spTgt spid="156"/>
                                        </p:tgtEl>
                                      </p:cBhvr>
                                    </p:animEffect>
                                  </p:childTnLst>
                                </p:cTn>
                              </p:par>
                              <p:par>
                                <p:cTn id="191" presetID="12" presetClass="entr" presetSubtype="4" fill="hold" nodeType="withEffect">
                                  <p:stCondLst>
                                    <p:cond delay="5500"/>
                                  </p:stCondLst>
                                  <p:childTnLst>
                                    <p:set>
                                      <p:cBhvr>
                                        <p:cTn id="192" dur="1" fill="hold">
                                          <p:stCondLst>
                                            <p:cond delay="0"/>
                                          </p:stCondLst>
                                        </p:cTn>
                                        <p:tgtEl>
                                          <p:spTgt spid="159"/>
                                        </p:tgtEl>
                                        <p:attrNameLst>
                                          <p:attrName>style.visibility</p:attrName>
                                        </p:attrNameLst>
                                      </p:cBhvr>
                                      <p:to>
                                        <p:strVal val="visible"/>
                                      </p:to>
                                    </p:set>
                                    <p:anim calcmode="lin" valueType="num">
                                      <p:cBhvr additive="base">
                                        <p:cTn id="193" dur="500"/>
                                        <p:tgtEl>
                                          <p:spTgt spid="159"/>
                                        </p:tgtEl>
                                        <p:attrNameLst>
                                          <p:attrName>ppt_y</p:attrName>
                                        </p:attrNameLst>
                                      </p:cBhvr>
                                      <p:tavLst>
                                        <p:tav tm="0">
                                          <p:val>
                                            <p:strVal val="#ppt_y+#ppt_h*1.125000"/>
                                          </p:val>
                                        </p:tav>
                                        <p:tav tm="100000">
                                          <p:val>
                                            <p:strVal val="#ppt_y"/>
                                          </p:val>
                                        </p:tav>
                                      </p:tavLst>
                                    </p:anim>
                                    <p:animEffect transition="in" filter="wipe(up)">
                                      <p:cBhvr>
                                        <p:cTn id="194" dur="500"/>
                                        <p:tgtEl>
                                          <p:spTgt spid="159"/>
                                        </p:tgtEl>
                                      </p:cBhvr>
                                    </p:animEffect>
                                  </p:childTnLst>
                                </p:cTn>
                              </p:par>
                              <p:par>
                                <p:cTn id="195" presetID="53" presetClass="entr" presetSubtype="16" fill="hold" nodeType="withEffect">
                                  <p:stCondLst>
                                    <p:cond delay="5000"/>
                                  </p:stCondLst>
                                  <p:childTnLst>
                                    <p:set>
                                      <p:cBhvr>
                                        <p:cTn id="196" dur="1" fill="hold">
                                          <p:stCondLst>
                                            <p:cond delay="0"/>
                                          </p:stCondLst>
                                        </p:cTn>
                                        <p:tgtEl>
                                          <p:spTgt spid="166"/>
                                        </p:tgtEl>
                                        <p:attrNameLst>
                                          <p:attrName>style.visibility</p:attrName>
                                        </p:attrNameLst>
                                      </p:cBhvr>
                                      <p:to>
                                        <p:strVal val="visible"/>
                                      </p:to>
                                    </p:set>
                                    <p:anim calcmode="lin" valueType="num">
                                      <p:cBhvr>
                                        <p:cTn id="197" dur="500" fill="hold"/>
                                        <p:tgtEl>
                                          <p:spTgt spid="166"/>
                                        </p:tgtEl>
                                        <p:attrNameLst>
                                          <p:attrName>ppt_w</p:attrName>
                                        </p:attrNameLst>
                                      </p:cBhvr>
                                      <p:tavLst>
                                        <p:tav tm="0">
                                          <p:val>
                                            <p:fltVal val="0"/>
                                          </p:val>
                                        </p:tav>
                                        <p:tav tm="100000">
                                          <p:val>
                                            <p:strVal val="#ppt_w"/>
                                          </p:val>
                                        </p:tav>
                                      </p:tavLst>
                                    </p:anim>
                                    <p:anim calcmode="lin" valueType="num">
                                      <p:cBhvr>
                                        <p:cTn id="198" dur="500" fill="hold"/>
                                        <p:tgtEl>
                                          <p:spTgt spid="166"/>
                                        </p:tgtEl>
                                        <p:attrNameLst>
                                          <p:attrName>ppt_h</p:attrName>
                                        </p:attrNameLst>
                                      </p:cBhvr>
                                      <p:tavLst>
                                        <p:tav tm="0">
                                          <p:val>
                                            <p:fltVal val="0"/>
                                          </p:val>
                                        </p:tav>
                                        <p:tav tm="100000">
                                          <p:val>
                                            <p:strVal val="#ppt_h"/>
                                          </p:val>
                                        </p:tav>
                                      </p:tavLst>
                                    </p:anim>
                                    <p:animEffect transition="in" filter="fade">
                                      <p:cBhvr>
                                        <p:cTn id="199" dur="500"/>
                                        <p:tgtEl>
                                          <p:spTgt spid="166"/>
                                        </p:tgtEl>
                                      </p:cBhvr>
                                    </p:animEffect>
                                  </p:childTnLst>
                                </p:cTn>
                              </p:par>
                              <p:par>
                                <p:cTn id="200" presetID="53" presetClass="entr" presetSubtype="16" fill="hold" nodeType="withEffect">
                                  <p:stCondLst>
                                    <p:cond delay="5000"/>
                                  </p:stCondLst>
                                  <p:childTnLst>
                                    <p:set>
                                      <p:cBhvr>
                                        <p:cTn id="201" dur="1" fill="hold">
                                          <p:stCondLst>
                                            <p:cond delay="0"/>
                                          </p:stCondLst>
                                        </p:cTn>
                                        <p:tgtEl>
                                          <p:spTgt spid="174"/>
                                        </p:tgtEl>
                                        <p:attrNameLst>
                                          <p:attrName>style.visibility</p:attrName>
                                        </p:attrNameLst>
                                      </p:cBhvr>
                                      <p:to>
                                        <p:strVal val="visible"/>
                                      </p:to>
                                    </p:set>
                                    <p:anim calcmode="lin" valueType="num">
                                      <p:cBhvr>
                                        <p:cTn id="202" dur="500" fill="hold"/>
                                        <p:tgtEl>
                                          <p:spTgt spid="174"/>
                                        </p:tgtEl>
                                        <p:attrNameLst>
                                          <p:attrName>ppt_w</p:attrName>
                                        </p:attrNameLst>
                                      </p:cBhvr>
                                      <p:tavLst>
                                        <p:tav tm="0">
                                          <p:val>
                                            <p:fltVal val="0"/>
                                          </p:val>
                                        </p:tav>
                                        <p:tav tm="100000">
                                          <p:val>
                                            <p:strVal val="#ppt_w"/>
                                          </p:val>
                                        </p:tav>
                                      </p:tavLst>
                                    </p:anim>
                                    <p:anim calcmode="lin" valueType="num">
                                      <p:cBhvr>
                                        <p:cTn id="203" dur="500" fill="hold"/>
                                        <p:tgtEl>
                                          <p:spTgt spid="174"/>
                                        </p:tgtEl>
                                        <p:attrNameLst>
                                          <p:attrName>ppt_h</p:attrName>
                                        </p:attrNameLst>
                                      </p:cBhvr>
                                      <p:tavLst>
                                        <p:tav tm="0">
                                          <p:val>
                                            <p:fltVal val="0"/>
                                          </p:val>
                                        </p:tav>
                                        <p:tav tm="100000">
                                          <p:val>
                                            <p:strVal val="#ppt_h"/>
                                          </p:val>
                                        </p:tav>
                                      </p:tavLst>
                                    </p:anim>
                                    <p:animEffect transition="in" filter="fade">
                                      <p:cBhvr>
                                        <p:cTn id="204" dur="500"/>
                                        <p:tgtEl>
                                          <p:spTgt spid="174"/>
                                        </p:tgtEl>
                                      </p:cBhvr>
                                    </p:animEffect>
                                  </p:childTnLst>
                                </p:cTn>
                              </p:par>
                              <p:par>
                                <p:cTn id="205" presetID="12" presetClass="entr" presetSubtype="4" fill="hold" nodeType="withEffect">
                                  <p:stCondLst>
                                    <p:cond delay="5500"/>
                                  </p:stCondLst>
                                  <p:childTnLst>
                                    <p:set>
                                      <p:cBhvr>
                                        <p:cTn id="206" dur="1" fill="hold">
                                          <p:stCondLst>
                                            <p:cond delay="0"/>
                                          </p:stCondLst>
                                        </p:cTn>
                                        <p:tgtEl>
                                          <p:spTgt spid="167"/>
                                        </p:tgtEl>
                                        <p:attrNameLst>
                                          <p:attrName>style.visibility</p:attrName>
                                        </p:attrNameLst>
                                      </p:cBhvr>
                                      <p:to>
                                        <p:strVal val="visible"/>
                                      </p:to>
                                    </p:set>
                                    <p:anim calcmode="lin" valueType="num">
                                      <p:cBhvr additive="base">
                                        <p:cTn id="207" dur="500"/>
                                        <p:tgtEl>
                                          <p:spTgt spid="167"/>
                                        </p:tgtEl>
                                        <p:attrNameLst>
                                          <p:attrName>ppt_y</p:attrName>
                                        </p:attrNameLst>
                                      </p:cBhvr>
                                      <p:tavLst>
                                        <p:tav tm="0">
                                          <p:val>
                                            <p:strVal val="#ppt_y+#ppt_h*1.125000"/>
                                          </p:val>
                                        </p:tav>
                                        <p:tav tm="100000">
                                          <p:val>
                                            <p:strVal val="#ppt_y"/>
                                          </p:val>
                                        </p:tav>
                                      </p:tavLst>
                                    </p:anim>
                                    <p:animEffect transition="in" filter="wipe(up)">
                                      <p:cBhvr>
                                        <p:cTn id="208" dur="500"/>
                                        <p:tgtEl>
                                          <p:spTgt spid="167"/>
                                        </p:tgtEl>
                                      </p:cBhvr>
                                    </p:animEffect>
                                  </p:childTnLst>
                                </p:cTn>
                              </p:par>
                              <p:par>
                                <p:cTn id="209" presetID="12" presetClass="entr" presetSubtype="4" fill="hold" nodeType="withEffect">
                                  <p:stCondLst>
                                    <p:cond delay="5500"/>
                                  </p:stCondLst>
                                  <p:childTnLst>
                                    <p:set>
                                      <p:cBhvr>
                                        <p:cTn id="210" dur="1" fill="hold">
                                          <p:stCondLst>
                                            <p:cond delay="0"/>
                                          </p:stCondLst>
                                        </p:cTn>
                                        <p:tgtEl>
                                          <p:spTgt spid="175"/>
                                        </p:tgtEl>
                                        <p:attrNameLst>
                                          <p:attrName>style.visibility</p:attrName>
                                        </p:attrNameLst>
                                      </p:cBhvr>
                                      <p:to>
                                        <p:strVal val="visible"/>
                                      </p:to>
                                    </p:set>
                                    <p:anim calcmode="lin" valueType="num">
                                      <p:cBhvr additive="base">
                                        <p:cTn id="211" dur="500"/>
                                        <p:tgtEl>
                                          <p:spTgt spid="175"/>
                                        </p:tgtEl>
                                        <p:attrNameLst>
                                          <p:attrName>ppt_y</p:attrName>
                                        </p:attrNameLst>
                                      </p:cBhvr>
                                      <p:tavLst>
                                        <p:tav tm="0">
                                          <p:val>
                                            <p:strVal val="#ppt_y+#ppt_h*1.125000"/>
                                          </p:val>
                                        </p:tav>
                                        <p:tav tm="100000">
                                          <p:val>
                                            <p:strVal val="#ppt_y"/>
                                          </p:val>
                                        </p:tav>
                                      </p:tavLst>
                                    </p:anim>
                                    <p:animEffect transition="in" filter="wipe(up)">
                                      <p:cBhvr>
                                        <p:cTn id="212" dur="500"/>
                                        <p:tgtEl>
                                          <p:spTgt spid="175"/>
                                        </p:tgtEl>
                                      </p:cBhvr>
                                    </p:animEffect>
                                  </p:childTnLst>
                                </p:cTn>
                              </p:par>
                              <p:par>
                                <p:cTn id="213" presetID="53" presetClass="entr" presetSubtype="16" fill="hold" nodeType="withEffect">
                                  <p:stCondLst>
                                    <p:cond delay="5000"/>
                                  </p:stCondLst>
                                  <p:childTnLst>
                                    <p:set>
                                      <p:cBhvr>
                                        <p:cTn id="214" dur="1" fill="hold">
                                          <p:stCondLst>
                                            <p:cond delay="0"/>
                                          </p:stCondLst>
                                        </p:cTn>
                                        <p:tgtEl>
                                          <p:spTgt spid="182"/>
                                        </p:tgtEl>
                                        <p:attrNameLst>
                                          <p:attrName>style.visibility</p:attrName>
                                        </p:attrNameLst>
                                      </p:cBhvr>
                                      <p:to>
                                        <p:strVal val="visible"/>
                                      </p:to>
                                    </p:set>
                                    <p:anim calcmode="lin" valueType="num">
                                      <p:cBhvr>
                                        <p:cTn id="215" dur="500" fill="hold"/>
                                        <p:tgtEl>
                                          <p:spTgt spid="182"/>
                                        </p:tgtEl>
                                        <p:attrNameLst>
                                          <p:attrName>ppt_w</p:attrName>
                                        </p:attrNameLst>
                                      </p:cBhvr>
                                      <p:tavLst>
                                        <p:tav tm="0">
                                          <p:val>
                                            <p:fltVal val="0"/>
                                          </p:val>
                                        </p:tav>
                                        <p:tav tm="100000">
                                          <p:val>
                                            <p:strVal val="#ppt_w"/>
                                          </p:val>
                                        </p:tav>
                                      </p:tavLst>
                                    </p:anim>
                                    <p:anim calcmode="lin" valueType="num">
                                      <p:cBhvr>
                                        <p:cTn id="216" dur="500" fill="hold"/>
                                        <p:tgtEl>
                                          <p:spTgt spid="182"/>
                                        </p:tgtEl>
                                        <p:attrNameLst>
                                          <p:attrName>ppt_h</p:attrName>
                                        </p:attrNameLst>
                                      </p:cBhvr>
                                      <p:tavLst>
                                        <p:tav tm="0">
                                          <p:val>
                                            <p:fltVal val="0"/>
                                          </p:val>
                                        </p:tav>
                                        <p:tav tm="100000">
                                          <p:val>
                                            <p:strVal val="#ppt_h"/>
                                          </p:val>
                                        </p:tav>
                                      </p:tavLst>
                                    </p:anim>
                                    <p:animEffect transition="in" filter="fade">
                                      <p:cBhvr>
                                        <p:cTn id="217" dur="500"/>
                                        <p:tgtEl>
                                          <p:spTgt spid="182"/>
                                        </p:tgtEl>
                                      </p:cBhvr>
                                    </p:animEffect>
                                  </p:childTnLst>
                                </p:cTn>
                              </p:par>
                              <p:par>
                                <p:cTn id="218" presetID="53" presetClass="entr" presetSubtype="16" fill="hold" nodeType="withEffect">
                                  <p:stCondLst>
                                    <p:cond delay="4000"/>
                                  </p:stCondLst>
                                  <p:childTnLst>
                                    <p:set>
                                      <p:cBhvr>
                                        <p:cTn id="219" dur="1" fill="hold">
                                          <p:stCondLst>
                                            <p:cond delay="0"/>
                                          </p:stCondLst>
                                        </p:cTn>
                                        <p:tgtEl>
                                          <p:spTgt spid="195"/>
                                        </p:tgtEl>
                                        <p:attrNameLst>
                                          <p:attrName>style.visibility</p:attrName>
                                        </p:attrNameLst>
                                      </p:cBhvr>
                                      <p:to>
                                        <p:strVal val="visible"/>
                                      </p:to>
                                    </p:set>
                                    <p:anim calcmode="lin" valueType="num">
                                      <p:cBhvr>
                                        <p:cTn id="220" dur="500" fill="hold"/>
                                        <p:tgtEl>
                                          <p:spTgt spid="195"/>
                                        </p:tgtEl>
                                        <p:attrNameLst>
                                          <p:attrName>ppt_w</p:attrName>
                                        </p:attrNameLst>
                                      </p:cBhvr>
                                      <p:tavLst>
                                        <p:tav tm="0">
                                          <p:val>
                                            <p:fltVal val="0"/>
                                          </p:val>
                                        </p:tav>
                                        <p:tav tm="100000">
                                          <p:val>
                                            <p:strVal val="#ppt_w"/>
                                          </p:val>
                                        </p:tav>
                                      </p:tavLst>
                                    </p:anim>
                                    <p:anim calcmode="lin" valueType="num">
                                      <p:cBhvr>
                                        <p:cTn id="221" dur="500" fill="hold"/>
                                        <p:tgtEl>
                                          <p:spTgt spid="195"/>
                                        </p:tgtEl>
                                        <p:attrNameLst>
                                          <p:attrName>ppt_h</p:attrName>
                                        </p:attrNameLst>
                                      </p:cBhvr>
                                      <p:tavLst>
                                        <p:tav tm="0">
                                          <p:val>
                                            <p:fltVal val="0"/>
                                          </p:val>
                                        </p:tav>
                                        <p:tav tm="100000">
                                          <p:val>
                                            <p:strVal val="#ppt_h"/>
                                          </p:val>
                                        </p:tav>
                                      </p:tavLst>
                                    </p:anim>
                                    <p:animEffect transition="in" filter="fade">
                                      <p:cBhvr>
                                        <p:cTn id="222" dur="500"/>
                                        <p:tgtEl>
                                          <p:spTgt spid="195"/>
                                        </p:tgtEl>
                                      </p:cBhvr>
                                    </p:animEffect>
                                  </p:childTnLst>
                                </p:cTn>
                              </p:par>
                              <p:par>
                                <p:cTn id="223" presetID="12" presetClass="entr" presetSubtype="4" fill="hold" nodeType="withEffect">
                                  <p:stCondLst>
                                    <p:cond delay="4500"/>
                                  </p:stCondLst>
                                  <p:childTnLst>
                                    <p:set>
                                      <p:cBhvr>
                                        <p:cTn id="224" dur="1" fill="hold">
                                          <p:stCondLst>
                                            <p:cond delay="0"/>
                                          </p:stCondLst>
                                        </p:cTn>
                                        <p:tgtEl>
                                          <p:spTgt spid="183"/>
                                        </p:tgtEl>
                                        <p:attrNameLst>
                                          <p:attrName>style.visibility</p:attrName>
                                        </p:attrNameLst>
                                      </p:cBhvr>
                                      <p:to>
                                        <p:strVal val="visible"/>
                                      </p:to>
                                    </p:set>
                                    <p:anim calcmode="lin" valueType="num">
                                      <p:cBhvr additive="base">
                                        <p:cTn id="225" dur="500"/>
                                        <p:tgtEl>
                                          <p:spTgt spid="183"/>
                                        </p:tgtEl>
                                        <p:attrNameLst>
                                          <p:attrName>ppt_y</p:attrName>
                                        </p:attrNameLst>
                                      </p:cBhvr>
                                      <p:tavLst>
                                        <p:tav tm="0">
                                          <p:val>
                                            <p:strVal val="#ppt_y+#ppt_h*1.125000"/>
                                          </p:val>
                                        </p:tav>
                                        <p:tav tm="100000">
                                          <p:val>
                                            <p:strVal val="#ppt_y"/>
                                          </p:val>
                                        </p:tav>
                                      </p:tavLst>
                                    </p:anim>
                                    <p:animEffect transition="in" filter="wipe(up)">
                                      <p:cBhvr>
                                        <p:cTn id="226" dur="500"/>
                                        <p:tgtEl>
                                          <p:spTgt spid="183"/>
                                        </p:tgtEl>
                                      </p:cBhvr>
                                    </p:animEffect>
                                  </p:childTnLst>
                                </p:cTn>
                              </p:par>
                              <p:par>
                                <p:cTn id="227" presetID="53" presetClass="entr" presetSubtype="16" fill="hold" nodeType="withEffect">
                                  <p:stCondLst>
                                    <p:cond delay="4000"/>
                                  </p:stCondLst>
                                  <p:childTnLst>
                                    <p:set>
                                      <p:cBhvr>
                                        <p:cTn id="228" dur="1" fill="hold">
                                          <p:stCondLst>
                                            <p:cond delay="0"/>
                                          </p:stCondLst>
                                        </p:cTn>
                                        <p:tgtEl>
                                          <p:spTgt spid="189"/>
                                        </p:tgtEl>
                                        <p:attrNameLst>
                                          <p:attrName>style.visibility</p:attrName>
                                        </p:attrNameLst>
                                      </p:cBhvr>
                                      <p:to>
                                        <p:strVal val="visible"/>
                                      </p:to>
                                    </p:set>
                                    <p:anim calcmode="lin" valueType="num">
                                      <p:cBhvr>
                                        <p:cTn id="229" dur="500" fill="hold"/>
                                        <p:tgtEl>
                                          <p:spTgt spid="189"/>
                                        </p:tgtEl>
                                        <p:attrNameLst>
                                          <p:attrName>ppt_w</p:attrName>
                                        </p:attrNameLst>
                                      </p:cBhvr>
                                      <p:tavLst>
                                        <p:tav tm="0">
                                          <p:val>
                                            <p:fltVal val="0"/>
                                          </p:val>
                                        </p:tav>
                                        <p:tav tm="100000">
                                          <p:val>
                                            <p:strVal val="#ppt_w"/>
                                          </p:val>
                                        </p:tav>
                                      </p:tavLst>
                                    </p:anim>
                                    <p:anim calcmode="lin" valueType="num">
                                      <p:cBhvr>
                                        <p:cTn id="230" dur="500" fill="hold"/>
                                        <p:tgtEl>
                                          <p:spTgt spid="189"/>
                                        </p:tgtEl>
                                        <p:attrNameLst>
                                          <p:attrName>ppt_h</p:attrName>
                                        </p:attrNameLst>
                                      </p:cBhvr>
                                      <p:tavLst>
                                        <p:tav tm="0">
                                          <p:val>
                                            <p:fltVal val="0"/>
                                          </p:val>
                                        </p:tav>
                                        <p:tav tm="100000">
                                          <p:val>
                                            <p:strVal val="#ppt_h"/>
                                          </p:val>
                                        </p:tav>
                                      </p:tavLst>
                                    </p:anim>
                                    <p:animEffect transition="in" filter="fade">
                                      <p:cBhvr>
                                        <p:cTn id="231" dur="500"/>
                                        <p:tgtEl>
                                          <p:spTgt spid="189"/>
                                        </p:tgtEl>
                                      </p:cBhvr>
                                    </p:animEffect>
                                  </p:childTnLst>
                                </p:cTn>
                              </p:par>
                              <p:par>
                                <p:cTn id="232" presetID="12" presetClass="entr" presetSubtype="4" fill="hold" nodeType="withEffect">
                                  <p:stCondLst>
                                    <p:cond delay="4500"/>
                                  </p:stCondLst>
                                  <p:childTnLst>
                                    <p:set>
                                      <p:cBhvr>
                                        <p:cTn id="233" dur="1" fill="hold">
                                          <p:stCondLst>
                                            <p:cond delay="0"/>
                                          </p:stCondLst>
                                        </p:cTn>
                                        <p:tgtEl>
                                          <p:spTgt spid="186"/>
                                        </p:tgtEl>
                                        <p:attrNameLst>
                                          <p:attrName>style.visibility</p:attrName>
                                        </p:attrNameLst>
                                      </p:cBhvr>
                                      <p:to>
                                        <p:strVal val="visible"/>
                                      </p:to>
                                    </p:set>
                                    <p:anim calcmode="lin" valueType="num">
                                      <p:cBhvr additive="base">
                                        <p:cTn id="234" dur="500"/>
                                        <p:tgtEl>
                                          <p:spTgt spid="186"/>
                                        </p:tgtEl>
                                        <p:attrNameLst>
                                          <p:attrName>ppt_y</p:attrName>
                                        </p:attrNameLst>
                                      </p:cBhvr>
                                      <p:tavLst>
                                        <p:tav tm="0">
                                          <p:val>
                                            <p:strVal val="#ppt_y+#ppt_h*1.125000"/>
                                          </p:val>
                                        </p:tav>
                                        <p:tav tm="100000">
                                          <p:val>
                                            <p:strVal val="#ppt_y"/>
                                          </p:val>
                                        </p:tav>
                                      </p:tavLst>
                                    </p:anim>
                                    <p:animEffect transition="in" filter="wipe(up)">
                                      <p:cBhvr>
                                        <p:cTn id="235" dur="500"/>
                                        <p:tgtEl>
                                          <p:spTgt spid="186"/>
                                        </p:tgtEl>
                                      </p:cBhvr>
                                    </p:animEffect>
                                  </p:childTnLst>
                                </p:cTn>
                              </p:par>
                              <p:par>
                                <p:cTn id="236" presetID="53" presetClass="entr" presetSubtype="16" fill="hold" nodeType="withEffect">
                                  <p:stCondLst>
                                    <p:cond delay="4000"/>
                                  </p:stCondLst>
                                  <p:childTnLst>
                                    <p:set>
                                      <p:cBhvr>
                                        <p:cTn id="237" dur="1" fill="hold">
                                          <p:stCondLst>
                                            <p:cond delay="0"/>
                                          </p:stCondLst>
                                        </p:cTn>
                                        <p:tgtEl>
                                          <p:spTgt spid="193"/>
                                        </p:tgtEl>
                                        <p:attrNameLst>
                                          <p:attrName>style.visibility</p:attrName>
                                        </p:attrNameLst>
                                      </p:cBhvr>
                                      <p:to>
                                        <p:strVal val="visible"/>
                                      </p:to>
                                    </p:set>
                                    <p:anim calcmode="lin" valueType="num">
                                      <p:cBhvr>
                                        <p:cTn id="238" dur="500" fill="hold"/>
                                        <p:tgtEl>
                                          <p:spTgt spid="193"/>
                                        </p:tgtEl>
                                        <p:attrNameLst>
                                          <p:attrName>ppt_w</p:attrName>
                                        </p:attrNameLst>
                                      </p:cBhvr>
                                      <p:tavLst>
                                        <p:tav tm="0">
                                          <p:val>
                                            <p:fltVal val="0"/>
                                          </p:val>
                                        </p:tav>
                                        <p:tav tm="100000">
                                          <p:val>
                                            <p:strVal val="#ppt_w"/>
                                          </p:val>
                                        </p:tav>
                                      </p:tavLst>
                                    </p:anim>
                                    <p:anim calcmode="lin" valueType="num">
                                      <p:cBhvr>
                                        <p:cTn id="239" dur="500" fill="hold"/>
                                        <p:tgtEl>
                                          <p:spTgt spid="193"/>
                                        </p:tgtEl>
                                        <p:attrNameLst>
                                          <p:attrName>ppt_h</p:attrName>
                                        </p:attrNameLst>
                                      </p:cBhvr>
                                      <p:tavLst>
                                        <p:tav tm="0">
                                          <p:val>
                                            <p:fltVal val="0"/>
                                          </p:val>
                                        </p:tav>
                                        <p:tav tm="100000">
                                          <p:val>
                                            <p:strVal val="#ppt_h"/>
                                          </p:val>
                                        </p:tav>
                                      </p:tavLst>
                                    </p:anim>
                                    <p:animEffect transition="in" filter="fade">
                                      <p:cBhvr>
                                        <p:cTn id="240" dur="500"/>
                                        <p:tgtEl>
                                          <p:spTgt spid="193"/>
                                        </p:tgtEl>
                                      </p:cBhvr>
                                    </p:animEffect>
                                  </p:childTnLst>
                                </p:cTn>
                              </p:par>
                              <p:par>
                                <p:cTn id="241" presetID="12" presetClass="entr" presetSubtype="4" fill="hold" nodeType="withEffect">
                                  <p:stCondLst>
                                    <p:cond delay="4500"/>
                                  </p:stCondLst>
                                  <p:childTnLst>
                                    <p:set>
                                      <p:cBhvr>
                                        <p:cTn id="242" dur="1" fill="hold">
                                          <p:stCondLst>
                                            <p:cond delay="0"/>
                                          </p:stCondLst>
                                        </p:cTn>
                                        <p:tgtEl>
                                          <p:spTgt spid="190"/>
                                        </p:tgtEl>
                                        <p:attrNameLst>
                                          <p:attrName>style.visibility</p:attrName>
                                        </p:attrNameLst>
                                      </p:cBhvr>
                                      <p:to>
                                        <p:strVal val="visible"/>
                                      </p:to>
                                    </p:set>
                                    <p:anim calcmode="lin" valueType="num">
                                      <p:cBhvr additive="base">
                                        <p:cTn id="243" dur="500"/>
                                        <p:tgtEl>
                                          <p:spTgt spid="190"/>
                                        </p:tgtEl>
                                        <p:attrNameLst>
                                          <p:attrName>ppt_y</p:attrName>
                                        </p:attrNameLst>
                                      </p:cBhvr>
                                      <p:tavLst>
                                        <p:tav tm="0">
                                          <p:val>
                                            <p:strVal val="#ppt_y+#ppt_h*1.125000"/>
                                          </p:val>
                                        </p:tav>
                                        <p:tav tm="100000">
                                          <p:val>
                                            <p:strVal val="#ppt_y"/>
                                          </p:val>
                                        </p:tav>
                                      </p:tavLst>
                                    </p:anim>
                                    <p:animEffect transition="in" filter="wipe(up)">
                                      <p:cBhvr>
                                        <p:cTn id="244" dur="500"/>
                                        <p:tgtEl>
                                          <p:spTgt spid="190"/>
                                        </p:tgtEl>
                                      </p:cBhvr>
                                    </p:animEffect>
                                  </p:childTnLst>
                                </p:cTn>
                              </p:par>
                              <p:par>
                                <p:cTn id="245" presetID="12" presetClass="entr" presetSubtype="4" fill="hold" nodeType="withEffect">
                                  <p:stCondLst>
                                    <p:cond delay="5500"/>
                                  </p:stCondLst>
                                  <p:childTnLst>
                                    <p:set>
                                      <p:cBhvr>
                                        <p:cTn id="246" dur="1" fill="hold">
                                          <p:stCondLst>
                                            <p:cond delay="0"/>
                                          </p:stCondLst>
                                        </p:cTn>
                                        <p:tgtEl>
                                          <p:spTgt spid="196"/>
                                        </p:tgtEl>
                                        <p:attrNameLst>
                                          <p:attrName>style.visibility</p:attrName>
                                        </p:attrNameLst>
                                      </p:cBhvr>
                                      <p:to>
                                        <p:strVal val="visible"/>
                                      </p:to>
                                    </p:set>
                                    <p:anim calcmode="lin" valueType="num">
                                      <p:cBhvr additive="base">
                                        <p:cTn id="247" dur="500"/>
                                        <p:tgtEl>
                                          <p:spTgt spid="196"/>
                                        </p:tgtEl>
                                        <p:attrNameLst>
                                          <p:attrName>ppt_y</p:attrName>
                                        </p:attrNameLst>
                                      </p:cBhvr>
                                      <p:tavLst>
                                        <p:tav tm="0">
                                          <p:val>
                                            <p:strVal val="#ppt_y+#ppt_h*1.125000"/>
                                          </p:val>
                                        </p:tav>
                                        <p:tav tm="100000">
                                          <p:val>
                                            <p:strVal val="#ppt_y"/>
                                          </p:val>
                                        </p:tav>
                                      </p:tavLst>
                                    </p:anim>
                                    <p:animEffect transition="in" filter="wipe(up)">
                                      <p:cBhvr>
                                        <p:cTn id="248" dur="500"/>
                                        <p:tgtEl>
                                          <p:spTgt spid="196"/>
                                        </p:tgtEl>
                                      </p:cBhvr>
                                    </p:animEffect>
                                  </p:childTnLst>
                                </p:cTn>
                              </p:par>
                              <p:par>
                                <p:cTn id="249" presetID="53" presetClass="entr" presetSubtype="16" fill="hold" nodeType="withEffect">
                                  <p:stCondLst>
                                    <p:cond delay="5000"/>
                                  </p:stCondLst>
                                  <p:childTnLst>
                                    <p:set>
                                      <p:cBhvr>
                                        <p:cTn id="250" dur="1" fill="hold">
                                          <p:stCondLst>
                                            <p:cond delay="0"/>
                                          </p:stCondLst>
                                        </p:cTn>
                                        <p:tgtEl>
                                          <p:spTgt spid="203"/>
                                        </p:tgtEl>
                                        <p:attrNameLst>
                                          <p:attrName>style.visibility</p:attrName>
                                        </p:attrNameLst>
                                      </p:cBhvr>
                                      <p:to>
                                        <p:strVal val="visible"/>
                                      </p:to>
                                    </p:set>
                                    <p:anim calcmode="lin" valueType="num">
                                      <p:cBhvr>
                                        <p:cTn id="251" dur="500" fill="hold"/>
                                        <p:tgtEl>
                                          <p:spTgt spid="203"/>
                                        </p:tgtEl>
                                        <p:attrNameLst>
                                          <p:attrName>ppt_w</p:attrName>
                                        </p:attrNameLst>
                                      </p:cBhvr>
                                      <p:tavLst>
                                        <p:tav tm="0">
                                          <p:val>
                                            <p:fltVal val="0"/>
                                          </p:val>
                                        </p:tav>
                                        <p:tav tm="100000">
                                          <p:val>
                                            <p:strVal val="#ppt_w"/>
                                          </p:val>
                                        </p:tav>
                                      </p:tavLst>
                                    </p:anim>
                                    <p:anim calcmode="lin" valueType="num">
                                      <p:cBhvr>
                                        <p:cTn id="252" dur="500" fill="hold"/>
                                        <p:tgtEl>
                                          <p:spTgt spid="203"/>
                                        </p:tgtEl>
                                        <p:attrNameLst>
                                          <p:attrName>ppt_h</p:attrName>
                                        </p:attrNameLst>
                                      </p:cBhvr>
                                      <p:tavLst>
                                        <p:tav tm="0">
                                          <p:val>
                                            <p:fltVal val="0"/>
                                          </p:val>
                                        </p:tav>
                                        <p:tav tm="100000">
                                          <p:val>
                                            <p:strVal val="#ppt_h"/>
                                          </p:val>
                                        </p:tav>
                                      </p:tavLst>
                                    </p:anim>
                                    <p:animEffect transition="in" filter="fade">
                                      <p:cBhvr>
                                        <p:cTn id="253" dur="500"/>
                                        <p:tgtEl>
                                          <p:spTgt spid="203"/>
                                        </p:tgtEl>
                                      </p:cBhvr>
                                    </p:animEffect>
                                  </p:childTnLst>
                                </p:cTn>
                              </p:par>
                              <p:par>
                                <p:cTn id="254" presetID="22" presetClass="entr" presetSubtype="8" fill="hold" nodeType="withEffect">
                                  <p:stCondLst>
                                    <p:cond delay="3500"/>
                                  </p:stCondLst>
                                  <p:childTnLst>
                                    <p:set>
                                      <p:cBhvr>
                                        <p:cTn id="255" dur="1" fill="hold">
                                          <p:stCondLst>
                                            <p:cond delay="0"/>
                                          </p:stCondLst>
                                        </p:cTn>
                                        <p:tgtEl>
                                          <p:spTgt spid="208"/>
                                        </p:tgtEl>
                                        <p:attrNameLst>
                                          <p:attrName>style.visibility</p:attrName>
                                        </p:attrNameLst>
                                      </p:cBhvr>
                                      <p:to>
                                        <p:strVal val="visible"/>
                                      </p:to>
                                    </p:set>
                                    <p:animEffect transition="in" filter="wipe(left)">
                                      <p:cBhvr>
                                        <p:cTn id="256" dur="500"/>
                                        <p:tgtEl>
                                          <p:spTgt spid="208"/>
                                        </p:tgtEl>
                                      </p:cBhvr>
                                    </p:animEffect>
                                  </p:childTnLst>
                                </p:cTn>
                              </p:par>
                              <p:par>
                                <p:cTn id="257" presetID="22" presetClass="entr" presetSubtype="8" fill="hold" nodeType="withEffect">
                                  <p:stCondLst>
                                    <p:cond delay="5000"/>
                                  </p:stCondLst>
                                  <p:childTnLst>
                                    <p:set>
                                      <p:cBhvr>
                                        <p:cTn id="258" dur="1" fill="hold">
                                          <p:stCondLst>
                                            <p:cond delay="0"/>
                                          </p:stCondLst>
                                        </p:cTn>
                                        <p:tgtEl>
                                          <p:spTgt spid="209"/>
                                        </p:tgtEl>
                                        <p:attrNameLst>
                                          <p:attrName>style.visibility</p:attrName>
                                        </p:attrNameLst>
                                      </p:cBhvr>
                                      <p:to>
                                        <p:strVal val="visible"/>
                                      </p:to>
                                    </p:set>
                                    <p:animEffect transition="in" filter="wipe(left)">
                                      <p:cBhvr>
                                        <p:cTn id="259" dur="500"/>
                                        <p:tgtEl>
                                          <p:spTgt spid="209"/>
                                        </p:tgtEl>
                                      </p:cBhvr>
                                    </p:animEffect>
                                  </p:childTnLst>
                                </p:cTn>
                              </p:par>
                              <p:par>
                                <p:cTn id="260" presetID="22" presetClass="entr" presetSubtype="8" fill="hold" nodeType="withEffect">
                                  <p:stCondLst>
                                    <p:cond delay="5000"/>
                                  </p:stCondLst>
                                  <p:childTnLst>
                                    <p:set>
                                      <p:cBhvr>
                                        <p:cTn id="261" dur="1" fill="hold">
                                          <p:stCondLst>
                                            <p:cond delay="0"/>
                                          </p:stCondLst>
                                        </p:cTn>
                                        <p:tgtEl>
                                          <p:spTgt spid="210"/>
                                        </p:tgtEl>
                                        <p:attrNameLst>
                                          <p:attrName>style.visibility</p:attrName>
                                        </p:attrNameLst>
                                      </p:cBhvr>
                                      <p:to>
                                        <p:strVal val="visible"/>
                                      </p:to>
                                    </p:set>
                                    <p:animEffect transition="in" filter="wipe(left)">
                                      <p:cBhvr>
                                        <p:cTn id="262" dur="500"/>
                                        <p:tgtEl>
                                          <p:spTgt spid="210"/>
                                        </p:tgtEl>
                                      </p:cBhvr>
                                    </p:animEffect>
                                  </p:childTnLst>
                                </p:cTn>
                              </p:par>
                              <p:par>
                                <p:cTn id="263" presetID="22" presetClass="entr" presetSubtype="8" fill="hold" nodeType="withEffect">
                                  <p:stCondLst>
                                    <p:cond delay="5000"/>
                                  </p:stCondLst>
                                  <p:childTnLst>
                                    <p:set>
                                      <p:cBhvr>
                                        <p:cTn id="264" dur="1" fill="hold">
                                          <p:stCondLst>
                                            <p:cond delay="0"/>
                                          </p:stCondLst>
                                        </p:cTn>
                                        <p:tgtEl>
                                          <p:spTgt spid="211"/>
                                        </p:tgtEl>
                                        <p:attrNameLst>
                                          <p:attrName>style.visibility</p:attrName>
                                        </p:attrNameLst>
                                      </p:cBhvr>
                                      <p:to>
                                        <p:strVal val="visible"/>
                                      </p:to>
                                    </p:set>
                                    <p:animEffect transition="in" filter="wipe(left)">
                                      <p:cBhvr>
                                        <p:cTn id="265" dur="500"/>
                                        <p:tgtEl>
                                          <p:spTgt spid="211"/>
                                        </p:tgtEl>
                                      </p:cBhvr>
                                    </p:animEffect>
                                  </p:childTnLst>
                                </p:cTn>
                              </p:par>
                              <p:par>
                                <p:cTn id="266" presetID="47" presetClass="entr" presetSubtype="0" fill="hold" grpId="0" nodeType="withEffect">
                                  <p:stCondLst>
                                    <p:cond delay="700"/>
                                  </p:stCondLst>
                                  <p:childTnLst>
                                    <p:set>
                                      <p:cBhvr>
                                        <p:cTn id="267" dur="1" fill="hold">
                                          <p:stCondLst>
                                            <p:cond delay="0"/>
                                          </p:stCondLst>
                                        </p:cTn>
                                        <p:tgtEl>
                                          <p:spTgt spid="16"/>
                                        </p:tgtEl>
                                        <p:attrNameLst>
                                          <p:attrName>style.visibility</p:attrName>
                                        </p:attrNameLst>
                                      </p:cBhvr>
                                      <p:to>
                                        <p:strVal val="visible"/>
                                      </p:to>
                                    </p:set>
                                    <p:animEffect transition="in" filter="fade">
                                      <p:cBhvr>
                                        <p:cTn id="268" dur="300"/>
                                        <p:tgtEl>
                                          <p:spTgt spid="16"/>
                                        </p:tgtEl>
                                      </p:cBhvr>
                                    </p:animEffect>
                                    <p:anim calcmode="lin" valueType="num">
                                      <p:cBhvr>
                                        <p:cTn id="269" dur="300" fill="hold"/>
                                        <p:tgtEl>
                                          <p:spTgt spid="16"/>
                                        </p:tgtEl>
                                        <p:attrNameLst>
                                          <p:attrName>ppt_x</p:attrName>
                                        </p:attrNameLst>
                                      </p:cBhvr>
                                      <p:tavLst>
                                        <p:tav tm="0">
                                          <p:val>
                                            <p:strVal val="#ppt_x"/>
                                          </p:val>
                                        </p:tav>
                                        <p:tav tm="100000">
                                          <p:val>
                                            <p:strVal val="#ppt_x"/>
                                          </p:val>
                                        </p:tav>
                                      </p:tavLst>
                                    </p:anim>
                                    <p:anim calcmode="lin" valueType="num">
                                      <p:cBhvr>
                                        <p:cTn id="270" dur="3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bldLvl="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46" y="1958"/>
            <a:ext cx="9152546" cy="5141542"/>
          </a:xfrm>
          <a:prstGeom prst="rect">
            <a:avLst/>
          </a:prstGeom>
          <a:gradFill flip="none" rotWithShape="1">
            <a:gsLst>
              <a:gs pos="62000">
                <a:srgbClr val="0060FE">
                  <a:tint val="66000"/>
                  <a:satMod val="160000"/>
                </a:srgbClr>
              </a:gs>
              <a:gs pos="100000">
                <a:srgbClr val="0060FE">
                  <a:tint val="44500"/>
                  <a:satMod val="160000"/>
                </a:srgbClr>
              </a:gs>
              <a:gs pos="100000">
                <a:srgbClr val="0060FE">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dirty="0"/>
          </a:p>
        </p:txBody>
      </p:sp>
      <p:cxnSp>
        <p:nvCxnSpPr>
          <p:cNvPr id="10" name="直接连接符 9"/>
          <p:cNvCxnSpPr/>
          <p:nvPr/>
        </p:nvCxnSpPr>
        <p:spPr>
          <a:xfrm>
            <a:off x="1045047" y="940066"/>
            <a:ext cx="0" cy="422505"/>
          </a:xfrm>
          <a:prstGeom prst="line">
            <a:avLst/>
          </a:prstGeom>
          <a:ln w="63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图片 10" descr="未标题-2_画板 1"/>
          <p:cNvPicPr>
            <a:picLocks noChangeAspect="1"/>
          </p:cNvPicPr>
          <p:nvPr/>
        </p:nvPicPr>
        <p:blipFill>
          <a:blip r:embed="rId1" cstate="screen">
            <a:lum bright="100000" contrast="78000"/>
          </a:blip>
          <a:srcRect t="33858" b="33012"/>
          <a:stretch>
            <a:fillRect/>
          </a:stretch>
        </p:blipFill>
        <p:spPr>
          <a:xfrm>
            <a:off x="7668000" y="4442265"/>
            <a:ext cx="1331696" cy="420425"/>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nvPicPr>
        <p:blipFill>
          <a:blip r:embed="rId2" cstate="screen">
            <a:alphaModFix amt="30000"/>
            <a:extLst>
              <a:ext uri="{BEBA8EAE-BF5A-486C-A8C5-ECC9F3942E4B}">
                <a14:imgProps xmlns:a14="http://schemas.microsoft.com/office/drawing/2010/main">
                  <a14:imgLayer r:embed="rId3">
                    <a14:imgEffect>
                      <a14:artisticBlur/>
                    </a14:imgEffect>
                  </a14:imgLayer>
                </a14:imgProps>
              </a:ext>
            </a:extLst>
          </a:blip>
          <a:srcRect/>
          <a:stretch>
            <a:fillRect/>
          </a:stretch>
        </p:blipFill>
        <p:spPr>
          <a:xfrm>
            <a:off x="5783206" y="2912122"/>
            <a:ext cx="3346931" cy="2258673"/>
          </a:xfrm>
          <a:custGeom>
            <a:avLst/>
            <a:gdLst>
              <a:gd name="connsiteX0" fmla="*/ 0 w 4462575"/>
              <a:gd name="connsiteY0" fmla="*/ 0 h 3011564"/>
              <a:gd name="connsiteX1" fmla="*/ 4462575 w 4462575"/>
              <a:gd name="connsiteY1" fmla="*/ 0 h 3011564"/>
              <a:gd name="connsiteX2" fmla="*/ 4462575 w 4462575"/>
              <a:gd name="connsiteY2" fmla="*/ 3011564 h 3011564"/>
              <a:gd name="connsiteX3" fmla="*/ 0 w 4462575"/>
              <a:gd name="connsiteY3" fmla="*/ 3011564 h 3011564"/>
            </a:gdLst>
            <a:ahLst/>
            <a:cxnLst>
              <a:cxn ang="0">
                <a:pos x="connsiteX0" y="connsiteY0"/>
              </a:cxn>
              <a:cxn ang="0">
                <a:pos x="connsiteX1" y="connsiteY1"/>
              </a:cxn>
              <a:cxn ang="0">
                <a:pos x="connsiteX2" y="connsiteY2"/>
              </a:cxn>
              <a:cxn ang="0">
                <a:pos x="connsiteX3" y="connsiteY3"/>
              </a:cxn>
            </a:cxnLst>
            <a:rect l="l" t="t" r="r" b="b"/>
            <a:pathLst>
              <a:path w="4462575" h="3011564">
                <a:moveTo>
                  <a:pt x="0" y="0"/>
                </a:moveTo>
                <a:lnTo>
                  <a:pt x="4462575" y="0"/>
                </a:lnTo>
                <a:lnTo>
                  <a:pt x="4462575" y="3011564"/>
                </a:lnTo>
                <a:lnTo>
                  <a:pt x="0" y="3011564"/>
                </a:lnTo>
                <a:close/>
              </a:path>
            </a:pathLst>
          </a:custGeom>
          <a:effectLst>
            <a:softEdge rad="0"/>
          </a:effectLst>
        </p:spPr>
      </p:pic>
      <p:sp>
        <p:nvSpPr>
          <p:cNvPr id="4" name="矩形 3"/>
          <p:cNvSpPr/>
          <p:nvPr/>
        </p:nvSpPr>
        <p:spPr>
          <a:xfrm>
            <a:off x="4364400" y="2065205"/>
            <a:ext cx="3888000" cy="997196"/>
          </a:xfrm>
          <a:prstGeom prst="rect">
            <a:avLst/>
          </a:prstGeom>
        </p:spPr>
        <p:txBody>
          <a:bodyPr wrap="square">
            <a:spAutoFit/>
          </a:bodyPr>
          <a:lstStyle/>
          <a:p>
            <a:pPr fontAlgn="auto">
              <a:lnSpc>
                <a:spcPct val="120000"/>
              </a:lnSpc>
              <a:spcBef>
                <a:spcPts val="0"/>
              </a:spcBef>
            </a:pPr>
            <a:r>
              <a:rPr lang="en-US" altLang="zh-CN" sz="2400" b="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sym typeface="+mn-ea"/>
              </a:rPr>
              <a:t>Sterile Grade</a:t>
            </a:r>
            <a:endParaRPr lang="en-US" altLang="zh-CN" sz="2400" b="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sym typeface="+mn-ea"/>
            </a:endParaRPr>
          </a:p>
          <a:p>
            <a:endParaRPr lang="en-US" altLang="zh-CN" b="1" i="1"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cs typeface="Noto Serif" panose="02020600060500020200" pitchFamily="18" charset="0"/>
              <a:sym typeface="+mn-ea"/>
            </a:endParaRPr>
          </a:p>
          <a:p>
            <a:pPr marL="171450" indent="-171450">
              <a:buFont typeface="Arial" panose="020B0604020202020204" pitchFamily="34" charset="0"/>
              <a:buChar char="•"/>
            </a:pPr>
            <a:r>
              <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rPr>
              <a:t>STERILEHYA</a:t>
            </a:r>
            <a:endParaRPr lang="en-US" altLang="zh-CN" sz="1200" dirty="0">
              <a:solidFill>
                <a:schemeClr val="bg1"/>
              </a:solidFill>
              <a:effectLst>
                <a:outerShdw blurRad="38100" dist="38100" dir="2700000" algn="tl">
                  <a:srgbClr val="000000">
                    <a:alpha val="43137"/>
                  </a:srgbClr>
                </a:outerShdw>
              </a:effectLst>
              <a:latin typeface="+mn-lt"/>
              <a:ea typeface="微软雅黑 Light" panose="020B0502040204020203" pitchFamily="34" charset="-122"/>
            </a:endParaRPr>
          </a:p>
        </p:txBody>
      </p:sp>
      <p:pic>
        <p:nvPicPr>
          <p:cNvPr id="7" name="图片占位符 6"/>
          <p:cNvPicPr>
            <a:picLocks noChangeAspect="1"/>
          </p:cNvPicPr>
          <p:nvPr/>
        </p:nvPicPr>
        <p:blipFill>
          <a:blip r:embed="rId4" cstate="screen"/>
          <a:stretch>
            <a:fillRect/>
          </a:stretch>
        </p:blipFill>
        <p:spPr>
          <a:xfrm>
            <a:off x="2132400" y="1965459"/>
            <a:ext cx="1566021" cy="1566021"/>
          </a:xfrm>
          <a:prstGeom prst="rect">
            <a:avLst/>
          </a:prstGeom>
          <a:solidFill>
            <a:schemeClr val="accent4">
              <a:lumMod val="40000"/>
              <a:lumOff val="60000"/>
            </a:schemeClr>
          </a:solidFill>
        </p:spPr>
      </p:pic>
      <p:sp>
        <p:nvSpPr>
          <p:cNvPr id="9" name="矩形 8"/>
          <p:cNvSpPr/>
          <p:nvPr/>
        </p:nvSpPr>
        <p:spPr>
          <a:xfrm>
            <a:off x="1908000" y="1275750"/>
            <a:ext cx="1944000" cy="407547"/>
          </a:xfrm>
          <a:prstGeom prst="rect">
            <a:avLst/>
          </a:prstGeom>
        </p:spPr>
        <p:txBody>
          <a:bodyPr wrap="square">
            <a:spAutoFit/>
          </a:bodyPr>
          <a:lstStyle/>
          <a:p>
            <a:pPr fontAlgn="auto">
              <a:lnSpc>
                <a:spcPct val="120000"/>
              </a:lnSpc>
              <a:spcBef>
                <a:spcPts val="0"/>
              </a:spcBef>
            </a:pPr>
            <a:r>
              <a:rPr lang="en-US" altLang="zh-CN" b="1" dirty="0">
                <a:solidFill>
                  <a:schemeClr val="bg1"/>
                </a:solidFill>
                <a:effectLst>
                  <a:outerShdw blurRad="38100" dist="38100" dir="2700000" algn="tl">
                    <a:srgbClr val="000000">
                      <a:alpha val="43137"/>
                    </a:srgbClr>
                  </a:outerShdw>
                </a:effectLst>
                <a:latin typeface="+mn-lt"/>
                <a:ea typeface=".苹方-港" panose="02000000000000000000" pitchFamily="2" charset="-120"/>
                <a:sym typeface="+mn-ea"/>
              </a:rPr>
              <a:t>Part 1.</a:t>
            </a:r>
            <a:endParaRPr lang="zh-CN" altLang="zh-CN" dirty="0">
              <a:solidFill>
                <a:schemeClr val="bg1"/>
              </a:solidFill>
              <a:effectLst>
                <a:outerShdw blurRad="38100" dist="38100" dir="2700000" algn="tl">
                  <a:srgbClr val="000000">
                    <a:alpha val="43137"/>
                  </a:srgbClr>
                </a:outerShdw>
              </a:effectLst>
              <a:latin typeface="+mn-lt"/>
              <a:ea typeface="等线 Light" panose="02010600030101010101" pitchFamily="2"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UNIT_TABLE_BEAUTIFY" val="smartTable{10bdfed6-54a6-4188-b52a-b3966e4d730b}"/>
  <p:tag name="TABLE_ENDDRAG_ORIGIN_RECT" val="634*270"/>
  <p:tag name="TABLE_ENDDRAG_RECT" val="162*159*634*270"/>
</p:tagLst>
</file>

<file path=ppt/tags/tag106.xml><?xml version="1.0" encoding="utf-8"?>
<p:tagLst xmlns:p="http://schemas.openxmlformats.org/presentationml/2006/main">
  <p:tag name="KSO_WM_UNIT_TABLE_BEAUTIFY" val="smartTable{83377387-627e-497c-9933-a3f03d57737d}"/>
  <p:tag name="TABLE_EMPHASIZE_COLOR" val="9293731"/>
  <p:tag name="TABLE_SKINIDX" val="1"/>
  <p:tag name="TABLE_COLORIDX" val="i"/>
  <p:tag name="TABLE_ENDDRAG_ORIGIN_RECT" val="197*90"/>
  <p:tag name="TABLE_ENDDRAG_RECT" val="45*151*197*90"/>
</p:tagLst>
</file>

<file path=ppt/tags/tag107.xml><?xml version="1.0" encoding="utf-8"?>
<p:tagLst xmlns:p="http://schemas.openxmlformats.org/presentationml/2006/main">
  <p:tag name="KSO_WM_FULL_TEXT_BEAUTIFY_COPY_ID" val="8"/>
</p:tagLst>
</file>

<file path=ppt/tags/tag108.xml><?xml version="1.0" encoding="utf-8"?>
<p:tagLst xmlns:p="http://schemas.openxmlformats.org/presentationml/2006/main">
  <p:tag name="KSO_WPP_MARK_KEY" val="9ed0f9e7-d452-484a-aa85-5d551f983ec6"/>
  <p:tag name="COMMONDATA" val="eyJoZGlkIjoiNTAwNzczOGZhOWRjM2U0YjE0OTk2NWNjOWMxMzAwNzc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blipFill dpi="0" rotWithShape="1">
          <a:blip xmlns:r="http://schemas.openxmlformats.org/officeDocument/2006/relationships" r:embed="rId1"/>
          <a:srcRect/>
          <a:stretch>
            <a:fillRect/>
          </a:stretch>
        </a:blipFill>
        <a:ln w="12700" cap="flat">
          <a:noFill/>
          <a:prstDash val="solid"/>
          <a:miter lim="800000"/>
        </a:ln>
      </a:spPr>
      <a:bodyPr/>
      <a:lstStyle>
        <a:defPPr>
          <a:defRPr sz="100"/>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15193</Words>
  <Application>WPS 演示</Application>
  <PresentationFormat>全屏显示(16:9)</PresentationFormat>
  <Paragraphs>799</Paragraphs>
  <Slides>36</Slides>
  <Notes>11</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36</vt:i4>
      </vt:variant>
    </vt:vector>
  </HeadingPairs>
  <TitlesOfParts>
    <vt:vector size="60" baseType="lpstr">
      <vt:lpstr>Arial</vt:lpstr>
      <vt:lpstr>宋体</vt:lpstr>
      <vt:lpstr>Wingdings</vt:lpstr>
      <vt:lpstr>Calibri Light</vt:lpstr>
      <vt:lpstr>Noto Serif</vt:lpstr>
      <vt:lpstr>Segoe Print</vt:lpstr>
      <vt:lpstr>Calibri</vt:lpstr>
      <vt:lpstr>微软雅黑</vt:lpstr>
      <vt:lpstr>Century Gothic</vt:lpstr>
      <vt:lpstr>字魂58号-创中黑</vt:lpstr>
      <vt:lpstr>Segoe UI</vt:lpstr>
      <vt:lpstr>黑体</vt:lpstr>
      <vt:lpstr>微软雅黑 Light</vt:lpstr>
      <vt:lpstr>.苹方-港</vt:lpstr>
      <vt:lpstr>等线 Light</vt:lpstr>
      <vt:lpstr>Arial Unicode MS</vt:lpstr>
      <vt:lpstr>Times New Roman</vt:lpstr>
      <vt:lpstr>Calibri</vt:lpstr>
      <vt:lpstr>Calibri</vt:lpstr>
      <vt:lpstr>MS PGothic</vt:lpstr>
      <vt:lpstr>思源黑体 CN ExtraLight</vt:lpstr>
      <vt:lpstr>PMingLiU-ExtB</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于泉泉</cp:lastModifiedBy>
  <cp:revision>682</cp:revision>
  <dcterms:created xsi:type="dcterms:W3CDTF">2016-02-29T06:04:00Z</dcterms:created>
  <dcterms:modified xsi:type="dcterms:W3CDTF">2023-08-16T02:50:51Z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2052-11.1.0.14177</vt:lpwstr>
  </property>
  <property fmtid="{D5CDD505-2E9C-101B-9397-08002B2CF9AE}" pid="3" name="ICV">
    <vt:lpwstr>1E820799975B4F789F8921CF2F45820F</vt:lpwstr>
  </property>
</Properties>
</file>