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85" r:id="rId4"/>
    <p:sldMasterId id="2147484132" r:id="rId5"/>
  </p:sldMasterIdLst>
  <p:notesMasterIdLst>
    <p:notesMasterId r:id="rId32"/>
  </p:notesMasterIdLst>
  <p:handoutMasterIdLst>
    <p:handoutMasterId r:id="rId33"/>
  </p:handoutMasterIdLst>
  <p:sldIdLst>
    <p:sldId id="2925" r:id="rId6"/>
    <p:sldId id="10861" r:id="rId7"/>
    <p:sldId id="10862" r:id="rId8"/>
    <p:sldId id="10863" r:id="rId9"/>
    <p:sldId id="10857" r:id="rId10"/>
    <p:sldId id="10848" r:id="rId11"/>
    <p:sldId id="10832" r:id="rId12"/>
    <p:sldId id="10853" r:id="rId13"/>
    <p:sldId id="10855" r:id="rId14"/>
    <p:sldId id="2908" r:id="rId15"/>
    <p:sldId id="2926" r:id="rId16"/>
    <p:sldId id="3005" r:id="rId17"/>
    <p:sldId id="10842" r:id="rId18"/>
    <p:sldId id="10829" r:id="rId19"/>
    <p:sldId id="10831" r:id="rId20"/>
    <p:sldId id="10854" r:id="rId21"/>
    <p:sldId id="2995" r:id="rId22"/>
    <p:sldId id="10833" r:id="rId23"/>
    <p:sldId id="10834" r:id="rId24"/>
    <p:sldId id="10835" r:id="rId25"/>
    <p:sldId id="10836" r:id="rId26"/>
    <p:sldId id="10837" r:id="rId27"/>
    <p:sldId id="10838" r:id="rId28"/>
    <p:sldId id="10839" r:id="rId29"/>
    <p:sldId id="10840" r:id="rId30"/>
    <p:sldId id="10841" r:id="rId31"/>
  </p:sldIdLst>
  <p:sldSz cx="12192000" cy="6858000"/>
  <p:notesSz cx="6797675" cy="9926638"/>
  <p:defaultTextStyle>
    <a:defPPr>
      <a:defRPr lang="en-US"/>
    </a:defPPr>
    <a:lvl1pPr marL="0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072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145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218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6290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0362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4434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8506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2579" algn="l" defTabSz="1088145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8" pos="3840" userDrawn="1">
          <p15:clr>
            <a:srgbClr val="A4A3A4"/>
          </p15:clr>
        </p15:guide>
        <p15:guide id="6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8C5412-4B33-2623-C4DB-1A2A5368A0EA}" name="Jason Malcolm" initials="JM" userId="S::jmalcolm@innocoll.com::f70249a0-79e0-4256-8713-6e164dba6d99" providerId="AD"/>
  <p188:author id="{6C27FB6B-77A5-2D3E-F1D4-39AF3A39D30B}" name="Dr. Alexandra Dietrich" initials="DAD" userId="S::adietrich@syntacoll.de::b6a35dff-10c5-4ce8-a818-cf3c54a637ab" providerId="AD"/>
  <p188:author id="{871E29DC-0DBA-EC1C-9ED4-CC0B82F814A6}" name="Kristina Brinster" initials="KB" userId="S::KBrinster@syntacoll.de::549a341b-a5a8-473c-b617-a675309217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zkowski, Hans" initials="RH" lastIdx="4" clrIdx="0">
    <p:extLst>
      <p:ext uri="{19B8F6BF-5375-455C-9EA6-DF929625EA0E}">
        <p15:presenceInfo xmlns:p15="http://schemas.microsoft.com/office/powerpoint/2012/main" userId="S-1-5-21-2760298289-3119813890-1265927292-1460" providerId="AD"/>
      </p:ext>
    </p:extLst>
  </p:cmAuthor>
  <p:cmAuthor id="2" name="Hagen, Dr. Franziska" initials="HDF" lastIdx="10" clrIdx="1">
    <p:extLst>
      <p:ext uri="{19B8F6BF-5375-455C-9EA6-DF929625EA0E}">
        <p15:presenceInfo xmlns:p15="http://schemas.microsoft.com/office/powerpoint/2012/main" userId="S-1-5-21-2760298289-3119813890-1265927292-3346" providerId="AD"/>
      </p:ext>
    </p:extLst>
  </p:cmAuthor>
  <p:cmAuthor id="3" name="Michael Lusty" initials="ML" lastIdx="22" clrIdx="2">
    <p:extLst>
      <p:ext uri="{19B8F6BF-5375-455C-9EA6-DF929625EA0E}">
        <p15:presenceInfo xmlns:p15="http://schemas.microsoft.com/office/powerpoint/2012/main" userId="S::mlusty@innocoll.com::8d57008a-2ec6-4194-9ded-7769ee4d98e5" providerId="AD"/>
      </p:ext>
    </p:extLst>
  </p:cmAuthor>
  <p:cmAuthor id="4" name="Esther Liebl" initials="EL" lastIdx="9" clrIdx="3">
    <p:extLst>
      <p:ext uri="{19B8F6BF-5375-455C-9EA6-DF929625EA0E}">
        <p15:presenceInfo xmlns:p15="http://schemas.microsoft.com/office/powerpoint/2012/main" userId="S-1-5-21-2760298289-3119813890-1265927292-3224" providerId="AD"/>
      </p:ext>
    </p:extLst>
  </p:cmAuthor>
  <p:cmAuthor id="5" name="Kristina Brinster" initials="KB" lastIdx="1" clrIdx="4">
    <p:extLst>
      <p:ext uri="{19B8F6BF-5375-455C-9EA6-DF929625EA0E}">
        <p15:presenceInfo xmlns:p15="http://schemas.microsoft.com/office/powerpoint/2012/main" userId="S-1-5-21-2760298289-3119813890-1265927292-1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91A"/>
    <a:srgbClr val="D6E0EB"/>
    <a:srgbClr val="F2F2F2"/>
    <a:srgbClr val="354D6F"/>
    <a:srgbClr val="8AC3DC"/>
    <a:srgbClr val="535353"/>
    <a:srgbClr val="000000"/>
    <a:srgbClr val="E7E7E7"/>
    <a:srgbClr val="7C85B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8" autoAdjust="0"/>
    <p:restoredTop sz="96369" autoAdjust="0"/>
  </p:normalViewPr>
  <p:slideViewPr>
    <p:cSldViewPr snapToGrid="0" snapToObjects="1">
      <p:cViewPr varScale="1">
        <p:scale>
          <a:sx n="111" d="100"/>
          <a:sy n="111" d="100"/>
        </p:scale>
        <p:origin x="906" y="9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EF503-E872-7D47-9C7F-7DB2031D9294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48D33-44BC-724E-9E97-C2D8B2C5F255}">
      <dgm:prSet phldrT="[Text]"/>
      <dgm:spPr/>
      <dgm:t>
        <a:bodyPr/>
        <a:lstStyle/>
        <a:p>
          <a:pPr>
            <a:lnSpc>
              <a:spcPts val="2000"/>
            </a:lnSpc>
          </a:pPr>
          <a:r>
            <a:rPr lang="en-US" b="1" dirty="0">
              <a:latin typeface="Century Gothic" panose="020B0502020202020204" pitchFamily="34" charset="0"/>
            </a:rPr>
            <a:t>Mutual Ownership, Goals</a:t>
          </a:r>
          <a:endParaRPr lang="en-US" dirty="0"/>
        </a:p>
      </dgm:t>
    </dgm:pt>
    <dgm:pt modelId="{C9B87A3A-7B46-C049-ABAA-F0990D51F0A0}" type="parTrans" cxnId="{216F4BB2-0981-EF49-B521-DC434A9A5C01}">
      <dgm:prSet/>
      <dgm:spPr/>
      <dgm:t>
        <a:bodyPr/>
        <a:lstStyle/>
        <a:p>
          <a:endParaRPr lang="en-US"/>
        </a:p>
      </dgm:t>
    </dgm:pt>
    <dgm:pt modelId="{B0CF366D-95F5-5F4E-91CA-299AFB92C197}" type="sibTrans" cxnId="{216F4BB2-0981-EF49-B521-DC434A9A5C01}">
      <dgm:prSet/>
      <dgm:spPr/>
      <dgm:t>
        <a:bodyPr/>
        <a:lstStyle/>
        <a:p>
          <a:endParaRPr lang="en-US"/>
        </a:p>
      </dgm:t>
    </dgm:pt>
    <dgm:pt modelId="{E6BF6D2F-B412-3542-98C6-9EF73C998D3C}">
      <dgm:prSet phldrT="[Text]"/>
      <dgm:spPr>
        <a:solidFill>
          <a:schemeClr val="accent4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b="1" dirty="0">
              <a:latin typeface="Century Gothic" panose="020B0502020202020204" pitchFamily="34" charset="0"/>
            </a:rPr>
            <a:t>Share Information</a:t>
          </a:r>
          <a:endParaRPr lang="en-US" dirty="0"/>
        </a:p>
      </dgm:t>
    </dgm:pt>
    <dgm:pt modelId="{9CCB5A4C-C764-4E42-BEF6-4B2969128C69}" type="parTrans" cxnId="{1FAA42A8-3BB2-7749-802F-9D71CA599644}">
      <dgm:prSet/>
      <dgm:spPr/>
      <dgm:t>
        <a:bodyPr/>
        <a:lstStyle/>
        <a:p>
          <a:endParaRPr lang="en-US"/>
        </a:p>
      </dgm:t>
    </dgm:pt>
    <dgm:pt modelId="{B6B290A5-FFA1-3A43-816E-47C55CE0CE7F}" type="sibTrans" cxnId="{1FAA42A8-3BB2-7749-802F-9D71CA599644}">
      <dgm:prSet/>
      <dgm:spPr/>
      <dgm:t>
        <a:bodyPr/>
        <a:lstStyle/>
        <a:p>
          <a:endParaRPr lang="en-US"/>
        </a:p>
      </dgm:t>
    </dgm:pt>
    <dgm:pt modelId="{731B56AB-808F-7749-A456-46362E0A4A30}">
      <dgm:prSet/>
      <dgm:spPr>
        <a:solidFill>
          <a:schemeClr val="tx2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b="1" dirty="0">
              <a:latin typeface="Century Gothic" panose="020B0502020202020204" pitchFamily="34" charset="0"/>
            </a:rPr>
            <a:t>High Levels </a:t>
          </a:r>
          <a:br>
            <a:rPr lang="en-US" b="1" dirty="0">
              <a:latin typeface="Century Gothic" panose="020B0502020202020204" pitchFamily="34" charset="0"/>
            </a:rPr>
          </a:br>
          <a:r>
            <a:rPr lang="en-US" b="1" dirty="0">
              <a:latin typeface="Century Gothic" panose="020B0502020202020204" pitchFamily="34" charset="0"/>
            </a:rPr>
            <a:t>of Trust and Communication</a:t>
          </a:r>
          <a:endParaRPr lang="en-US" dirty="0"/>
        </a:p>
      </dgm:t>
    </dgm:pt>
    <dgm:pt modelId="{7F3F08B2-586D-1140-80CB-B489C5170B15}" type="parTrans" cxnId="{505833FC-87ED-534B-B850-D7A78B761F0A}">
      <dgm:prSet/>
      <dgm:spPr/>
      <dgm:t>
        <a:bodyPr/>
        <a:lstStyle/>
        <a:p>
          <a:endParaRPr lang="en-US"/>
        </a:p>
      </dgm:t>
    </dgm:pt>
    <dgm:pt modelId="{A5967080-F735-6948-9BF5-536D542AE530}" type="sibTrans" cxnId="{505833FC-87ED-534B-B850-D7A78B761F0A}">
      <dgm:prSet/>
      <dgm:spPr/>
      <dgm:t>
        <a:bodyPr/>
        <a:lstStyle/>
        <a:p>
          <a:endParaRPr lang="en-US"/>
        </a:p>
      </dgm:t>
    </dgm:pt>
    <dgm:pt modelId="{5A853454-A71C-8E48-8DA1-7E233152ED3E}">
      <dgm:prSet/>
      <dgm:spPr>
        <a:solidFill>
          <a:schemeClr val="accent3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b="1" dirty="0">
              <a:latin typeface="Century Gothic" panose="020B0502020202020204" pitchFamily="34" charset="0"/>
            </a:rPr>
            <a:t>Value Creation</a:t>
          </a:r>
          <a:endParaRPr lang="en-US" dirty="0"/>
        </a:p>
      </dgm:t>
    </dgm:pt>
    <dgm:pt modelId="{C2D09B75-AA42-0346-BE92-F058F5D0748B}" type="parTrans" cxnId="{1131202E-6085-C04E-9D1B-99DC18D8D3E5}">
      <dgm:prSet/>
      <dgm:spPr/>
      <dgm:t>
        <a:bodyPr/>
        <a:lstStyle/>
        <a:p>
          <a:endParaRPr lang="en-US"/>
        </a:p>
      </dgm:t>
    </dgm:pt>
    <dgm:pt modelId="{C5F00913-4C8B-5C47-9883-2ECA38325FFB}" type="sibTrans" cxnId="{1131202E-6085-C04E-9D1B-99DC18D8D3E5}">
      <dgm:prSet/>
      <dgm:spPr/>
      <dgm:t>
        <a:bodyPr/>
        <a:lstStyle/>
        <a:p>
          <a:endParaRPr lang="en-US"/>
        </a:p>
      </dgm:t>
    </dgm:pt>
    <dgm:pt modelId="{B7EB1EAF-8AE8-C549-B251-D3088B32972B}" type="pres">
      <dgm:prSet presAssocID="{C4BEF503-E872-7D47-9C7F-7DB2031D9294}" presName="matrix" presStyleCnt="0">
        <dgm:presLayoutVars>
          <dgm:chMax val="1"/>
          <dgm:dir/>
          <dgm:resizeHandles val="exact"/>
        </dgm:presLayoutVars>
      </dgm:prSet>
      <dgm:spPr/>
    </dgm:pt>
    <dgm:pt modelId="{58BA4CCD-0739-5D45-A11E-C351DBE63EA3}" type="pres">
      <dgm:prSet presAssocID="{C4BEF503-E872-7D47-9C7F-7DB2031D9294}" presName="diamond" presStyleLbl="bgShp" presStyleIdx="0" presStyleCnt="1"/>
      <dgm:spPr>
        <a:noFill/>
        <a:ln w="12700">
          <a:noFill/>
        </a:ln>
      </dgm:spPr>
    </dgm:pt>
    <dgm:pt modelId="{58D05ABE-26B5-FE4A-B332-C46CE7E61274}" type="pres">
      <dgm:prSet presAssocID="{C4BEF503-E872-7D47-9C7F-7DB2031D929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C8C53B-4168-A945-B570-CD57F15BA198}" type="pres">
      <dgm:prSet presAssocID="{C4BEF503-E872-7D47-9C7F-7DB2031D929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67AE8D-DAC4-1648-A8A0-2D9756790F0E}" type="pres">
      <dgm:prSet presAssocID="{C4BEF503-E872-7D47-9C7F-7DB2031D929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55323E-C822-4244-9E38-CDA5EDF7E8C1}" type="pres">
      <dgm:prSet presAssocID="{C4BEF503-E872-7D47-9C7F-7DB2031D929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31202E-6085-C04E-9D1B-99DC18D8D3E5}" srcId="{C4BEF503-E872-7D47-9C7F-7DB2031D9294}" destId="{5A853454-A71C-8E48-8DA1-7E233152ED3E}" srcOrd="3" destOrd="0" parTransId="{C2D09B75-AA42-0346-BE92-F058F5D0748B}" sibTransId="{C5F00913-4C8B-5C47-9883-2ECA38325FFB}"/>
    <dgm:cxn modelId="{7387C335-B9AD-6A46-B107-1780FDB07DD4}" type="presOf" srcId="{731B56AB-808F-7749-A456-46362E0A4A30}" destId="{C867AE8D-DAC4-1648-A8A0-2D9756790F0E}" srcOrd="0" destOrd="0" presId="urn:microsoft.com/office/officeart/2005/8/layout/matrix3"/>
    <dgm:cxn modelId="{FAF00E63-6988-4242-8A3A-B3030F0D5230}" type="presOf" srcId="{E6BF6D2F-B412-3542-98C6-9EF73C998D3C}" destId="{BBC8C53B-4168-A945-B570-CD57F15BA198}" srcOrd="0" destOrd="0" presId="urn:microsoft.com/office/officeart/2005/8/layout/matrix3"/>
    <dgm:cxn modelId="{302B6351-A0AC-824C-B4A0-4D8C5BB5BEDF}" type="presOf" srcId="{C4BEF503-E872-7D47-9C7F-7DB2031D9294}" destId="{B7EB1EAF-8AE8-C549-B251-D3088B32972B}" srcOrd="0" destOrd="0" presId="urn:microsoft.com/office/officeart/2005/8/layout/matrix3"/>
    <dgm:cxn modelId="{473A99A1-15A2-7947-B73C-D129AA666C71}" type="presOf" srcId="{58E48D33-44BC-724E-9E97-C2D8B2C5F255}" destId="{58D05ABE-26B5-FE4A-B332-C46CE7E61274}" srcOrd="0" destOrd="0" presId="urn:microsoft.com/office/officeart/2005/8/layout/matrix3"/>
    <dgm:cxn modelId="{1FAA42A8-3BB2-7749-802F-9D71CA599644}" srcId="{C4BEF503-E872-7D47-9C7F-7DB2031D9294}" destId="{E6BF6D2F-B412-3542-98C6-9EF73C998D3C}" srcOrd="1" destOrd="0" parTransId="{9CCB5A4C-C764-4E42-BEF6-4B2969128C69}" sibTransId="{B6B290A5-FFA1-3A43-816E-47C55CE0CE7F}"/>
    <dgm:cxn modelId="{216F4BB2-0981-EF49-B521-DC434A9A5C01}" srcId="{C4BEF503-E872-7D47-9C7F-7DB2031D9294}" destId="{58E48D33-44BC-724E-9E97-C2D8B2C5F255}" srcOrd="0" destOrd="0" parTransId="{C9B87A3A-7B46-C049-ABAA-F0990D51F0A0}" sibTransId="{B0CF366D-95F5-5F4E-91CA-299AFB92C197}"/>
    <dgm:cxn modelId="{13E20EEC-0FAD-C047-B674-7E2F96E4C44F}" type="presOf" srcId="{5A853454-A71C-8E48-8DA1-7E233152ED3E}" destId="{A355323E-C822-4244-9E38-CDA5EDF7E8C1}" srcOrd="0" destOrd="0" presId="urn:microsoft.com/office/officeart/2005/8/layout/matrix3"/>
    <dgm:cxn modelId="{505833FC-87ED-534B-B850-D7A78B761F0A}" srcId="{C4BEF503-E872-7D47-9C7F-7DB2031D9294}" destId="{731B56AB-808F-7749-A456-46362E0A4A30}" srcOrd="2" destOrd="0" parTransId="{7F3F08B2-586D-1140-80CB-B489C5170B15}" sibTransId="{A5967080-F735-6948-9BF5-536D542AE530}"/>
    <dgm:cxn modelId="{046F5F93-B7C8-AD4D-8CCD-6A20A2B806FF}" type="presParOf" srcId="{B7EB1EAF-8AE8-C549-B251-D3088B32972B}" destId="{58BA4CCD-0739-5D45-A11E-C351DBE63EA3}" srcOrd="0" destOrd="0" presId="urn:microsoft.com/office/officeart/2005/8/layout/matrix3"/>
    <dgm:cxn modelId="{4404D5D6-024E-C648-9BA5-DD10347F57C7}" type="presParOf" srcId="{B7EB1EAF-8AE8-C549-B251-D3088B32972B}" destId="{58D05ABE-26B5-FE4A-B332-C46CE7E61274}" srcOrd="1" destOrd="0" presId="urn:microsoft.com/office/officeart/2005/8/layout/matrix3"/>
    <dgm:cxn modelId="{6C89AAB2-35A0-2843-A548-FD02AFB6AF56}" type="presParOf" srcId="{B7EB1EAF-8AE8-C549-B251-D3088B32972B}" destId="{BBC8C53B-4168-A945-B570-CD57F15BA198}" srcOrd="2" destOrd="0" presId="urn:microsoft.com/office/officeart/2005/8/layout/matrix3"/>
    <dgm:cxn modelId="{E32E9FF5-1F30-C246-B7E6-E52369EC1925}" type="presParOf" srcId="{B7EB1EAF-8AE8-C549-B251-D3088B32972B}" destId="{C867AE8D-DAC4-1648-A8A0-2D9756790F0E}" srcOrd="3" destOrd="0" presId="urn:microsoft.com/office/officeart/2005/8/layout/matrix3"/>
    <dgm:cxn modelId="{CD0EC7C6-7953-1943-807F-6A4FFC8BC2E6}" type="presParOf" srcId="{B7EB1EAF-8AE8-C549-B251-D3088B32972B}" destId="{A355323E-C822-4244-9E38-CDA5EDF7E8C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36B9A-C908-2449-BD98-1E43E4F3D30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449797-7B61-8D4C-A691-F7FF908DFE1C}">
      <dgm:prSet phldrT="[Text]" custT="1"/>
      <dgm:spPr>
        <a:noFill/>
        <a:ln>
          <a:noFill/>
        </a:ln>
      </dgm:spPr>
      <dgm:t>
        <a:bodyPr/>
        <a:lstStyle/>
        <a:p>
          <a:pPr>
            <a:lnSpc>
              <a:spcPts val="2000"/>
            </a:lnSpc>
            <a:buClr>
              <a:schemeClr val="tx2"/>
            </a:buClr>
            <a:buSzPct val="100000"/>
            <a:buFont typeface="Arial" panose="020B0604020202020204" pitchFamily="34" charset="0"/>
            <a:buChar char="•"/>
          </a:pPr>
          <a:r>
            <a:rPr lang="en-US" sz="1500" b="1" kern="1200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Leading, full-service, multi-platform CDMO </a:t>
          </a: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specializing in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collagen-based drug delivery technologies and the development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of additional biomaterial products</a:t>
          </a:r>
          <a:endParaRPr lang="en-US" sz="1500" kern="1200" dirty="0">
            <a:solidFill>
              <a:srgbClr val="365470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C956D538-EF37-5A44-9E3B-24CD3937AD3B}" type="parTrans" cxnId="{A0279113-130E-E842-97EF-D2956255E2CE}">
      <dgm:prSet/>
      <dgm:spPr/>
      <dgm:t>
        <a:bodyPr/>
        <a:lstStyle/>
        <a:p>
          <a:endParaRPr lang="en-US"/>
        </a:p>
      </dgm:t>
    </dgm:pt>
    <dgm:pt modelId="{A12B7D29-5391-8E47-9C4C-D9805202F106}" type="sibTrans" cxnId="{A0279113-130E-E842-97EF-D2956255E2C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3573CCD-B154-8947-9233-CE38D753855E}">
      <dgm:prSet phldrT="[Text]" custT="1"/>
      <dgm:spPr>
        <a:noFill/>
        <a:ln>
          <a:noFill/>
        </a:ln>
      </dgm:spPr>
      <dgm:t>
        <a:bodyPr/>
        <a:lstStyle/>
        <a:p>
          <a:pPr marL="0">
            <a:lnSpc>
              <a:spcPts val="2000"/>
            </a:lnSpc>
          </a:pPr>
          <a:r>
            <a:rPr lang="en-US" sz="1500" b="1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End-to-end solutions </a:t>
          </a: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for clients, from initial product design and </a:t>
          </a:r>
          <a:b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development, through commercial-scale manufacturing, </a:t>
          </a:r>
          <a:b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including packaging and labelling of fully-finished product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3DE56209-ECF4-0D48-A292-D299E5C96A5F}" type="parTrans" cxnId="{C7FF896A-B054-9A46-9BE3-E4971724D358}">
      <dgm:prSet/>
      <dgm:spPr/>
      <dgm:t>
        <a:bodyPr/>
        <a:lstStyle/>
        <a:p>
          <a:endParaRPr lang="en-US"/>
        </a:p>
      </dgm:t>
    </dgm:pt>
    <dgm:pt modelId="{3C04EE86-1701-FC42-831C-CA0C9500B07F}" type="sibTrans" cxnId="{C7FF896A-B054-9A46-9BE3-E4971724D358}">
      <dgm:prSet/>
      <dgm:spPr/>
      <dgm:t>
        <a:bodyPr/>
        <a:lstStyle/>
        <a:p>
          <a:endParaRPr lang="en-US"/>
        </a:p>
      </dgm:t>
    </dgm:pt>
    <dgm:pt modelId="{083F8B50-C19A-2646-9CB0-3507CA3B0DA2}">
      <dgm:prSet phldrT="[Text]" custT="1"/>
      <dgm:spPr>
        <a:noFill/>
        <a:ln>
          <a:noFill/>
        </a:ln>
      </dgm:spPr>
      <dgm:t>
        <a:bodyPr/>
        <a:lstStyle/>
        <a:p>
          <a:pPr marL="0">
            <a:lnSpc>
              <a:spcPts val="2000"/>
            </a:lnSpc>
            <a:buClr>
              <a:srgbClr val="00AEEF"/>
            </a:buClr>
            <a:buSzPct val="90000"/>
          </a:pPr>
          <a:r>
            <a:rPr lang="en-US" sz="1500" b="1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Several expansion opportunities</a:t>
          </a: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, including organic pipeline augmentation via expansion into new therapeutic areas and development of novel products, as well as inorganic M&amp;A of additional biomaterials CDMOs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06FFF32C-1134-0D47-9425-547922EE0077}" type="parTrans" cxnId="{D25EF632-3C25-AC49-BCA1-5A02BB4D7977}">
      <dgm:prSet/>
      <dgm:spPr/>
      <dgm:t>
        <a:bodyPr/>
        <a:lstStyle/>
        <a:p>
          <a:endParaRPr lang="en-US"/>
        </a:p>
      </dgm:t>
    </dgm:pt>
    <dgm:pt modelId="{F9C98D2C-68B4-5247-8FA1-281D20676D86}" type="sibTrans" cxnId="{D25EF632-3C25-AC49-BCA1-5A02BB4D7977}">
      <dgm:prSet/>
      <dgm:spPr/>
      <dgm:t>
        <a:bodyPr/>
        <a:lstStyle/>
        <a:p>
          <a:endParaRPr lang="en-US"/>
        </a:p>
      </dgm:t>
    </dgm:pt>
    <dgm:pt modelId="{702BFC04-B04B-C243-9C78-186E62A46DBE}">
      <dgm:prSet custT="1"/>
      <dgm:spPr>
        <a:noFill/>
        <a:ln>
          <a:noFill/>
        </a:ln>
      </dgm:spPr>
      <dgm:t>
        <a:bodyPr/>
        <a:lstStyle/>
        <a:p>
          <a:pPr marL="0">
            <a:lnSpc>
              <a:spcPts val="2000"/>
            </a:lnSpc>
          </a:pPr>
          <a:r>
            <a:rPr lang="en-US" sz="1500" b="1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State-of-the-art cGMP facilities </a:t>
          </a: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(Saal, Germany) with an extensive suite of product and service offerings as well as available Day 1 capacity 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5A2CA207-3C97-C74A-BAB2-A178CD874286}" type="parTrans" cxnId="{73D4CBCA-B2AD-024B-9B5C-83CFFD4064E7}">
      <dgm:prSet/>
      <dgm:spPr/>
      <dgm:t>
        <a:bodyPr/>
        <a:lstStyle/>
        <a:p>
          <a:endParaRPr lang="en-US"/>
        </a:p>
      </dgm:t>
    </dgm:pt>
    <dgm:pt modelId="{A774274A-97A7-2945-8C6E-A86DB06BC242}" type="sibTrans" cxnId="{73D4CBCA-B2AD-024B-9B5C-83CFFD4064E7}">
      <dgm:prSet/>
      <dgm:spPr/>
      <dgm:t>
        <a:bodyPr/>
        <a:lstStyle/>
        <a:p>
          <a:endParaRPr lang="en-US"/>
        </a:p>
      </dgm:t>
    </dgm:pt>
    <dgm:pt modelId="{8D41C8B2-6DF9-D246-A2C7-DA06C3749B06}">
      <dgm:prSet custT="1"/>
      <dgm:spPr>
        <a:noFill/>
        <a:ln>
          <a:noFill/>
        </a:ln>
      </dgm:spPr>
      <dgm:t>
        <a:bodyPr/>
        <a:lstStyle/>
        <a:p>
          <a:pPr>
            <a:lnSpc>
              <a:spcPts val="2000"/>
            </a:lnSpc>
            <a:buClr>
              <a:srgbClr val="44697D"/>
            </a:buClr>
          </a:pPr>
          <a:r>
            <a:rPr lang="en-US" sz="1500" b="1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Highly-skilled management team </a:t>
          </a: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experienced in all facets of manufacturing </a:t>
          </a:r>
          <a:b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operations, including CMC, QA/QC, supply chain, project management and </a:t>
          </a:r>
          <a:b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business alliance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3EE41655-EB6F-8446-BCD4-A044BAA046FC}" type="parTrans" cxnId="{6B640C62-37EF-0242-8C27-531A03D79229}">
      <dgm:prSet/>
      <dgm:spPr/>
      <dgm:t>
        <a:bodyPr/>
        <a:lstStyle/>
        <a:p>
          <a:endParaRPr lang="en-US"/>
        </a:p>
      </dgm:t>
    </dgm:pt>
    <dgm:pt modelId="{2D324FD7-1853-3A41-8D3F-C1B003B99487}" type="sibTrans" cxnId="{6B640C62-37EF-0242-8C27-531A03D79229}">
      <dgm:prSet/>
      <dgm:spPr/>
      <dgm:t>
        <a:bodyPr/>
        <a:lstStyle/>
        <a:p>
          <a:endParaRPr lang="en-US"/>
        </a:p>
      </dgm:t>
    </dgm:pt>
    <dgm:pt modelId="{5C3F9B1B-E0A0-584D-8B9B-2DAA2D389287}" type="pres">
      <dgm:prSet presAssocID="{F7A36B9A-C908-2449-BD98-1E43E4F3D30C}" presName="Name0" presStyleCnt="0">
        <dgm:presLayoutVars>
          <dgm:chMax val="7"/>
          <dgm:chPref val="7"/>
          <dgm:dir/>
        </dgm:presLayoutVars>
      </dgm:prSet>
      <dgm:spPr/>
    </dgm:pt>
    <dgm:pt modelId="{8E743369-60EE-724C-90F9-AAA6E2942EB1}" type="pres">
      <dgm:prSet presAssocID="{F7A36B9A-C908-2449-BD98-1E43E4F3D30C}" presName="Name1" presStyleCnt="0"/>
      <dgm:spPr/>
    </dgm:pt>
    <dgm:pt modelId="{A608CA43-7123-F142-9804-B37202391998}" type="pres">
      <dgm:prSet presAssocID="{F7A36B9A-C908-2449-BD98-1E43E4F3D30C}" presName="cycle" presStyleCnt="0"/>
      <dgm:spPr/>
    </dgm:pt>
    <dgm:pt modelId="{BED8CFF9-DAEB-5F4A-BB2C-7DCF59E09EC8}" type="pres">
      <dgm:prSet presAssocID="{F7A36B9A-C908-2449-BD98-1E43E4F3D30C}" presName="srcNode" presStyleLbl="node1" presStyleIdx="0" presStyleCnt="5"/>
      <dgm:spPr/>
    </dgm:pt>
    <dgm:pt modelId="{3AF94E2C-2CB9-C449-9B81-E30E8916566B}" type="pres">
      <dgm:prSet presAssocID="{F7A36B9A-C908-2449-BD98-1E43E4F3D30C}" presName="conn" presStyleLbl="parChTrans1D2" presStyleIdx="0" presStyleCnt="1"/>
      <dgm:spPr/>
    </dgm:pt>
    <dgm:pt modelId="{3EC25EDE-49BB-B744-8840-02ACCD10F896}" type="pres">
      <dgm:prSet presAssocID="{F7A36B9A-C908-2449-BD98-1E43E4F3D30C}" presName="extraNode" presStyleLbl="node1" presStyleIdx="0" presStyleCnt="5"/>
      <dgm:spPr/>
    </dgm:pt>
    <dgm:pt modelId="{869E6E54-5CA1-E24A-A435-CB2AF9B735F3}" type="pres">
      <dgm:prSet presAssocID="{F7A36B9A-C908-2449-BD98-1E43E4F3D30C}" presName="dstNode" presStyleLbl="node1" presStyleIdx="0" presStyleCnt="5"/>
      <dgm:spPr/>
    </dgm:pt>
    <dgm:pt modelId="{8342704E-041A-A843-B18E-31D6CC8FEAE9}" type="pres">
      <dgm:prSet presAssocID="{21449797-7B61-8D4C-A691-F7FF908DFE1C}" presName="text_1" presStyleLbl="node1" presStyleIdx="0" presStyleCnt="5" custLinFactNeighborX="1193" custLinFactNeighborY="19833">
        <dgm:presLayoutVars>
          <dgm:bulletEnabled val="1"/>
        </dgm:presLayoutVars>
      </dgm:prSet>
      <dgm:spPr/>
    </dgm:pt>
    <dgm:pt modelId="{4D20B4D0-56FD-EC49-8928-DADB275BC913}" type="pres">
      <dgm:prSet presAssocID="{21449797-7B61-8D4C-A691-F7FF908DFE1C}" presName="accent_1" presStyleCnt="0"/>
      <dgm:spPr/>
    </dgm:pt>
    <dgm:pt modelId="{23467289-5345-C44A-AFE1-7E8CAF624F59}" type="pres">
      <dgm:prSet presAssocID="{21449797-7B61-8D4C-A691-F7FF908DFE1C}" presName="accentRepeatNode" presStyleLbl="solidFgAcc1" presStyleIdx="0" presStyleCnt="5" custScaleX="52413" custScaleY="52413"/>
      <dgm:spPr>
        <a:solidFill>
          <a:schemeClr val="tx2"/>
        </a:solidFill>
        <a:ln>
          <a:solidFill>
            <a:schemeClr val="bg1"/>
          </a:solidFill>
        </a:ln>
      </dgm:spPr>
    </dgm:pt>
    <dgm:pt modelId="{BE2B1B88-FE39-D845-AC91-5FA423ECCC79}" type="pres">
      <dgm:prSet presAssocID="{702BFC04-B04B-C243-9C78-186E62A46DBE}" presName="text_2" presStyleLbl="node1" presStyleIdx="1" presStyleCnt="5" custLinFactNeighborY="19430">
        <dgm:presLayoutVars>
          <dgm:bulletEnabled val="1"/>
        </dgm:presLayoutVars>
      </dgm:prSet>
      <dgm:spPr/>
    </dgm:pt>
    <dgm:pt modelId="{D7752BCC-1AB7-9A4A-A163-2614ADDA1D16}" type="pres">
      <dgm:prSet presAssocID="{702BFC04-B04B-C243-9C78-186E62A46DBE}" presName="accent_2" presStyleCnt="0"/>
      <dgm:spPr/>
    </dgm:pt>
    <dgm:pt modelId="{AAC07DFC-76F5-FC46-A306-24357596D8C7}" type="pres">
      <dgm:prSet presAssocID="{702BFC04-B04B-C243-9C78-186E62A46DBE}" presName="accentRepeatNode" presStyleLbl="solidFgAcc1" presStyleIdx="1" presStyleCnt="5" custScaleX="52413" custScaleY="52413"/>
      <dgm:spPr>
        <a:solidFill>
          <a:schemeClr val="tx2"/>
        </a:solidFill>
        <a:ln>
          <a:solidFill>
            <a:schemeClr val="bg1"/>
          </a:solidFill>
        </a:ln>
      </dgm:spPr>
    </dgm:pt>
    <dgm:pt modelId="{34B0DE84-DFA9-4D44-BAB7-F718543B4747}" type="pres">
      <dgm:prSet presAssocID="{73573CCD-B154-8947-9233-CE38D753855E}" presName="text_3" presStyleLbl="node1" presStyleIdx="2" presStyleCnt="5" custScaleY="134111">
        <dgm:presLayoutVars>
          <dgm:bulletEnabled val="1"/>
        </dgm:presLayoutVars>
      </dgm:prSet>
      <dgm:spPr/>
    </dgm:pt>
    <dgm:pt modelId="{4118D2D4-BD95-CE47-BB96-1F454C4265CF}" type="pres">
      <dgm:prSet presAssocID="{73573CCD-B154-8947-9233-CE38D753855E}" presName="accent_3" presStyleCnt="0"/>
      <dgm:spPr/>
    </dgm:pt>
    <dgm:pt modelId="{5FF11FE6-1997-8341-A5C6-96303B33EB72}" type="pres">
      <dgm:prSet presAssocID="{73573CCD-B154-8947-9233-CE38D753855E}" presName="accentRepeatNode" presStyleLbl="solidFgAcc1" presStyleIdx="2" presStyleCnt="5" custScaleX="52413" custScaleY="52413"/>
      <dgm:spPr>
        <a:solidFill>
          <a:schemeClr val="tx2"/>
        </a:solidFill>
        <a:ln>
          <a:solidFill>
            <a:schemeClr val="bg1"/>
          </a:solidFill>
        </a:ln>
      </dgm:spPr>
    </dgm:pt>
    <dgm:pt modelId="{931AD999-8E59-E946-AF2C-471E4AC5E44E}" type="pres">
      <dgm:prSet presAssocID="{083F8B50-C19A-2646-9CB0-3507CA3B0DA2}" presName="text_4" presStyleLbl="node1" presStyleIdx="3" presStyleCnt="5" custScaleY="58975" custLinFactNeighborY="6247">
        <dgm:presLayoutVars>
          <dgm:bulletEnabled val="1"/>
        </dgm:presLayoutVars>
      </dgm:prSet>
      <dgm:spPr/>
    </dgm:pt>
    <dgm:pt modelId="{3C1BC116-FF9D-D045-9912-477C8549A51B}" type="pres">
      <dgm:prSet presAssocID="{083F8B50-C19A-2646-9CB0-3507CA3B0DA2}" presName="accent_4" presStyleCnt="0"/>
      <dgm:spPr/>
    </dgm:pt>
    <dgm:pt modelId="{F9DC70DA-9C4D-F64C-9D43-AFC469FBD721}" type="pres">
      <dgm:prSet presAssocID="{083F8B50-C19A-2646-9CB0-3507CA3B0DA2}" presName="accentRepeatNode" presStyleLbl="solidFgAcc1" presStyleIdx="3" presStyleCnt="5" custScaleX="52413" custScaleY="52413"/>
      <dgm:spPr>
        <a:solidFill>
          <a:schemeClr val="tx2"/>
        </a:solidFill>
        <a:ln>
          <a:solidFill>
            <a:schemeClr val="bg1"/>
          </a:solidFill>
        </a:ln>
      </dgm:spPr>
    </dgm:pt>
    <dgm:pt modelId="{90D534A4-1749-484B-B343-73F373E334CB}" type="pres">
      <dgm:prSet presAssocID="{8D41C8B2-6DF9-D246-A2C7-DA06C3749B06}" presName="text_5" presStyleLbl="node1" presStyleIdx="4" presStyleCnt="5">
        <dgm:presLayoutVars>
          <dgm:bulletEnabled val="1"/>
        </dgm:presLayoutVars>
      </dgm:prSet>
      <dgm:spPr/>
    </dgm:pt>
    <dgm:pt modelId="{11DEB95A-3CA1-D64C-935D-24FD764CC8F6}" type="pres">
      <dgm:prSet presAssocID="{8D41C8B2-6DF9-D246-A2C7-DA06C3749B06}" presName="accent_5" presStyleCnt="0"/>
      <dgm:spPr/>
    </dgm:pt>
    <dgm:pt modelId="{08B3BFA2-0DF4-AA4E-9D7E-0C787623B5B3}" type="pres">
      <dgm:prSet presAssocID="{8D41C8B2-6DF9-D246-A2C7-DA06C3749B06}" presName="accentRepeatNode" presStyleLbl="solidFgAcc1" presStyleIdx="4" presStyleCnt="5" custScaleX="52284" custScaleY="52284"/>
      <dgm:spPr>
        <a:solidFill>
          <a:schemeClr val="tx2"/>
        </a:solidFill>
        <a:ln>
          <a:noFill/>
        </a:ln>
      </dgm:spPr>
    </dgm:pt>
  </dgm:ptLst>
  <dgm:cxnLst>
    <dgm:cxn modelId="{A0279113-130E-E842-97EF-D2956255E2CE}" srcId="{F7A36B9A-C908-2449-BD98-1E43E4F3D30C}" destId="{21449797-7B61-8D4C-A691-F7FF908DFE1C}" srcOrd="0" destOrd="0" parTransId="{C956D538-EF37-5A44-9E3B-24CD3937AD3B}" sibTransId="{A12B7D29-5391-8E47-9C4C-D9805202F106}"/>
    <dgm:cxn modelId="{3AB8051C-4586-8D49-8C7A-E4A6CA112C05}" type="presOf" srcId="{73573CCD-B154-8947-9233-CE38D753855E}" destId="{34B0DE84-DFA9-4D44-BAB7-F718543B4747}" srcOrd="0" destOrd="0" presId="urn:microsoft.com/office/officeart/2008/layout/VerticalCurvedList"/>
    <dgm:cxn modelId="{F1BEB61E-F3A7-974F-804C-66CC0E056E94}" type="presOf" srcId="{F7A36B9A-C908-2449-BD98-1E43E4F3D30C}" destId="{5C3F9B1B-E0A0-584D-8B9B-2DAA2D389287}" srcOrd="0" destOrd="0" presId="urn:microsoft.com/office/officeart/2008/layout/VerticalCurvedList"/>
    <dgm:cxn modelId="{D25EF632-3C25-AC49-BCA1-5A02BB4D7977}" srcId="{F7A36B9A-C908-2449-BD98-1E43E4F3D30C}" destId="{083F8B50-C19A-2646-9CB0-3507CA3B0DA2}" srcOrd="3" destOrd="0" parTransId="{06FFF32C-1134-0D47-9425-547922EE0077}" sibTransId="{F9C98D2C-68B4-5247-8FA1-281D20676D86}"/>
    <dgm:cxn modelId="{6B640C62-37EF-0242-8C27-531A03D79229}" srcId="{F7A36B9A-C908-2449-BD98-1E43E4F3D30C}" destId="{8D41C8B2-6DF9-D246-A2C7-DA06C3749B06}" srcOrd="4" destOrd="0" parTransId="{3EE41655-EB6F-8446-BCD4-A044BAA046FC}" sibTransId="{2D324FD7-1853-3A41-8D3F-C1B003B99487}"/>
    <dgm:cxn modelId="{C7FF896A-B054-9A46-9BE3-E4971724D358}" srcId="{F7A36B9A-C908-2449-BD98-1E43E4F3D30C}" destId="{73573CCD-B154-8947-9233-CE38D753855E}" srcOrd="2" destOrd="0" parTransId="{3DE56209-ECF4-0D48-A292-D299E5C96A5F}" sibTransId="{3C04EE86-1701-FC42-831C-CA0C9500B07F}"/>
    <dgm:cxn modelId="{47BBAC7A-4C60-AE48-98DC-64911E6B4A65}" type="presOf" srcId="{8D41C8B2-6DF9-D246-A2C7-DA06C3749B06}" destId="{90D534A4-1749-484B-B343-73F373E334CB}" srcOrd="0" destOrd="0" presId="urn:microsoft.com/office/officeart/2008/layout/VerticalCurvedList"/>
    <dgm:cxn modelId="{FFC942AA-485F-DC47-8338-741B694DB864}" type="presOf" srcId="{21449797-7B61-8D4C-A691-F7FF908DFE1C}" destId="{8342704E-041A-A843-B18E-31D6CC8FEAE9}" srcOrd="0" destOrd="0" presId="urn:microsoft.com/office/officeart/2008/layout/VerticalCurvedList"/>
    <dgm:cxn modelId="{F0B47EBA-3556-0849-A383-6F05F72A77BF}" type="presOf" srcId="{083F8B50-C19A-2646-9CB0-3507CA3B0DA2}" destId="{931AD999-8E59-E946-AF2C-471E4AC5E44E}" srcOrd="0" destOrd="0" presId="urn:microsoft.com/office/officeart/2008/layout/VerticalCurvedList"/>
    <dgm:cxn modelId="{8D5547C8-5258-5E40-8235-FFB146B7BACF}" type="presOf" srcId="{A12B7D29-5391-8E47-9C4C-D9805202F106}" destId="{3AF94E2C-2CB9-C449-9B81-E30E8916566B}" srcOrd="0" destOrd="0" presId="urn:microsoft.com/office/officeart/2008/layout/VerticalCurvedList"/>
    <dgm:cxn modelId="{73D4CBCA-B2AD-024B-9B5C-83CFFD4064E7}" srcId="{F7A36B9A-C908-2449-BD98-1E43E4F3D30C}" destId="{702BFC04-B04B-C243-9C78-186E62A46DBE}" srcOrd="1" destOrd="0" parTransId="{5A2CA207-3C97-C74A-BAB2-A178CD874286}" sibTransId="{A774274A-97A7-2945-8C6E-A86DB06BC242}"/>
    <dgm:cxn modelId="{37197BDE-AF1C-064D-B41F-D7413266819A}" type="presOf" srcId="{702BFC04-B04B-C243-9C78-186E62A46DBE}" destId="{BE2B1B88-FE39-D845-AC91-5FA423ECCC79}" srcOrd="0" destOrd="0" presId="urn:microsoft.com/office/officeart/2008/layout/VerticalCurvedList"/>
    <dgm:cxn modelId="{486F4214-A3B8-444F-8C9F-EF625FE503B1}" type="presParOf" srcId="{5C3F9B1B-E0A0-584D-8B9B-2DAA2D389287}" destId="{8E743369-60EE-724C-90F9-AAA6E2942EB1}" srcOrd="0" destOrd="0" presId="urn:microsoft.com/office/officeart/2008/layout/VerticalCurvedList"/>
    <dgm:cxn modelId="{B36FA077-FEBE-0F41-8BE2-E537539487A9}" type="presParOf" srcId="{8E743369-60EE-724C-90F9-AAA6E2942EB1}" destId="{A608CA43-7123-F142-9804-B37202391998}" srcOrd="0" destOrd="0" presId="urn:microsoft.com/office/officeart/2008/layout/VerticalCurvedList"/>
    <dgm:cxn modelId="{BB277497-E3E1-FA4F-9262-9B94D19D4AEA}" type="presParOf" srcId="{A608CA43-7123-F142-9804-B37202391998}" destId="{BED8CFF9-DAEB-5F4A-BB2C-7DCF59E09EC8}" srcOrd="0" destOrd="0" presId="urn:microsoft.com/office/officeart/2008/layout/VerticalCurvedList"/>
    <dgm:cxn modelId="{17AE197A-C7F6-0449-A7E5-02B44FFE3F77}" type="presParOf" srcId="{A608CA43-7123-F142-9804-B37202391998}" destId="{3AF94E2C-2CB9-C449-9B81-E30E8916566B}" srcOrd="1" destOrd="0" presId="urn:microsoft.com/office/officeart/2008/layout/VerticalCurvedList"/>
    <dgm:cxn modelId="{F619213B-5020-A04A-A307-428597095EB6}" type="presParOf" srcId="{A608CA43-7123-F142-9804-B37202391998}" destId="{3EC25EDE-49BB-B744-8840-02ACCD10F896}" srcOrd="2" destOrd="0" presId="urn:microsoft.com/office/officeart/2008/layout/VerticalCurvedList"/>
    <dgm:cxn modelId="{0B3ADF40-C133-E14E-8DE0-5140E883C876}" type="presParOf" srcId="{A608CA43-7123-F142-9804-B37202391998}" destId="{869E6E54-5CA1-E24A-A435-CB2AF9B735F3}" srcOrd="3" destOrd="0" presId="urn:microsoft.com/office/officeart/2008/layout/VerticalCurvedList"/>
    <dgm:cxn modelId="{9290A54F-B559-F341-B925-8ADFC03FA227}" type="presParOf" srcId="{8E743369-60EE-724C-90F9-AAA6E2942EB1}" destId="{8342704E-041A-A843-B18E-31D6CC8FEAE9}" srcOrd="1" destOrd="0" presId="urn:microsoft.com/office/officeart/2008/layout/VerticalCurvedList"/>
    <dgm:cxn modelId="{5190D6E9-CACB-0545-ACC8-1B3FB730B0B8}" type="presParOf" srcId="{8E743369-60EE-724C-90F9-AAA6E2942EB1}" destId="{4D20B4D0-56FD-EC49-8928-DADB275BC913}" srcOrd="2" destOrd="0" presId="urn:microsoft.com/office/officeart/2008/layout/VerticalCurvedList"/>
    <dgm:cxn modelId="{9F540D14-4277-444A-B806-0AD40EAF6BDD}" type="presParOf" srcId="{4D20B4D0-56FD-EC49-8928-DADB275BC913}" destId="{23467289-5345-C44A-AFE1-7E8CAF624F59}" srcOrd="0" destOrd="0" presId="urn:microsoft.com/office/officeart/2008/layout/VerticalCurvedList"/>
    <dgm:cxn modelId="{0763B06B-1C7E-A643-A742-B6D28B43DBB1}" type="presParOf" srcId="{8E743369-60EE-724C-90F9-AAA6E2942EB1}" destId="{BE2B1B88-FE39-D845-AC91-5FA423ECCC79}" srcOrd="3" destOrd="0" presId="urn:microsoft.com/office/officeart/2008/layout/VerticalCurvedList"/>
    <dgm:cxn modelId="{08BE0E39-EFBC-EA43-A5D8-034127CA1F0E}" type="presParOf" srcId="{8E743369-60EE-724C-90F9-AAA6E2942EB1}" destId="{D7752BCC-1AB7-9A4A-A163-2614ADDA1D16}" srcOrd="4" destOrd="0" presId="urn:microsoft.com/office/officeart/2008/layout/VerticalCurvedList"/>
    <dgm:cxn modelId="{30FDBCC5-2396-654E-B449-FCC9FB6DCA33}" type="presParOf" srcId="{D7752BCC-1AB7-9A4A-A163-2614ADDA1D16}" destId="{AAC07DFC-76F5-FC46-A306-24357596D8C7}" srcOrd="0" destOrd="0" presId="urn:microsoft.com/office/officeart/2008/layout/VerticalCurvedList"/>
    <dgm:cxn modelId="{6EA5E74D-3509-6D40-A8BF-F47C37A2EC84}" type="presParOf" srcId="{8E743369-60EE-724C-90F9-AAA6E2942EB1}" destId="{34B0DE84-DFA9-4D44-BAB7-F718543B4747}" srcOrd="5" destOrd="0" presId="urn:microsoft.com/office/officeart/2008/layout/VerticalCurvedList"/>
    <dgm:cxn modelId="{DED08769-DE48-3549-921D-953631D553DE}" type="presParOf" srcId="{8E743369-60EE-724C-90F9-AAA6E2942EB1}" destId="{4118D2D4-BD95-CE47-BB96-1F454C4265CF}" srcOrd="6" destOrd="0" presId="urn:microsoft.com/office/officeart/2008/layout/VerticalCurvedList"/>
    <dgm:cxn modelId="{F83F6F01-EAD0-EC45-8612-03FEF9892BAE}" type="presParOf" srcId="{4118D2D4-BD95-CE47-BB96-1F454C4265CF}" destId="{5FF11FE6-1997-8341-A5C6-96303B33EB72}" srcOrd="0" destOrd="0" presId="urn:microsoft.com/office/officeart/2008/layout/VerticalCurvedList"/>
    <dgm:cxn modelId="{63E8D115-6E74-6349-9977-BE0D3136C790}" type="presParOf" srcId="{8E743369-60EE-724C-90F9-AAA6E2942EB1}" destId="{931AD999-8E59-E946-AF2C-471E4AC5E44E}" srcOrd="7" destOrd="0" presId="urn:microsoft.com/office/officeart/2008/layout/VerticalCurvedList"/>
    <dgm:cxn modelId="{7CD2C4DC-FE96-0644-9DBD-B67D307F1D4C}" type="presParOf" srcId="{8E743369-60EE-724C-90F9-AAA6E2942EB1}" destId="{3C1BC116-FF9D-D045-9912-477C8549A51B}" srcOrd="8" destOrd="0" presId="urn:microsoft.com/office/officeart/2008/layout/VerticalCurvedList"/>
    <dgm:cxn modelId="{C387554C-49A2-8741-AE62-6275D177E2B6}" type="presParOf" srcId="{3C1BC116-FF9D-D045-9912-477C8549A51B}" destId="{F9DC70DA-9C4D-F64C-9D43-AFC469FBD721}" srcOrd="0" destOrd="0" presId="urn:microsoft.com/office/officeart/2008/layout/VerticalCurvedList"/>
    <dgm:cxn modelId="{B1CA8E8B-1D14-E041-B75D-6E9CC87CA952}" type="presParOf" srcId="{8E743369-60EE-724C-90F9-AAA6E2942EB1}" destId="{90D534A4-1749-484B-B343-73F373E334CB}" srcOrd="9" destOrd="0" presId="urn:microsoft.com/office/officeart/2008/layout/VerticalCurvedList"/>
    <dgm:cxn modelId="{D99227B5-F0E4-4045-AEA8-4AA2DD1CA94F}" type="presParOf" srcId="{8E743369-60EE-724C-90F9-AAA6E2942EB1}" destId="{11DEB95A-3CA1-D64C-935D-24FD764CC8F6}" srcOrd="10" destOrd="0" presId="urn:microsoft.com/office/officeart/2008/layout/VerticalCurvedList"/>
    <dgm:cxn modelId="{93F29DC9-9216-A947-84A2-9FDC928BA24C}" type="presParOf" srcId="{11DEB95A-3CA1-D64C-935D-24FD764CC8F6}" destId="{08B3BFA2-0DF4-AA4E-9D7E-0C787623B5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A4CCD-0739-5D45-A11E-C351DBE63EA3}">
      <dsp:nvSpPr>
        <dsp:cNvPr id="0" name=""/>
        <dsp:cNvSpPr/>
      </dsp:nvSpPr>
      <dsp:spPr>
        <a:xfrm>
          <a:off x="1492299" y="0"/>
          <a:ext cx="4635400" cy="4635400"/>
        </a:xfrm>
        <a:prstGeom prst="diamond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05ABE-26B5-FE4A-B332-C46CE7E61274}">
      <dsp:nvSpPr>
        <dsp:cNvPr id="0" name=""/>
        <dsp:cNvSpPr/>
      </dsp:nvSpPr>
      <dsp:spPr>
        <a:xfrm>
          <a:off x="1932662" y="440362"/>
          <a:ext cx="1807806" cy="1807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Mutual Ownership, Goals</a:t>
          </a:r>
          <a:endParaRPr lang="en-US" sz="1500" kern="1200" dirty="0"/>
        </a:p>
      </dsp:txBody>
      <dsp:txXfrm>
        <a:off x="2020912" y="528612"/>
        <a:ext cx="1631306" cy="1631306"/>
      </dsp:txXfrm>
    </dsp:sp>
    <dsp:sp modelId="{BBC8C53B-4168-A945-B570-CD57F15BA198}">
      <dsp:nvSpPr>
        <dsp:cNvPr id="0" name=""/>
        <dsp:cNvSpPr/>
      </dsp:nvSpPr>
      <dsp:spPr>
        <a:xfrm>
          <a:off x="3879530" y="440362"/>
          <a:ext cx="1807806" cy="1807806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Share Information</a:t>
          </a:r>
          <a:endParaRPr lang="en-US" sz="1500" kern="1200" dirty="0"/>
        </a:p>
      </dsp:txBody>
      <dsp:txXfrm>
        <a:off x="3967780" y="528612"/>
        <a:ext cx="1631306" cy="1631306"/>
      </dsp:txXfrm>
    </dsp:sp>
    <dsp:sp modelId="{C867AE8D-DAC4-1648-A8A0-2D9756790F0E}">
      <dsp:nvSpPr>
        <dsp:cNvPr id="0" name=""/>
        <dsp:cNvSpPr/>
      </dsp:nvSpPr>
      <dsp:spPr>
        <a:xfrm>
          <a:off x="1932662" y="2387231"/>
          <a:ext cx="1807806" cy="1807806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High Levels </a:t>
          </a:r>
          <a:br>
            <a:rPr lang="en-US" sz="1500" b="1" kern="1200" dirty="0">
              <a:latin typeface="Century Gothic" panose="020B0502020202020204" pitchFamily="34" charset="0"/>
            </a:rPr>
          </a:br>
          <a:r>
            <a:rPr lang="en-US" sz="1500" b="1" kern="1200" dirty="0">
              <a:latin typeface="Century Gothic" panose="020B0502020202020204" pitchFamily="34" charset="0"/>
            </a:rPr>
            <a:t>of Trust and Communication</a:t>
          </a:r>
          <a:endParaRPr lang="en-US" sz="1500" kern="1200" dirty="0"/>
        </a:p>
      </dsp:txBody>
      <dsp:txXfrm>
        <a:off x="2020912" y="2475481"/>
        <a:ext cx="1631306" cy="1631306"/>
      </dsp:txXfrm>
    </dsp:sp>
    <dsp:sp modelId="{A355323E-C822-4244-9E38-CDA5EDF7E8C1}">
      <dsp:nvSpPr>
        <dsp:cNvPr id="0" name=""/>
        <dsp:cNvSpPr/>
      </dsp:nvSpPr>
      <dsp:spPr>
        <a:xfrm>
          <a:off x="3879530" y="2387231"/>
          <a:ext cx="1807806" cy="1807806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Value Creation</a:t>
          </a:r>
          <a:endParaRPr lang="en-US" sz="1500" kern="1200" dirty="0"/>
        </a:p>
      </dsp:txBody>
      <dsp:txXfrm>
        <a:off x="3967780" y="2475481"/>
        <a:ext cx="1631306" cy="1631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94E2C-2CB9-C449-9B81-E30E8916566B}">
      <dsp:nvSpPr>
        <dsp:cNvPr id="0" name=""/>
        <dsp:cNvSpPr/>
      </dsp:nvSpPr>
      <dsp:spPr>
        <a:xfrm>
          <a:off x="-7702639" y="-1176952"/>
          <a:ext cx="9165257" cy="9165257"/>
        </a:xfrm>
        <a:prstGeom prst="blockArc">
          <a:avLst>
            <a:gd name="adj1" fmla="val 18900000"/>
            <a:gd name="adj2" fmla="val 2700000"/>
            <a:gd name="adj3" fmla="val 236"/>
          </a:avLst>
        </a:pr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2704E-041A-A843-B18E-31D6CC8FEAE9}">
      <dsp:nvSpPr>
        <dsp:cNvPr id="0" name=""/>
        <dsp:cNvSpPr/>
      </dsp:nvSpPr>
      <dsp:spPr>
        <a:xfrm>
          <a:off x="733802" y="594489"/>
          <a:ext cx="7995994" cy="8516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</a:pPr>
          <a:r>
            <a:rPr lang="en-US" sz="1500" b="1" kern="1200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Leading, full-service, multi-platform CDMO </a:t>
          </a: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specializing in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collagen-based drug delivery technologies and the development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of additional biomaterial products</a:t>
          </a:r>
          <a:endParaRPr lang="en-US" sz="1500" kern="1200" dirty="0">
            <a:solidFill>
              <a:srgbClr val="365470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33802" y="594489"/>
        <a:ext cx="7995994" cy="851691"/>
      </dsp:txXfrm>
    </dsp:sp>
    <dsp:sp modelId="{23467289-5345-C44A-AFE1-7E8CAF624F59}">
      <dsp:nvSpPr>
        <dsp:cNvPr id="0" name=""/>
        <dsp:cNvSpPr/>
      </dsp:nvSpPr>
      <dsp:spPr>
        <a:xfrm>
          <a:off x="359412" y="572420"/>
          <a:ext cx="557996" cy="557996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B1B88-FE39-D845-AC91-5FA423ECCC79}">
      <dsp:nvSpPr>
        <dsp:cNvPr id="0" name=""/>
        <dsp:cNvSpPr/>
      </dsp:nvSpPr>
      <dsp:spPr>
        <a:xfrm>
          <a:off x="1248707" y="1868185"/>
          <a:ext cx="7385697" cy="8516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State-of-the-art cGMP facilities </a:t>
          </a: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(Saal, Germany) with an extensive suite of product and service offerings as well as available Day 1 capacity 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1248707" y="1868185"/>
        <a:ext cx="7385697" cy="851691"/>
      </dsp:txXfrm>
    </dsp:sp>
    <dsp:sp modelId="{AAC07DFC-76F5-FC46-A306-24357596D8C7}">
      <dsp:nvSpPr>
        <dsp:cNvPr id="0" name=""/>
        <dsp:cNvSpPr/>
      </dsp:nvSpPr>
      <dsp:spPr>
        <a:xfrm>
          <a:off x="969709" y="1849549"/>
          <a:ext cx="557996" cy="557996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0DE84-DFA9-4D44-BAB7-F718543B4747}">
      <dsp:nvSpPr>
        <dsp:cNvPr id="0" name=""/>
        <dsp:cNvSpPr/>
      </dsp:nvSpPr>
      <dsp:spPr>
        <a:xfrm>
          <a:off x="1436019" y="2834570"/>
          <a:ext cx="7198385" cy="114221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End-to-end solutions </a:t>
          </a: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for clients, from initial product design and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development, through commercial-scale manufacturing,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including packaging and labelling of fully-finished product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1436019" y="2834570"/>
        <a:ext cx="7198385" cy="1142211"/>
      </dsp:txXfrm>
    </dsp:sp>
    <dsp:sp modelId="{5FF11FE6-1997-8341-A5C6-96303B33EB72}">
      <dsp:nvSpPr>
        <dsp:cNvPr id="0" name=""/>
        <dsp:cNvSpPr/>
      </dsp:nvSpPr>
      <dsp:spPr>
        <a:xfrm>
          <a:off x="1157021" y="3126677"/>
          <a:ext cx="557996" cy="557996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AD999-8E59-E946-AF2C-471E4AC5E44E}">
      <dsp:nvSpPr>
        <dsp:cNvPr id="0" name=""/>
        <dsp:cNvSpPr/>
      </dsp:nvSpPr>
      <dsp:spPr>
        <a:xfrm>
          <a:off x="1248707" y="4484867"/>
          <a:ext cx="7385697" cy="50228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Clr>
              <a:srgbClr val="00AEEF"/>
            </a:buClr>
            <a:buSzPct val="90000"/>
            <a:buNone/>
          </a:pPr>
          <a:r>
            <a:rPr lang="en-US" sz="1500" b="1" kern="1200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Several expansion opportunities</a:t>
          </a: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, including organic pipeline augmentation via expansion into new therapeutic areas and development of novel products, as well as inorganic M&amp;A of additional biomaterials CDMOs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1248707" y="4484867"/>
        <a:ext cx="7385697" cy="502285"/>
      </dsp:txXfrm>
    </dsp:sp>
    <dsp:sp modelId="{F9DC70DA-9C4D-F64C-9D43-AFC469FBD721}">
      <dsp:nvSpPr>
        <dsp:cNvPr id="0" name=""/>
        <dsp:cNvSpPr/>
      </dsp:nvSpPr>
      <dsp:spPr>
        <a:xfrm>
          <a:off x="969709" y="4403806"/>
          <a:ext cx="557996" cy="557996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534A4-1749-484B-B343-73F373E334CB}">
      <dsp:nvSpPr>
        <dsp:cNvPr id="0" name=""/>
        <dsp:cNvSpPr/>
      </dsp:nvSpPr>
      <dsp:spPr>
        <a:xfrm>
          <a:off x="638410" y="5534087"/>
          <a:ext cx="7995994" cy="8516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03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ts val="2000"/>
            </a:lnSpc>
            <a:spcBef>
              <a:spcPct val="0"/>
            </a:spcBef>
            <a:spcAft>
              <a:spcPct val="35000"/>
            </a:spcAft>
            <a:buClr>
              <a:srgbClr val="44697D"/>
            </a:buClr>
            <a:buNone/>
          </a:pPr>
          <a:r>
            <a:rPr lang="en-US" sz="1500" b="1" kern="1200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Highly-skilled management team </a:t>
          </a: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experienced in all facets of manufacturing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operations, including CMC, QA/QC, supply chain, project management and </a:t>
          </a:r>
          <a:b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en-US" sz="1500" kern="12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rPr>
            <a:t>business alliance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638410" y="5534087"/>
        <a:ext cx="7995994" cy="851691"/>
      </dsp:txXfrm>
    </dsp:sp>
    <dsp:sp modelId="{08B3BFA2-0DF4-AA4E-9D7E-0C787623B5B3}">
      <dsp:nvSpPr>
        <dsp:cNvPr id="0" name=""/>
        <dsp:cNvSpPr/>
      </dsp:nvSpPr>
      <dsp:spPr>
        <a:xfrm>
          <a:off x="360098" y="5681621"/>
          <a:ext cx="556622" cy="556622"/>
        </a:xfrm>
        <a:prstGeom prst="ellipse">
          <a:avLst/>
        </a:prstGeom>
        <a:solidFill>
          <a:schemeClr val="tx2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5B1C59-DF3D-4A6B-42AE-BAC3273497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48E7F4D-9114-4E42-9A61-AE3AAC0BB251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68C3638-B862-A270-FB03-81632530A0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44072" rtl="0" eaLnBrk="1" latinLnBrk="0" hangingPunct="1">
      <a:defRPr sz="1428" kern="1200">
        <a:solidFill>
          <a:schemeClr val="tx1"/>
        </a:solidFill>
        <a:latin typeface="Calibri Light"/>
        <a:ea typeface="+mn-ea"/>
        <a:cs typeface="+mn-cs"/>
      </a:defRPr>
    </a:lvl1pPr>
    <a:lvl2pPr marL="544072" algn="l" defTabSz="544072" rtl="0" eaLnBrk="1" latinLnBrk="0" hangingPunct="1">
      <a:defRPr sz="1428" kern="1200">
        <a:solidFill>
          <a:schemeClr val="tx1"/>
        </a:solidFill>
        <a:latin typeface="Calibri Light"/>
        <a:ea typeface="+mn-ea"/>
        <a:cs typeface="+mn-cs"/>
      </a:defRPr>
    </a:lvl2pPr>
    <a:lvl3pPr marL="1088145" algn="l" defTabSz="544072" rtl="0" eaLnBrk="1" latinLnBrk="0" hangingPunct="1">
      <a:defRPr sz="1428" kern="1200">
        <a:solidFill>
          <a:schemeClr val="tx1"/>
        </a:solidFill>
        <a:latin typeface="Calibri Light"/>
        <a:ea typeface="+mn-ea"/>
        <a:cs typeface="+mn-cs"/>
      </a:defRPr>
    </a:lvl3pPr>
    <a:lvl4pPr marL="1632218" algn="l" defTabSz="544072" rtl="0" eaLnBrk="1" latinLnBrk="0" hangingPunct="1">
      <a:defRPr sz="1428" kern="1200">
        <a:solidFill>
          <a:schemeClr val="tx1"/>
        </a:solidFill>
        <a:latin typeface="Calibri Light"/>
        <a:ea typeface="+mn-ea"/>
        <a:cs typeface="+mn-cs"/>
      </a:defRPr>
    </a:lvl4pPr>
    <a:lvl5pPr marL="2176290" algn="l" defTabSz="544072" rtl="0" eaLnBrk="1" latinLnBrk="0" hangingPunct="1">
      <a:defRPr sz="1428" kern="1200">
        <a:solidFill>
          <a:schemeClr val="tx1"/>
        </a:solidFill>
        <a:latin typeface="Calibri Light"/>
        <a:ea typeface="+mn-ea"/>
        <a:cs typeface="+mn-cs"/>
      </a:defRPr>
    </a:lvl5pPr>
    <a:lvl6pPr marL="2720362" algn="l" defTabSz="544072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3264434" algn="l" defTabSz="544072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3808506" algn="l" defTabSz="544072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4352579" algn="l" defTabSz="544072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8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121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26733" y="6526399"/>
            <a:ext cx="3171697" cy="274320"/>
          </a:xfrm>
          <a:prstGeom prst="rect">
            <a:avLst/>
          </a:prstGeom>
          <a:noFill/>
          <a:ln w="19050">
            <a:noFill/>
          </a:ln>
        </p:spPr>
        <p:txBody>
          <a:bodyPr vert="horz" lIns="82279" tIns="41139" rIns="82279" bIns="41139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886C9C-DC18-4195-8FD5-A50AA931D419}" type="slidenum">
              <a:rPr lang="en-US" sz="800" smtClean="0">
                <a:solidFill>
                  <a:schemeClr val="bg1"/>
                </a:solidFill>
              </a:rPr>
              <a:pPr algn="l"/>
              <a:t>‹#›</a:t>
            </a:fld>
            <a:r>
              <a:rPr lang="en-US" sz="800" dirty="0">
                <a:solidFill>
                  <a:schemeClr val="tx2"/>
                </a:solidFill>
              </a:rPr>
              <a:t>  </a:t>
            </a:r>
            <a:endParaRPr lang="en-US" sz="800" dirty="0">
              <a:solidFill>
                <a:schemeClr val="tx2"/>
              </a:solidFill>
              <a:ea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28517"/>
            <a:ext cx="11568223" cy="830873"/>
          </a:xfrm>
        </p:spPr>
        <p:txBody>
          <a:bodyPr/>
          <a:lstStyle>
            <a:lvl1pPr>
              <a:defRPr>
                <a:solidFill>
                  <a:srgbClr val="3654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08344" y="1188720"/>
            <a:ext cx="11568223" cy="4563494"/>
          </a:xfrm>
        </p:spPr>
        <p:txBody>
          <a:bodyPr/>
          <a:lstStyle>
            <a:lvl1pPr marL="231775" indent="-204788">
              <a:tabLst/>
              <a:defRPr/>
            </a:lvl1pPr>
            <a:lvl2pPr marL="496888" indent="-222250">
              <a:tabLst/>
              <a:defRPr/>
            </a:lvl2pPr>
            <a:lvl3pPr marL="719138" indent="-169863">
              <a:tabLst/>
              <a:defRPr/>
            </a:lvl3pPr>
            <a:lvl4pPr marL="941388" indent="-169863">
              <a:tabLst/>
              <a:defRPr/>
            </a:lvl4pPr>
            <a:lvl5pPr marL="1120775" indent="-115888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81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57" spc="225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28" hasCustomPrompt="1"/>
          </p:nvPr>
        </p:nvSpPr>
        <p:spPr>
          <a:xfrm>
            <a:off x="838200" y="2081213"/>
            <a:ext cx="10515600" cy="1864519"/>
          </a:xfrm>
        </p:spPr>
        <p:txBody>
          <a:bodyPr/>
          <a:lstStyle>
            <a:lvl1pPr>
              <a:defRPr lang="de-DE" sz="1350" kern="1200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lang="de-DE" sz="900" kern="1200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lang="de-DE" sz="750" kern="1200" spc="225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lang="de-DE" sz="675" kern="1200" spc="225" dirty="0" smtClean="0">
                <a:solidFill>
                  <a:schemeClr val="tx2"/>
                </a:solidFill>
                <a:latin typeface="Montserrat Light"/>
                <a:ea typeface="Montserrat" charset="0"/>
                <a:cs typeface="Montserrat" charset="0"/>
              </a:defRPr>
            </a:lvl4pPr>
            <a:lvl5pPr>
              <a:defRPr lang="de-DE" sz="507" kern="1200" spc="225" dirty="0">
                <a:solidFill>
                  <a:schemeClr val="tx2"/>
                </a:solidFill>
                <a:latin typeface="Montserrat Light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marL="1028700" lvl="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316D6-7F12-4880-9F8A-E28F3F24DCF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26733" y="6537032"/>
            <a:ext cx="3171697" cy="27432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fld id="{F7886C9C-DC18-4195-8FD5-A50AA931D419}" type="slidenum">
              <a:rPr lang="en-US" smtClean="0"/>
              <a:pPr algn="l"/>
              <a:t>‹#›</a:t>
            </a:fld>
            <a:r>
              <a:rPr lang="en-US" dirty="0"/>
              <a:t>  </a:t>
            </a:r>
            <a:endParaRPr lang="en-US" dirty="0"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40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C3EF39F-2AA6-2CF8-7C9F-CCEFB102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734" y="201029"/>
            <a:ext cx="1461734" cy="36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316D6-7F12-4880-9F8A-E28F3F24DCF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26733" y="6537032"/>
            <a:ext cx="3171697" cy="27432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fld id="{F7886C9C-DC18-4195-8FD5-A50AA931D419}" type="slidenum">
              <a:rPr lang="en-US" smtClean="0"/>
              <a:pPr algn="l"/>
              <a:t>‹#›</a:t>
            </a:fld>
            <a:r>
              <a:rPr lang="en-US" dirty="0"/>
              <a:t>  </a:t>
            </a:r>
            <a:endParaRPr lang="en-US" dirty="0"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068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1898A2A-340B-3CD8-176C-61C144FEE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4337" y="514246"/>
            <a:ext cx="2794026" cy="694811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sz="quarter" idx="28" hasCustomPrompt="1"/>
          </p:nvPr>
        </p:nvSpPr>
        <p:spPr>
          <a:xfrm>
            <a:off x="309532" y="1594619"/>
            <a:ext cx="11563636" cy="1864519"/>
          </a:xfrm>
        </p:spPr>
        <p:txBody>
          <a:bodyPr>
            <a:normAutofit/>
          </a:bodyPr>
          <a:lstStyle>
            <a:lvl1pPr algn="ctr">
              <a:defRPr lang="de-DE" sz="2000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lang="de-DE" sz="1200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algn="ctr">
              <a:defRPr lang="de-DE" sz="1050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algn="ctr">
              <a:defRPr lang="de-DE" sz="675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algn="ctr">
              <a:defRPr lang="de-DE" sz="507" kern="1200" spc="225" dirty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A2F4A1-AB9F-5477-71FB-FE707DE28A5F}"/>
              </a:ext>
            </a:extLst>
          </p:cNvPr>
          <p:cNvCxnSpPr>
            <a:cxnSpLocks/>
          </p:cNvCxnSpPr>
          <p:nvPr userDrawn="1"/>
        </p:nvCxnSpPr>
        <p:spPr>
          <a:xfrm>
            <a:off x="309532" y="1412280"/>
            <a:ext cx="11563636" cy="0"/>
          </a:xfrm>
          <a:prstGeom prst="line">
            <a:avLst/>
          </a:prstGeom>
          <a:ln w="158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1898A2A-340B-3CD8-176C-61C144FEE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4337" y="514246"/>
            <a:ext cx="2794026" cy="694811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sz="quarter" idx="28" hasCustomPrompt="1"/>
          </p:nvPr>
        </p:nvSpPr>
        <p:spPr>
          <a:xfrm>
            <a:off x="309532" y="1594619"/>
            <a:ext cx="5879233" cy="4696657"/>
          </a:xfrm>
        </p:spPr>
        <p:txBody>
          <a:bodyPr>
            <a:noAutofit/>
          </a:bodyPr>
          <a:lstStyle>
            <a:lvl1pPr algn="l">
              <a:defRPr lang="de-DE" sz="2000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algn="l">
              <a:defRPr lang="de-DE" sz="1200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algn="l">
              <a:defRPr lang="de-DE" sz="1050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algn="ctr">
              <a:defRPr lang="de-DE" sz="675" kern="1200" spc="225" dirty="0" smtClean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algn="ctr">
              <a:defRPr lang="de-DE" sz="507" kern="1200" spc="225" dirty="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A2F4A1-AB9F-5477-71FB-FE707DE28A5F}"/>
              </a:ext>
            </a:extLst>
          </p:cNvPr>
          <p:cNvCxnSpPr>
            <a:cxnSpLocks/>
          </p:cNvCxnSpPr>
          <p:nvPr userDrawn="1"/>
        </p:nvCxnSpPr>
        <p:spPr>
          <a:xfrm>
            <a:off x="309532" y="1412280"/>
            <a:ext cx="11563636" cy="0"/>
          </a:xfrm>
          <a:prstGeom prst="line">
            <a:avLst/>
          </a:prstGeom>
          <a:ln w="158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6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5"/>
          <p:cNvSpPr/>
          <p:nvPr/>
        </p:nvSpPr>
        <p:spPr>
          <a:xfrm>
            <a:off x="8" y="867854"/>
            <a:ext cx="12191999" cy="539883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1139" tIns="41139" rIns="41139" bIns="41139" anchor="ctr"/>
          <a:lstStyle/>
          <a:p>
            <a:pPr lvl="0"/>
            <a:endParaRPr sz="1620" dirty="0">
              <a:latin typeface="Century Gothic"/>
              <a:cs typeface="Century Gothic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26733" y="6494500"/>
            <a:ext cx="3171697" cy="274320"/>
          </a:xfrm>
          <a:prstGeom prst="rect">
            <a:avLst/>
          </a:prstGeom>
          <a:noFill/>
          <a:ln w="19050">
            <a:noFill/>
          </a:ln>
        </p:spPr>
        <p:txBody>
          <a:bodyPr vert="horz" lIns="82279" tIns="41139" rIns="82279" bIns="41139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Century Goth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7886C9C-DC18-4195-8FD5-A50AA931D419}" type="slidenum">
              <a:rPr lang="en-US" sz="720" smtClean="0">
                <a:solidFill>
                  <a:schemeClr val="tx2"/>
                </a:solidFill>
              </a:rPr>
              <a:pPr algn="l"/>
              <a:t>‹#›</a:t>
            </a:fld>
            <a:r>
              <a:rPr lang="en-US" sz="720" dirty="0">
                <a:solidFill>
                  <a:schemeClr val="tx2"/>
                </a:solidFill>
              </a:rPr>
              <a:t>  </a:t>
            </a:r>
            <a:endParaRPr lang="en-US" sz="720" dirty="0">
              <a:solidFill>
                <a:schemeClr val="tx2"/>
              </a:solidFill>
              <a:ea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28517"/>
            <a:ext cx="11112084" cy="830873"/>
          </a:xfrm>
        </p:spPr>
        <p:txBody>
          <a:bodyPr/>
          <a:lstStyle>
            <a:lvl1pPr>
              <a:defRPr>
                <a:solidFill>
                  <a:srgbClr val="36547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54755" y="1188720"/>
            <a:ext cx="11112084" cy="4924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.xml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09532" y="28517"/>
            <a:ext cx="11563636" cy="830873"/>
          </a:xfrm>
          <a:prstGeom prst="rect">
            <a:avLst/>
          </a:prstGeom>
        </p:spPr>
        <p:txBody>
          <a:bodyPr vert="horz" lIns="91421" tIns="45710" rIns="91421" bIns="4571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09532" y="1188720"/>
            <a:ext cx="11563636" cy="4542229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859387"/>
            <a:ext cx="12192000" cy="0"/>
          </a:xfrm>
          <a:prstGeom prst="line">
            <a:avLst/>
          </a:prstGeom>
          <a:ln w="158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9693DDA-F554-64F8-C114-1AF8C917BB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20734" y="201029"/>
            <a:ext cx="1461734" cy="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137" r:id="rId2"/>
    <p:sldLayoutId id="2147484140" r:id="rId3"/>
    <p:sldLayoutId id="2147484138" r:id="rId4"/>
    <p:sldLayoutId id="2147484139" r:id="rId5"/>
  </p:sldLayoutIdLst>
  <p:hf hdr="0" ftr="0" dt="0"/>
  <p:txStyles>
    <p:titleStyle>
      <a:lvl1pPr algn="l" defTabSz="548531" rtl="0" eaLnBrk="1" latinLnBrk="0" hangingPunct="1">
        <a:lnSpc>
          <a:spcPts val="1716"/>
        </a:lnSpc>
        <a:spcBef>
          <a:spcPct val="0"/>
        </a:spcBef>
        <a:buNone/>
        <a:defRPr sz="2800" kern="1200" cap="none" spc="0" baseline="0">
          <a:ln>
            <a:noFill/>
          </a:ln>
          <a:solidFill>
            <a:srgbClr val="365470"/>
          </a:solidFill>
          <a:effectLst/>
          <a:latin typeface="Century Gothic"/>
          <a:ea typeface="+mj-ea"/>
          <a:cs typeface="+mj-cs"/>
        </a:defRPr>
      </a:lvl1pPr>
    </p:titleStyle>
    <p:bodyStyle>
      <a:lvl1pPr marL="137133" indent="-110469" algn="l" defTabSz="548531" rtl="0" eaLnBrk="1" latinLnBrk="0" hangingPunct="1">
        <a:spcBef>
          <a:spcPct val="20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 spc="0" baseline="0">
          <a:solidFill>
            <a:srgbClr val="365470"/>
          </a:solidFill>
          <a:latin typeface="Century Gothic"/>
          <a:ea typeface="+mn-ea"/>
          <a:cs typeface="+mn-cs"/>
        </a:defRPr>
      </a:lvl1pPr>
      <a:lvl2pPr marL="329118" indent="-109707" algn="l" defTabSz="548531" rtl="0" eaLnBrk="1" latinLnBrk="0" hangingPunct="1">
        <a:spcBef>
          <a:spcPct val="20000"/>
        </a:spcBef>
        <a:buClr>
          <a:schemeClr val="tx2"/>
        </a:buClr>
        <a:buFont typeface="Lucida Grande"/>
        <a:buChar char="–"/>
        <a:defRPr sz="1400" kern="1200" spc="0" baseline="0">
          <a:solidFill>
            <a:srgbClr val="365470"/>
          </a:solidFill>
          <a:latin typeface="Century Gothic"/>
          <a:ea typeface="+mn-ea"/>
          <a:cs typeface="+mn-cs"/>
        </a:defRPr>
      </a:lvl2pPr>
      <a:lvl3pPr marL="493677" indent="-109707" algn="l" defTabSz="548531" rtl="0" eaLnBrk="1" latinLnBrk="0" hangingPunct="1">
        <a:spcBef>
          <a:spcPct val="20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100" kern="1200" spc="0" baseline="0">
          <a:solidFill>
            <a:srgbClr val="365470"/>
          </a:solidFill>
          <a:latin typeface="Century Gothic"/>
          <a:ea typeface="+mn-ea"/>
          <a:cs typeface="+mn-cs"/>
        </a:defRPr>
      </a:lvl3pPr>
      <a:lvl4pPr marL="658236" indent="-109707" algn="l" defTabSz="548531" rtl="0" eaLnBrk="1" latinLnBrk="0" hangingPunct="1">
        <a:spcBef>
          <a:spcPct val="20000"/>
        </a:spcBef>
        <a:buClr>
          <a:schemeClr val="tx2"/>
        </a:buClr>
        <a:buFont typeface="Lucida Grande"/>
        <a:buChar char="–"/>
        <a:defRPr sz="1050" kern="1200" spc="0">
          <a:solidFill>
            <a:srgbClr val="365470"/>
          </a:solidFill>
          <a:latin typeface="Century Gothic"/>
          <a:ea typeface="+mn-ea"/>
          <a:cs typeface="+mn-cs"/>
        </a:defRPr>
      </a:lvl4pPr>
      <a:lvl5pPr marL="786607" indent="-74280" algn="l" defTabSz="548531" rtl="0" eaLnBrk="1" latinLnBrk="0" hangingPunct="1">
        <a:spcBef>
          <a:spcPct val="20000"/>
        </a:spcBef>
        <a:buClr>
          <a:schemeClr val="tx2"/>
        </a:buClr>
        <a:buSzPct val="100000"/>
        <a:buFont typeface="Arial"/>
        <a:buChar char="•"/>
        <a:defRPr sz="1000" kern="1200" spc="0" baseline="0">
          <a:solidFill>
            <a:srgbClr val="365470"/>
          </a:solidFill>
          <a:latin typeface="Century Gothic"/>
          <a:ea typeface="+mn-ea"/>
          <a:cs typeface="+mn-cs"/>
        </a:defRPr>
      </a:lvl5pPr>
      <a:lvl6pPr marL="932502" indent="-109707" algn="l" defTabSz="54853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6pPr>
      <a:lvl7pPr marL="1097061" indent="-109707" algn="l" defTabSz="54853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7pPr>
      <a:lvl8pPr marL="1261620" indent="-109707" algn="l" defTabSz="54853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8pPr>
      <a:lvl9pPr marL="1426179" indent="-109707" algn="l" defTabSz="548531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266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531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795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061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325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590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56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122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01165B0-4304-4B24-94F7-7B63AF0B08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01165B0-4304-4B24-94F7-7B63AF0B0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0A44CDA-397B-4115-B8C2-617067DCEC5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20" b="0" i="0" baseline="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733" y="6494500"/>
            <a:ext cx="3171697" cy="274320"/>
          </a:xfrm>
          <a:prstGeom prst="rect">
            <a:avLst/>
          </a:prstGeom>
          <a:noFill/>
          <a:ln w="19050">
            <a:noFill/>
          </a:ln>
        </p:spPr>
        <p:txBody>
          <a:bodyPr vert="horz" lIns="91421" tIns="45710" rIns="91421" bIns="45710" rtlCol="0" anchor="ctr"/>
          <a:lstStyle>
            <a:lvl1pPr algn="ctr">
              <a:defRPr sz="720">
                <a:solidFill>
                  <a:srgbClr val="365470"/>
                </a:solidFill>
                <a:latin typeface="Century Gothic"/>
              </a:defRPr>
            </a:lvl1pPr>
          </a:lstStyle>
          <a:p>
            <a:fld id="{642A5823-C246-42C5-B2D0-B9CC3579619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03203" y="28517"/>
            <a:ext cx="11563636" cy="830873"/>
          </a:xfrm>
          <a:prstGeom prst="rect">
            <a:avLst/>
          </a:prstGeom>
        </p:spPr>
        <p:txBody>
          <a:bodyPr vert="horz" lIns="91421" tIns="45710" rIns="91421" bIns="4571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203203" y="1188720"/>
            <a:ext cx="11563636" cy="4864948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59387"/>
            <a:ext cx="12192000" cy="0"/>
          </a:xfrm>
          <a:prstGeom prst="line">
            <a:avLst/>
          </a:prstGeom>
          <a:ln w="9525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849560" y="6302135"/>
            <a:ext cx="2342443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9" tIns="41139" rIns="82279" bIns="41139" rtlCol="0" anchor="ctr"/>
          <a:lstStyle/>
          <a:p>
            <a:pPr algn="ctr"/>
            <a:endParaRPr lang="en-US" sz="1620" dirty="0">
              <a:effectLst/>
              <a:latin typeface="Century Gothic"/>
            </a:endParaRPr>
          </a:p>
        </p:txBody>
      </p:sp>
      <p:pic>
        <p:nvPicPr>
          <p:cNvPr id="2" name="Picture 1" descr="innocoll_RG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629" y="6368844"/>
            <a:ext cx="1729184" cy="3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9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txStyles>
    <p:titleStyle>
      <a:lvl1pPr algn="l" defTabSz="548531" rtl="0" eaLnBrk="1" latinLnBrk="0" hangingPunct="1">
        <a:lnSpc>
          <a:spcPts val="1716"/>
        </a:lnSpc>
        <a:spcBef>
          <a:spcPct val="0"/>
        </a:spcBef>
        <a:buNone/>
        <a:defRPr sz="1680" kern="1200" cap="none" spc="0" baseline="0">
          <a:ln>
            <a:noFill/>
          </a:ln>
          <a:solidFill>
            <a:srgbClr val="365470"/>
          </a:solidFill>
          <a:effectLst/>
          <a:latin typeface="Century Gothic"/>
          <a:ea typeface="+mj-ea"/>
          <a:cs typeface="+mj-cs"/>
        </a:defRPr>
      </a:lvl1pPr>
    </p:titleStyle>
    <p:bodyStyle>
      <a:lvl1pPr marL="137133" indent="-110469" algn="l" defTabSz="548531" rtl="0" eaLnBrk="1" latinLnBrk="0" hangingPunct="1">
        <a:spcBef>
          <a:spcPct val="20000"/>
        </a:spcBef>
        <a:buClr>
          <a:schemeClr val="accent5"/>
        </a:buClr>
        <a:buSzPct val="90000"/>
        <a:buFontTx/>
        <a:buBlip>
          <a:blip r:embed="rId8"/>
        </a:buBlip>
        <a:defRPr sz="1200" kern="1200" spc="0" baseline="0">
          <a:solidFill>
            <a:srgbClr val="365470"/>
          </a:solidFill>
          <a:latin typeface="Century Gothic"/>
          <a:ea typeface="+mn-ea"/>
          <a:cs typeface="+mn-cs"/>
        </a:defRPr>
      </a:lvl1pPr>
      <a:lvl2pPr marL="329118" indent="-109707" algn="l" defTabSz="548531" rtl="0" eaLnBrk="1" latinLnBrk="0" hangingPunct="1">
        <a:spcBef>
          <a:spcPct val="20000"/>
        </a:spcBef>
        <a:buClr>
          <a:schemeClr val="accent5"/>
        </a:buClr>
        <a:buFont typeface="Lucida Grande"/>
        <a:buChar char="–"/>
        <a:defRPr sz="1080" kern="1200" spc="0" baseline="0">
          <a:solidFill>
            <a:srgbClr val="365470"/>
          </a:solidFill>
          <a:latin typeface="Century Gothic"/>
          <a:ea typeface="+mn-ea"/>
          <a:cs typeface="+mn-cs"/>
        </a:defRPr>
      </a:lvl2pPr>
      <a:lvl3pPr marL="493677" indent="-109707" algn="l" defTabSz="548531" rtl="0" eaLnBrk="1" latinLnBrk="0" hangingPunct="1">
        <a:spcBef>
          <a:spcPct val="20000"/>
        </a:spcBef>
        <a:buClr>
          <a:schemeClr val="accent5"/>
        </a:buClr>
        <a:buSzPct val="90000"/>
        <a:buFontTx/>
        <a:buBlip>
          <a:blip r:embed="rId8"/>
        </a:buBlip>
        <a:defRPr sz="960" kern="1200" spc="0" baseline="0">
          <a:solidFill>
            <a:srgbClr val="365470"/>
          </a:solidFill>
          <a:latin typeface="Century Gothic"/>
          <a:ea typeface="+mn-ea"/>
          <a:cs typeface="+mn-cs"/>
        </a:defRPr>
      </a:lvl3pPr>
      <a:lvl4pPr marL="658236" indent="-109707" algn="l" defTabSz="548531" rtl="0" eaLnBrk="1" latinLnBrk="0" hangingPunct="1">
        <a:spcBef>
          <a:spcPct val="20000"/>
        </a:spcBef>
        <a:buClr>
          <a:schemeClr val="accent5"/>
        </a:buClr>
        <a:buFont typeface="Lucida Grande"/>
        <a:buChar char="–"/>
        <a:defRPr sz="840" kern="1200" spc="0">
          <a:solidFill>
            <a:srgbClr val="365470"/>
          </a:solidFill>
          <a:latin typeface="Century Gothic"/>
          <a:ea typeface="+mn-ea"/>
          <a:cs typeface="+mn-cs"/>
        </a:defRPr>
      </a:lvl4pPr>
      <a:lvl5pPr marL="786607" indent="-74280" algn="l" defTabSz="548531" rtl="0" eaLnBrk="1" latinLnBrk="0" hangingPunct="1">
        <a:spcBef>
          <a:spcPct val="20000"/>
        </a:spcBef>
        <a:buClr>
          <a:schemeClr val="accent5"/>
        </a:buClr>
        <a:buSzPct val="100000"/>
        <a:buFont typeface="Arial"/>
        <a:buChar char="•"/>
        <a:defRPr sz="780" kern="1200" spc="0" baseline="0">
          <a:solidFill>
            <a:srgbClr val="365470"/>
          </a:solidFill>
          <a:latin typeface="Century Gothic"/>
          <a:ea typeface="+mn-ea"/>
          <a:cs typeface="+mn-cs"/>
        </a:defRPr>
      </a:lvl5pPr>
      <a:lvl6pPr marL="932502" indent="-109707" algn="l" defTabSz="54853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6pPr>
      <a:lvl7pPr marL="1097061" indent="-109707" algn="l" defTabSz="54853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7pPr>
      <a:lvl8pPr marL="1261620" indent="-109707" algn="l" defTabSz="54853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8pPr>
      <a:lvl9pPr marL="1426179" indent="-109707" algn="l" defTabSz="548531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72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266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531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795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061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325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590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56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122" algn="l" defTabSz="548531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sz="quarter" idx="2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888" y="0"/>
            <a:ext cx="12871775" cy="6858000"/>
          </a:xfrm>
        </p:spPr>
      </p:pic>
      <p:sp>
        <p:nvSpPr>
          <p:cNvPr id="9" name="TextBox 8"/>
          <p:cNvSpPr txBox="1"/>
          <p:nvPr/>
        </p:nvSpPr>
        <p:spPr>
          <a:xfrm>
            <a:off x="8048369" y="5936251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COMPANY OVERVIEW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260752-D939-B4A5-101A-5320E7FCA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5718" y="4987637"/>
            <a:ext cx="3787735" cy="9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94593" y="3262789"/>
            <a:ext cx="211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ISO 13485 CERTIFIED </a:t>
            </a:r>
            <a:endParaRPr lang="en-US" sz="2400" b="1" spc="225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594" y="4344804"/>
            <a:ext cx="2115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Notified Body: TÜV SÜD MDSAP: for Canada, Australia, 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8391" y="3262788"/>
            <a:ext cx="2725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GMP CERTIFIED </a:t>
            </a:r>
            <a:b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</a:br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AND HOLDER OF A MANUFACTURING LICENSE</a:t>
            </a:r>
            <a:endParaRPr lang="en-US" sz="2400" b="1" spc="225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8391" y="4344804"/>
            <a:ext cx="2725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Competent Authority: Government of Upper Bavaria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7207" y="3258329"/>
            <a:ext cx="2587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MANUFACTURING </a:t>
            </a:r>
          </a:p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SITE FOR INNOCOLL</a:t>
            </a:r>
          </a:p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AND OTHERS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8447" y="3256487"/>
            <a:ext cx="2709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SITE FOR RESEARCH</a:t>
            </a:r>
          </a:p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AND DEVELOPMENT </a:t>
            </a:r>
          </a:p>
          <a:p>
            <a:pPr algn="ctr"/>
            <a:r>
              <a:rPr lang="en-US" sz="1600" b="1" spc="225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AND FORMULATION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5704214" y="4344804"/>
            <a:ext cx="2957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Direct transfer </a:t>
            </a:r>
            <a:b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and scale-up into </a:t>
            </a:r>
            <a:b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GMP production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4001F484-4443-F4FD-1BF4-4176267358C2}"/>
              </a:ext>
            </a:extLst>
          </p:cNvPr>
          <p:cNvSpPr txBox="1"/>
          <p:nvPr/>
        </p:nvSpPr>
        <p:spPr>
          <a:xfrm>
            <a:off x="8998245" y="4344804"/>
            <a:ext cx="2725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Located in Saal, Germany</a:t>
            </a:r>
          </a:p>
          <a:p>
            <a:pPr algn="ctr"/>
            <a:r>
              <a:rPr lang="de-DE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3 </a:t>
            </a:r>
            <a:r>
              <a:rPr lang="de-DE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buildings</a:t>
            </a:r>
            <a:r>
              <a:rPr lang="de-DE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with</a:t>
            </a:r>
            <a:r>
              <a:rPr lang="de-DE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a</a:t>
            </a:r>
            <a:br>
              <a:rPr lang="de-DE" sz="1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de-DE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total size 56,510 sq ft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907740-6E0C-572D-92F3-BA2E77CBB88A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48DD7D-B05E-8376-BCA3-023914768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7652" y="2127462"/>
            <a:ext cx="1081727" cy="10817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50AFC3A-B123-48CE-9D95-9E0CE3B773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9411" y="2017020"/>
            <a:ext cx="1159730" cy="115973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D147735-14BB-ECE4-CF52-D81BCA7AA7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1709" y="2251817"/>
            <a:ext cx="774879" cy="7748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2E4D055-6856-F80E-33E3-179686EE60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2299" y="2251817"/>
            <a:ext cx="774879" cy="7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AB24-69C9-6881-9B34-5537493F9E0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71038" y="1807077"/>
            <a:ext cx="5324962" cy="1864519"/>
          </a:xfrm>
        </p:spPr>
        <p:txBody>
          <a:bodyPr>
            <a:normAutofit/>
          </a:bodyPr>
          <a:lstStyle/>
          <a:p>
            <a:pPr marL="26664" indent="0" algn="l">
              <a:buNone/>
            </a:pPr>
            <a:r>
              <a:rPr lang="en-US" sz="1800" b="1" kern="1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Multi-Product Production Site</a:t>
            </a:r>
          </a:p>
          <a:p>
            <a:pPr marL="26664" indent="0" algn="l" defTabSz="54853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Collagen-only products </a:t>
            </a:r>
          </a:p>
          <a:p>
            <a:pPr marL="219075" indent="-219075" algn="l" defTabSz="54853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Collagen</a:t>
            </a:r>
            <a:r>
              <a:rPr lang="en-US" sz="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/</a:t>
            </a:r>
            <a:r>
              <a:rPr lang="en-US" sz="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Gentamicin Sponge</a:t>
            </a:r>
          </a:p>
          <a:p>
            <a:pPr marL="219075" indent="-219075" algn="l" defTabSz="54853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Collagen</a:t>
            </a:r>
            <a:r>
              <a:rPr lang="en-US" sz="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/</a:t>
            </a:r>
            <a:r>
              <a:rPr lang="en-US" sz="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Bupivacaine Matrix</a:t>
            </a:r>
            <a:endParaRPr lang="en-US" sz="1201" spc="225" dirty="0">
              <a:solidFill>
                <a:srgbClr val="0070C0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69ECB-7C0D-3973-1F4B-405D49624B1C}"/>
              </a:ext>
            </a:extLst>
          </p:cNvPr>
          <p:cNvSpPr txBox="1"/>
          <p:nvPr/>
        </p:nvSpPr>
        <p:spPr>
          <a:xfrm>
            <a:off x="3050628" y="215013"/>
            <a:ext cx="61012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ABOUT</a:t>
            </a: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EC908403-1EEC-EFA6-9E6C-03743D15A5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" r="8081"/>
          <a:stretch/>
        </p:blipFill>
        <p:spPr>
          <a:xfrm>
            <a:off x="0" y="3671596"/>
            <a:ext cx="12192000" cy="3197555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41F2461E-B409-3978-D6A2-AB35DF72B480}"/>
              </a:ext>
            </a:extLst>
          </p:cNvPr>
          <p:cNvSpPr txBox="1"/>
          <p:nvPr/>
        </p:nvSpPr>
        <p:spPr>
          <a:xfrm>
            <a:off x="6084279" y="1807077"/>
            <a:ext cx="5534907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9162"/>
            <a:r>
              <a:rPr lang="de-DE" sz="1800" b="1" kern="1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Clean Room Environment, including</a:t>
            </a:r>
            <a:r>
              <a:rPr lang="de-DE" sz="1600" spc="225" dirty="0">
                <a:solidFill>
                  <a:srgbClr val="0070C0"/>
                </a:solidFill>
                <a:latin typeface="Montserrat" charset="0"/>
              </a:rPr>
              <a:t> </a:t>
            </a:r>
          </a:p>
          <a:p>
            <a:pPr marL="219075" lvl="4" indent="-219075" defTabSz="54853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41 rooms / areas</a:t>
            </a:r>
          </a:p>
          <a:p>
            <a:pPr marL="219075" lvl="4" indent="-219075" defTabSz="54853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ISO class 5 – 8</a:t>
            </a:r>
          </a:p>
          <a:p>
            <a:pPr marL="219075" lvl="4" indent="-219075" defTabSz="54853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In total ~16,145 sf classified clean room area</a:t>
            </a:r>
          </a:p>
        </p:txBody>
      </p:sp>
    </p:spTree>
    <p:extLst>
      <p:ext uri="{BB962C8B-B14F-4D97-AF65-F5344CB8AC3E}">
        <p14:creationId xmlns:p14="http://schemas.microsoft.com/office/powerpoint/2010/main" val="338399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PRODUCTION CAPABILITIES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2" y="1152939"/>
            <a:ext cx="6064764" cy="5185365"/>
          </a:xfrm>
        </p:spPr>
        <p:txBody>
          <a:bodyPr>
            <a:noAutofit/>
          </a:bodyPr>
          <a:lstStyle/>
          <a:p>
            <a:pPr marL="207963" indent="-207963" algn="l">
              <a:spcBef>
                <a:spcPts val="0"/>
              </a:spcBef>
              <a:spcAft>
                <a:spcPts val="900"/>
              </a:spcAft>
            </a:pPr>
            <a:r>
              <a:rPr lang="en-US" sz="1800" spc="0" dirty="0">
                <a:latin typeface="Century Gothic" panose="020B0502020202020204" pitchFamily="34" charset="0"/>
              </a:rPr>
              <a:t>1500m² classified clean room area</a:t>
            </a:r>
          </a:p>
          <a:p>
            <a:pPr marL="207963" indent="-207963" algn="l">
              <a:spcBef>
                <a:spcPts val="0"/>
              </a:spcBef>
              <a:spcAft>
                <a:spcPts val="900"/>
              </a:spcAft>
            </a:pPr>
            <a:r>
              <a:rPr lang="en-US" sz="1800" spc="0" dirty="0">
                <a:latin typeface="Century Gothic" panose="020B0502020202020204" pitchFamily="34" charset="0"/>
              </a:rPr>
              <a:t>Clean room environment with GMP classes A – D (class 100 to 100,000), ISO 5-8</a:t>
            </a:r>
          </a:p>
          <a:p>
            <a:pPr marL="207963" indent="-207963" algn="l">
              <a:spcBef>
                <a:spcPts val="0"/>
              </a:spcBef>
              <a:spcAft>
                <a:spcPts val="900"/>
              </a:spcAft>
            </a:pPr>
            <a:r>
              <a:rPr lang="en-US" sz="1800" spc="0" dirty="0">
                <a:latin typeface="Century Gothic" panose="020B0502020202020204" pitchFamily="34" charset="0"/>
              </a:rPr>
              <a:t>2 freeze dryers with 36 m² each on 11 shelves</a:t>
            </a:r>
          </a:p>
          <a:p>
            <a:pPr marL="207963" indent="-207963" algn="l">
              <a:spcBef>
                <a:spcPts val="0"/>
              </a:spcBef>
              <a:spcAft>
                <a:spcPts val="900"/>
              </a:spcAft>
            </a:pPr>
            <a:r>
              <a:rPr lang="en-US" sz="1800" spc="0" dirty="0">
                <a:latin typeface="Century Gothic" panose="020B0502020202020204" pitchFamily="34" charset="0"/>
              </a:rPr>
              <a:t>150m² Controlled-Non-Classified Area for Final Packaging</a:t>
            </a:r>
          </a:p>
          <a:p>
            <a:pPr marL="207963" indent="-207963" algn="l">
              <a:spcBef>
                <a:spcPts val="0"/>
              </a:spcBef>
              <a:spcAft>
                <a:spcPts val="900"/>
              </a:spcAft>
            </a:pPr>
            <a:r>
              <a:rPr lang="en-US" sz="1800" spc="0" dirty="0">
                <a:latin typeface="Century Gothic" panose="020B0502020202020204" pitchFamily="34" charset="0"/>
              </a:rPr>
              <a:t>Production Capability including:</a:t>
            </a:r>
          </a:p>
          <a:p>
            <a:pPr marL="372522" lvl="3" indent="-207963">
              <a:spcBef>
                <a:spcPts val="0"/>
              </a:spcBef>
              <a:spcAft>
                <a:spcPts val="900"/>
              </a:spcAft>
            </a:pPr>
            <a:r>
              <a:rPr lang="en-US" sz="1725" spc="0" dirty="0">
                <a:latin typeface="Century Gothic" panose="020B0502020202020204" pitchFamily="34" charset="0"/>
              </a:rPr>
              <a:t>Collagen rendering</a:t>
            </a:r>
          </a:p>
          <a:p>
            <a:pPr marL="372522" lvl="3" indent="-207963">
              <a:spcBef>
                <a:spcPts val="0"/>
              </a:spcBef>
              <a:spcAft>
                <a:spcPts val="900"/>
              </a:spcAft>
            </a:pPr>
            <a:r>
              <a:rPr lang="en-US" sz="1725" spc="0" dirty="0">
                <a:latin typeface="Century Gothic" panose="020B0502020202020204" pitchFamily="34" charset="0"/>
              </a:rPr>
              <a:t>Matrix production </a:t>
            </a:r>
          </a:p>
          <a:p>
            <a:pPr marL="372522" lvl="3" indent="-207963">
              <a:spcBef>
                <a:spcPts val="0"/>
              </a:spcBef>
              <a:spcAft>
                <a:spcPts val="900"/>
              </a:spcAft>
            </a:pPr>
            <a:r>
              <a:rPr lang="en-US" sz="1725" spc="0" dirty="0">
                <a:latin typeface="Century Gothic" panose="020B0502020202020204" pitchFamily="34" charset="0"/>
              </a:rPr>
              <a:t>Packaging and labeling</a:t>
            </a:r>
          </a:p>
          <a:p>
            <a:pPr marL="372522" lvl="3" indent="-207963">
              <a:spcBef>
                <a:spcPts val="0"/>
              </a:spcBef>
              <a:spcAft>
                <a:spcPts val="900"/>
              </a:spcAft>
            </a:pPr>
            <a:r>
              <a:rPr lang="en-US" sz="1725" spc="0" dirty="0">
                <a:latin typeface="Century Gothic" panose="020B0502020202020204" pitchFamily="34" charset="0"/>
              </a:rPr>
              <a:t>Serialization with aggregation</a:t>
            </a:r>
          </a:p>
          <a:p>
            <a:pPr marL="372522" lvl="3" indent="-207963">
              <a:spcBef>
                <a:spcPts val="0"/>
              </a:spcBef>
              <a:spcAft>
                <a:spcPts val="900"/>
              </a:spcAft>
            </a:pPr>
            <a:r>
              <a:rPr lang="en-US" sz="1725" spc="0" dirty="0">
                <a:latin typeface="Century Gothic" panose="020B0502020202020204" pitchFamily="34" charset="0"/>
              </a:rPr>
              <a:t>Testing</a:t>
            </a:r>
          </a:p>
          <a:p>
            <a:pPr marL="372522" lvl="3" indent="-207963">
              <a:spcBef>
                <a:spcPts val="0"/>
              </a:spcBef>
              <a:spcAft>
                <a:spcPts val="900"/>
              </a:spcAft>
            </a:pPr>
            <a:r>
              <a:rPr lang="en-US" sz="1725" spc="0" dirty="0">
                <a:latin typeface="Century Gothic" panose="020B0502020202020204" pitchFamily="34" charset="0"/>
              </a:rPr>
              <a:t>GMP certification or QP release</a:t>
            </a:r>
            <a:endParaRPr lang="en-US" sz="825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Grafik 5">
            <a:extLst>
              <a:ext uri="{FF2B5EF4-FFF2-40B4-BE49-F238E27FC236}">
                <a16:creationId xmlns:a16="http://schemas.microsoft.com/office/drawing/2014/main" id="{11B44A7C-66FC-B3A7-A71E-B3E2DD4D9DC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2" b="286"/>
          <a:stretch/>
        </p:blipFill>
        <p:spPr>
          <a:xfrm>
            <a:off x="6718851" y="859390"/>
            <a:ext cx="5499291" cy="59986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</p:spTree>
    <p:extLst>
      <p:ext uri="{BB962C8B-B14F-4D97-AF65-F5344CB8AC3E}">
        <p14:creationId xmlns:p14="http://schemas.microsoft.com/office/powerpoint/2010/main" val="86788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r="7546"/>
          <a:stretch/>
        </p:blipFill>
        <p:spPr>
          <a:xfrm>
            <a:off x="0" y="3657605"/>
            <a:ext cx="12192000" cy="3211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AB24-69C9-6881-9B34-5537493F9E0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666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400" b="1" spc="0" dirty="0">
                <a:solidFill>
                  <a:srgbClr val="DA191A"/>
                </a:solidFill>
                <a:latin typeface="Century Gothic" panose="020B0502020202020204" pitchFamily="34" charset="0"/>
              </a:rPr>
              <a:t>QUALITY PHILOSOPY</a:t>
            </a:r>
          </a:p>
          <a:p>
            <a:pPr marL="2278063" indent="-19685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spc="0" dirty="0"/>
              <a:t>Patient safety is most important for everything we do</a:t>
            </a:r>
          </a:p>
          <a:p>
            <a:pPr marL="2278063" indent="-19685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spc="0" dirty="0"/>
              <a:t>We want our customers to be satisfied with our services</a:t>
            </a:r>
          </a:p>
          <a:p>
            <a:pPr marL="2278063" indent="-19685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spc="0" dirty="0"/>
              <a:t>Quality is an ongoing task and obligation of all employees</a:t>
            </a:r>
            <a:endParaRPr lang="en-US" sz="2400" spc="0" dirty="0"/>
          </a:p>
        </p:txBody>
      </p:sp>
    </p:spTree>
    <p:extLst>
      <p:ext uri="{BB962C8B-B14F-4D97-AF65-F5344CB8AC3E}">
        <p14:creationId xmlns:p14="http://schemas.microsoft.com/office/powerpoint/2010/main" val="417671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ipette&#10;&#10;Description automatically generated with medium confidence">
            <a:extLst>
              <a:ext uri="{FF2B5EF4-FFF2-40B4-BE49-F238E27FC236}">
                <a16:creationId xmlns:a16="http://schemas.microsoft.com/office/drawing/2014/main" id="{3EA83912-5B15-92B2-49EF-28C913FA8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7C85B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42" y="2835964"/>
            <a:ext cx="5015658" cy="40315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AB24-69C9-6881-9B34-5537493F9E0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666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400" b="1" spc="0" dirty="0">
                <a:solidFill>
                  <a:srgbClr val="DA191A"/>
                </a:solidFill>
                <a:latin typeface="Century Gothic" panose="020B0502020202020204" pitchFamily="34" charset="0"/>
              </a:rPr>
              <a:t>QUALITY SYSTEM</a:t>
            </a:r>
            <a:endParaRPr lang="en-US" sz="2400" spc="0" dirty="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7F9BF6C8-C44C-15DD-8FB5-524EE40A3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7"/>
          <a:stretch/>
        </p:blipFill>
        <p:spPr>
          <a:xfrm>
            <a:off x="-9300" y="2835964"/>
            <a:ext cx="8530367" cy="40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QUALITY SYSTEMS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1" y="1152939"/>
            <a:ext cx="11630423" cy="2276061"/>
          </a:xfrm>
        </p:spPr>
        <p:txBody>
          <a:bodyPr>
            <a:noAutofit/>
          </a:bodyPr>
          <a:lstStyle/>
          <a:p>
            <a:pPr marL="207963" indent="-207963">
              <a:spcBef>
                <a:spcPts val="0"/>
              </a:spcBef>
              <a:spcAft>
                <a:spcPts val="2100"/>
              </a:spcAft>
            </a:pPr>
            <a:r>
              <a:rPr lang="en-US" sz="1800" spc="0" dirty="0" err="1">
                <a:latin typeface="Century Gothic" panose="020B0502020202020204" pitchFamily="34" charset="0"/>
              </a:rPr>
              <a:t>Syntacoll’s</a:t>
            </a:r>
            <a:r>
              <a:rPr lang="en-US" sz="1800" spc="0" dirty="0">
                <a:latin typeface="Century Gothic" panose="020B0502020202020204" pitchFamily="34" charset="0"/>
              </a:rPr>
              <a:t> quality system covers medical devices, medicinal products, and combination products</a:t>
            </a:r>
          </a:p>
          <a:p>
            <a:pPr marL="207963" indent="-207963">
              <a:spcBef>
                <a:spcPts val="0"/>
              </a:spcBef>
              <a:spcAft>
                <a:spcPts val="2100"/>
              </a:spcAft>
            </a:pPr>
            <a:r>
              <a:rPr lang="en-US" sz="1800" spc="0" dirty="0">
                <a:latin typeface="Century Gothic" panose="020B0502020202020204" pitchFamily="34" charset="0"/>
              </a:rPr>
              <a:t>Inspected routinely by various authorities throughout the world </a:t>
            </a:r>
          </a:p>
          <a:p>
            <a:pPr marL="207963" indent="-207963">
              <a:spcBef>
                <a:spcPts val="0"/>
              </a:spcBef>
              <a:spcAft>
                <a:spcPts val="2100"/>
              </a:spcAft>
            </a:pPr>
            <a:r>
              <a:rPr lang="en-US" sz="1800" spc="0" dirty="0">
                <a:latin typeface="Century Gothic" panose="020B0502020202020204" pitchFamily="34" charset="0"/>
              </a:rPr>
              <a:t>Qualified person on site with ability to certify product to the market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88D9A081-84CA-8471-6BF2-E015F6F56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77"/>
          <a:stretch/>
        </p:blipFill>
        <p:spPr>
          <a:xfrm>
            <a:off x="0" y="3251514"/>
            <a:ext cx="12192000" cy="36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QUALITY ASSURANCE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2" y="1308200"/>
            <a:ext cx="6064764" cy="5185365"/>
          </a:xfrm>
        </p:spPr>
        <p:txBody>
          <a:bodyPr>
            <a:noAutofit/>
          </a:bodyPr>
          <a:lstStyle/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management system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events  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controls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CAPAs including effectiveness checks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clearance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Batch record review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7" name="Grafik 8">
            <a:extLst>
              <a:ext uri="{FF2B5EF4-FFF2-40B4-BE49-F238E27FC236}">
                <a16:creationId xmlns:a16="http://schemas.microsoft.com/office/drawing/2014/main" id="{2459C246-C39A-7287-C05D-65B00F87C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589" y="863966"/>
            <a:ext cx="5817412" cy="6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7D4C1C5-F582-3825-1F2F-9F478B89B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82545"/>
              </p:ext>
            </p:extLst>
          </p:nvPr>
        </p:nvGraphicFramePr>
        <p:xfrm>
          <a:off x="318833" y="1015512"/>
          <a:ext cx="11554335" cy="56237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08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117720" marR="45720" marT="22860" marB="228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Authority</a:t>
                      </a:r>
                    </a:p>
                  </a:txBody>
                  <a:tcPr marL="117720" marR="45720" marT="22860" marB="228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entury Gothic" panose="020B0502020202020204" pitchFamily="34" charset="0"/>
                        </a:rPr>
                        <a:t>Audit </a:t>
                      </a:r>
                      <a:r>
                        <a:rPr lang="de-DE" sz="1200" dirty="0" err="1">
                          <a:latin typeface="Century Gothic" panose="020B0502020202020204" pitchFamily="34" charset="0"/>
                        </a:rPr>
                        <a:t>Subject</a:t>
                      </a:r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Century Gothic" panose="020B0502020202020204" pitchFamily="34" charset="0"/>
                        </a:rPr>
                        <a:t>Product</a:t>
                      </a:r>
                      <a:endParaRPr lang="de-DE" sz="1200" dirty="0"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Jan 2015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Mar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2015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Ministry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Belarus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specific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Regular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inspection</a:t>
                      </a:r>
                      <a:endParaRPr lang="de-DE" sz="1250" baseline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Regular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inspection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rgbClr val="D6E0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926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May 2016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May 2016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2016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2016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Approval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QC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laboratories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Approval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QC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laboratories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Approval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warehouse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water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system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MDSAP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certification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audit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(incl. US)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7735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Jan 2017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Feb 2017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Mar 2017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Aug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2017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Nov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2017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2017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KCL (KFDA)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Part I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-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Approval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clean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room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Part II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-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Approval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clean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room</a:t>
                      </a:r>
                      <a:endParaRPr lang="de-DE" sz="1250" baseline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Acceptance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inspection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clean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room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Approval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process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flows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commercial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—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MDSAP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audit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463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Jun 2018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2018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FDA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Pre-Approval Inspection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(PAI)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MDSAP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recertification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audit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(incl. US)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Jul 2019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Nov 2019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2019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Upper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GPM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routine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inspection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Approval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process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flows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commercial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MDSAP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audit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(incl. US)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1463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Sep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2020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Nov 2020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KCL (KFDA)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paper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based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Sep -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2020)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MDSAP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surveillance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audit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(incl. US)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23807"/>
                  </a:ext>
                </a:extLst>
              </a:tr>
              <a:tr h="451463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Mar 2021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2021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Unannounced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audit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MDSAP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recertification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audit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(incl. US)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tx2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68910"/>
                  </a:ext>
                </a:extLst>
              </a:tr>
              <a:tr h="451463"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Mar 2022</a:t>
                      </a:r>
                    </a:p>
                    <a:p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Oct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2022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Government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Upper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Bavaria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TÜV SÜD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Service 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GPM </a:t>
                      </a:r>
                      <a:r>
                        <a:rPr lang="de-DE" sz="125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routine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50" baseline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inspection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MDSAP surveillance</a:t>
                      </a:r>
                      <a:r>
                        <a:rPr lang="de-DE" sz="1250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audit (incl. US) </a:t>
                      </a:r>
                      <a:endParaRPr lang="de-DE" sz="125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GMP</a:t>
                      </a:r>
                    </a:p>
                    <a:p>
                      <a:r>
                        <a:rPr lang="de-DE" sz="125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MD</a:t>
                      </a:r>
                    </a:p>
                  </a:txBody>
                  <a:tcPr marL="117720" marR="45720" marT="22860" marB="22860" anchor="ctr">
                    <a:solidFill>
                      <a:schemeClr val="accent6">
                        <a:lumMod val="20000"/>
                        <a:lumOff val="80000"/>
                        <a:alpha val="899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464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7D2B759-294A-CBD9-BE30-DF41D34F0794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203C1E-A449-03C1-DBAF-90EEC2E7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pc="0" dirty="0"/>
              <a:t>HISTORY OF INSPECTIONS</a:t>
            </a:r>
          </a:p>
        </p:txBody>
      </p:sp>
    </p:spTree>
    <p:extLst>
      <p:ext uri="{BB962C8B-B14F-4D97-AF65-F5344CB8AC3E}">
        <p14:creationId xmlns:p14="http://schemas.microsoft.com/office/powerpoint/2010/main" val="6963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AB24-69C9-6881-9B34-5537493F9E0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666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400" b="1" spc="0" dirty="0">
                <a:solidFill>
                  <a:srgbClr val="DA191A"/>
                </a:solidFill>
                <a:latin typeface="Century Gothic" panose="020B0502020202020204" pitchFamily="34" charset="0"/>
              </a:rPr>
              <a:t>QUALITY CONTROL CAPABILITIES</a:t>
            </a:r>
            <a:endParaRPr lang="en-US" sz="2400" spc="0" dirty="0"/>
          </a:p>
        </p:txBody>
      </p:sp>
      <p:pic>
        <p:nvPicPr>
          <p:cNvPr id="5" name="Picture 4" descr="A person wearing a mask and gloves&#10;&#10;Description automatically generated with low confidence">
            <a:extLst>
              <a:ext uri="{FF2B5EF4-FFF2-40B4-BE49-F238E27FC236}">
                <a16:creationId xmlns:a16="http://schemas.microsoft.com/office/drawing/2014/main" id="{C8A062D5-BEA1-5AB9-7CA9-6119CE103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4470"/>
                    </a14:imgEffect>
                    <a14:imgEffect>
                      <a14:saturation sat="92000"/>
                    </a14:imgEffect>
                    <a14:imgEffect>
                      <a14:brightnessContrast bright="4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838"/>
          <a:stretch/>
        </p:blipFill>
        <p:spPr>
          <a:xfrm>
            <a:off x="6473089" y="2835964"/>
            <a:ext cx="5718912" cy="4033187"/>
          </a:xfrm>
          <a:prstGeom prst="rect">
            <a:avLst/>
          </a:prstGeom>
        </p:spPr>
      </p:pic>
      <p:pic>
        <p:nvPicPr>
          <p:cNvPr id="7" name="Picture 6" descr="A picture containing indoor, wall, medical equipment, clothing&#10;&#10;Description automatically generated">
            <a:extLst>
              <a:ext uri="{FF2B5EF4-FFF2-40B4-BE49-F238E27FC236}">
                <a16:creationId xmlns:a16="http://schemas.microsoft.com/office/drawing/2014/main" id="{9697DB7B-80BD-7F6C-76FA-A24CB6909B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28"/>
                    </a14:imgEffect>
                    <a14:imgEffect>
                      <a14:saturation sat="76000"/>
                    </a14:imgEffect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35963"/>
            <a:ext cx="7291404" cy="40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9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QUALITY CONTROL OVERVIEW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2" y="1308200"/>
            <a:ext cx="6064764" cy="5185365"/>
          </a:xfrm>
        </p:spPr>
        <p:txBody>
          <a:bodyPr>
            <a:noAutofit/>
          </a:bodyPr>
          <a:lstStyle/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Raw material testing</a:t>
            </a:r>
            <a:endParaRPr lang="en-CA" sz="18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In-process and release testing</a:t>
            </a:r>
            <a:endParaRPr lang="en-CA" sz="18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Stability testing</a:t>
            </a:r>
            <a:endParaRPr lang="en-CA" sz="18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Environmental monitoring</a:t>
            </a:r>
            <a:endParaRPr lang="en-CA" sz="18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Cleaning validation</a:t>
            </a:r>
            <a:endParaRPr lang="en-CA" sz="18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Trending</a:t>
            </a:r>
            <a:endParaRPr lang="en-CA" sz="18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4819F3DC-4E3D-8211-4484-FBBD499C8C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253" y="859389"/>
            <a:ext cx="5901748" cy="59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5211-FD1F-DCE1-692A-DCEB5F3F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EXECUTIVE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09AE-5E75-219E-43B7-4D235C8EA02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algn="l"/>
            <a:fld id="{F7886C9C-DC18-4195-8FD5-A50AA931D419}" type="slidenum">
              <a:rPr lang="en-US" smtClean="0">
                <a:latin typeface="Century Gothic" panose="020B0502020202020204" pitchFamily="34" charset="0"/>
              </a:rPr>
              <a:pPr algn="l"/>
              <a:t>2</a:t>
            </a:fld>
            <a:r>
              <a:rPr lang="en-US">
                <a:latin typeface="Century Gothic" panose="020B0502020202020204" pitchFamily="34" charset="0"/>
              </a:rPr>
              <a:t>  </a:t>
            </a:r>
            <a:endParaRPr lang="en-US" dirty="0"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8BD93-B72C-B09C-AF85-A2576D04CD09}"/>
              </a:ext>
            </a:extLst>
          </p:cNvPr>
          <p:cNvSpPr/>
          <p:nvPr/>
        </p:nvSpPr>
        <p:spPr>
          <a:xfrm>
            <a:off x="451210" y="1164875"/>
            <a:ext cx="11277600" cy="14800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algn="ctr"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Biotherapeutics company based on proven </a:t>
            </a:r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proprietary collagen technology platform</a:t>
            </a:r>
          </a:p>
          <a:p>
            <a:pPr marL="7938" lvl="1" algn="ctr"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US operations in Princeton, NJ with manufacturing in Saal, Germany and domiciled in Athlone, Ireland </a:t>
            </a:r>
          </a:p>
          <a:p>
            <a:pPr marL="7938" algn="ctr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Management team with a strong history of success and backing of Gurnet Point Capital and Hillhouse Capital, and debt facility from Oaktree Capital Management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99FC58-3675-A3CE-1958-7B9847D214BC}"/>
              </a:ext>
            </a:extLst>
          </p:cNvPr>
          <p:cNvGrpSpPr/>
          <p:nvPr/>
        </p:nvGrpSpPr>
        <p:grpSpPr>
          <a:xfrm>
            <a:off x="8050591" y="2774979"/>
            <a:ext cx="3796637" cy="3184465"/>
            <a:chOff x="4510768" y="2491593"/>
            <a:chExt cx="3796637" cy="318446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42BC61F8-B633-D734-E818-5BF86330191B}"/>
                </a:ext>
              </a:extLst>
            </p:cNvPr>
            <p:cNvSpPr txBox="1">
              <a:spLocks/>
            </p:cNvSpPr>
            <p:nvPr/>
          </p:nvSpPr>
          <p:spPr>
            <a:xfrm>
              <a:off x="4510768" y="3157528"/>
              <a:ext cx="3796637" cy="2518530"/>
            </a:xfrm>
            <a:prstGeom prst="rect">
              <a:avLst/>
            </a:prstGeom>
            <a:noFill/>
          </p:spPr>
          <p:txBody>
            <a:bodyPr vert="horz" lIns="131674" tIns="65837" rIns="131674" bIns="65837" rtlCol="0" anchor="t" anchorCtr="0">
              <a:noAutofit/>
            </a:bodyPr>
            <a:lstStyle>
              <a:lvl1pPr marL="228600" indent="-18415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90000"/>
                <a:buFontTx/>
                <a:buBlip>
                  <a:blip r:embed="rId2"/>
                </a:buBlip>
                <a:defRPr sz="20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Lucida Grande"/>
                <a:buChar char="–"/>
                <a:defRPr sz="18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90000"/>
                <a:buFontTx/>
                <a:buBlip>
                  <a:blip r:embed="rId2"/>
                </a:buBlip>
                <a:defRPr sz="16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Lucida Grande"/>
                <a:buChar char="–"/>
                <a:defRPr sz="1400" b="0" i="0" kern="1200" spc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4pPr>
              <a:lvl5pPr marL="1311275" indent="-123825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100000"/>
                <a:buFont typeface="Arial"/>
                <a:buChar char="•"/>
                <a:defRPr sz="13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5pPr>
              <a:lvl6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Fully-owned manufacturing facility in Saal, Germany to supply global demand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“End-to-end” differentiated manufacturing capabilities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Capacity at existing site to enable business expansion</a:t>
              </a:r>
            </a:p>
            <a:p>
              <a:pPr marL="171450" indent="-171450"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404E8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356B13-745D-7C07-23D0-3B1EA126632E}"/>
                </a:ext>
              </a:extLst>
            </p:cNvPr>
            <p:cNvSpPr/>
            <p:nvPr/>
          </p:nvSpPr>
          <p:spPr>
            <a:xfrm>
              <a:off x="4525397" y="2491593"/>
              <a:ext cx="3657600" cy="633228"/>
            </a:xfrm>
            <a:prstGeom prst="rect">
              <a:avLst/>
            </a:prstGeom>
            <a:solidFill>
              <a:srgbClr val="DA19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MANUFACTURING CAPABILITIES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2F7CC6-02A0-D1A5-7E9A-ADF645F42D5F}"/>
              </a:ext>
            </a:extLst>
          </p:cNvPr>
          <p:cNvGrpSpPr/>
          <p:nvPr/>
        </p:nvGrpSpPr>
        <p:grpSpPr>
          <a:xfrm>
            <a:off x="465838" y="2774979"/>
            <a:ext cx="3731118" cy="3327238"/>
            <a:chOff x="7807123" y="2491593"/>
            <a:chExt cx="3731118" cy="33272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97FF7-C712-7DC9-92A0-00FF26E414B8}"/>
                </a:ext>
              </a:extLst>
            </p:cNvPr>
            <p:cNvSpPr/>
            <p:nvPr/>
          </p:nvSpPr>
          <p:spPr>
            <a:xfrm>
              <a:off x="7826316" y="2491593"/>
              <a:ext cx="3657600" cy="633228"/>
            </a:xfrm>
            <a:prstGeom prst="rect">
              <a:avLst/>
            </a:prstGeom>
            <a:solidFill>
              <a:srgbClr val="DA19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entury Gothic" panose="020B0502020202020204" pitchFamily="34" charset="0"/>
                </a:rPr>
                <a:t>PRODUCTS AND PIPELINE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5311E44-F1DF-7BB0-4299-111B889A7F31}"/>
                </a:ext>
              </a:extLst>
            </p:cNvPr>
            <p:cNvSpPr txBox="1">
              <a:spLocks/>
            </p:cNvSpPr>
            <p:nvPr/>
          </p:nvSpPr>
          <p:spPr>
            <a:xfrm>
              <a:off x="7807123" y="3157529"/>
              <a:ext cx="3731118" cy="2661302"/>
            </a:xfrm>
            <a:prstGeom prst="rect">
              <a:avLst/>
            </a:prstGeom>
            <a:noFill/>
          </p:spPr>
          <p:txBody>
            <a:bodyPr vert="horz" lIns="131674" tIns="65837" rIns="131674" bIns="65837" rtlCol="0" anchor="t" anchorCtr="0">
              <a:noAutofit/>
            </a:bodyPr>
            <a:lstStyle>
              <a:lvl1pPr marL="228600" indent="-18415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90000"/>
                <a:buFontTx/>
                <a:buBlip>
                  <a:blip r:embed="rId2"/>
                </a:buBlip>
                <a:defRPr sz="20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Lucida Grande"/>
                <a:buChar char="–"/>
                <a:defRPr sz="18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90000"/>
                <a:buFontTx/>
                <a:buBlip>
                  <a:blip r:embed="rId2"/>
                </a:buBlip>
                <a:defRPr sz="16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Lucida Grande"/>
                <a:buChar char="–"/>
                <a:defRPr sz="1400" b="0" i="0" kern="1200" spc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4pPr>
              <a:lvl5pPr marL="1311275" indent="-123825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100000"/>
                <a:buFont typeface="Arial"/>
                <a:buChar char="•"/>
                <a:defRPr sz="13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5pPr>
              <a:lvl6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XARACOLL® (bupivacaine HCl) implant –  post-operative analgesia in open inguinal hernia repair</a:t>
              </a:r>
            </a:p>
            <a:p>
              <a:pPr marL="605790" marR="0" lvl="1" indent="-28575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Broad soft tissue label expansion anticipated as early as 2024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POSIMIR® (bupivacaine) solution for post-operative analgesia in subacromial decompression (shoulder) procedures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Novel pipeline in oncology and immunology based on collagen platform technology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C0EFD9-0B95-E37C-48A5-CA4210DBD3F3}"/>
              </a:ext>
            </a:extLst>
          </p:cNvPr>
          <p:cNvGrpSpPr/>
          <p:nvPr/>
        </p:nvGrpSpPr>
        <p:grpSpPr>
          <a:xfrm>
            <a:off x="4270590" y="2774979"/>
            <a:ext cx="3657600" cy="2736036"/>
            <a:chOff x="471828" y="2610863"/>
            <a:chExt cx="3657600" cy="27360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AA15E3-56E9-D106-038E-12BAD6A5C4F9}"/>
                </a:ext>
              </a:extLst>
            </p:cNvPr>
            <p:cNvSpPr/>
            <p:nvPr/>
          </p:nvSpPr>
          <p:spPr>
            <a:xfrm>
              <a:off x="471828" y="2610863"/>
              <a:ext cx="3657600" cy="633228"/>
            </a:xfrm>
            <a:prstGeom prst="rect">
              <a:avLst/>
            </a:prstGeom>
            <a:solidFill>
              <a:srgbClr val="DA19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entury Gothic" panose="020B0502020202020204" pitchFamily="34" charset="0"/>
                </a:rPr>
                <a:t>PLATFORM TECHNOLOGY</a:t>
              </a:r>
              <a:endParaRPr lang="en-US" sz="1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7B27F9EE-6241-5B33-2DDE-C3A5B03E6365}"/>
                </a:ext>
              </a:extLst>
            </p:cNvPr>
            <p:cNvSpPr txBox="1">
              <a:spLocks/>
            </p:cNvSpPr>
            <p:nvPr/>
          </p:nvSpPr>
          <p:spPr>
            <a:xfrm>
              <a:off x="471828" y="3276799"/>
              <a:ext cx="3657600" cy="2070100"/>
            </a:xfrm>
            <a:prstGeom prst="rect">
              <a:avLst/>
            </a:prstGeom>
            <a:noFill/>
          </p:spPr>
          <p:txBody>
            <a:bodyPr vert="horz" lIns="131674" tIns="65837" rIns="131674" bIns="65837" rtlCol="0" anchor="t" anchorCtr="0">
              <a:noAutofit/>
            </a:bodyPr>
            <a:lstStyle>
              <a:lvl1pPr marL="228600" indent="-18415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90000"/>
                <a:buFontTx/>
                <a:buBlip>
                  <a:blip r:embed="rId2"/>
                </a:buBlip>
                <a:defRPr sz="20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Lucida Grande"/>
                <a:buChar char="–"/>
                <a:defRPr sz="18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90000"/>
                <a:buFontTx/>
                <a:buBlip>
                  <a:blip r:embed="rId2"/>
                </a:buBlip>
                <a:defRPr sz="16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Lucida Grande"/>
                <a:buChar char="–"/>
                <a:defRPr sz="1400" b="0" i="0" kern="1200" spc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4pPr>
              <a:lvl5pPr marL="1311275" indent="-123825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100000"/>
                <a:buFont typeface="Arial"/>
                <a:buChar char="•"/>
                <a:defRPr sz="1300" b="0" i="0" kern="1200" spc="0" baseline="0">
                  <a:solidFill>
                    <a:srgbClr val="365470"/>
                  </a:solidFill>
                  <a:latin typeface="Century Gothic"/>
                  <a:ea typeface="+mn-ea"/>
                  <a:cs typeface="+mn-cs"/>
                </a:defRPr>
              </a:lvl5pPr>
              <a:lvl6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" pitchFamily="2" charset="2"/>
                <a:buChar char="§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Collagen Leadership – 15+ years of R&amp;D in Collagen Technology 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Capability to deliver APIs with broad applications across multiple therapy areas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Biocompatible, absorbable technology enabling customized properties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Patent protection and proprietary know-how</a:t>
              </a:r>
            </a:p>
            <a:p>
              <a:pPr marL="605790" lvl="1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</a:pPr>
              <a:endParaRPr lang="en-CA" sz="12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404E8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38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CHEMICAL</a:t>
            </a:r>
            <a:r>
              <a:rPr lang="en-US" sz="800" dirty="0"/>
              <a:t> </a:t>
            </a:r>
            <a:r>
              <a:rPr lang="en-US" sz="2800" dirty="0"/>
              <a:t>/</a:t>
            </a:r>
            <a:r>
              <a:rPr lang="en-US" sz="800" dirty="0"/>
              <a:t> </a:t>
            </a:r>
            <a:r>
              <a:rPr lang="en-US" sz="2800" dirty="0"/>
              <a:t>PHYSICAL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2" y="1308200"/>
            <a:ext cx="5786468" cy="518536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SDS-PAGE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 Scanning </a:t>
            </a:r>
            <a:r>
              <a:rPr lang="en-US" sz="1800" kern="100" spc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alorimetry (DSC)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Dissolution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weight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Collagen content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Viscosity 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Packaging tests (burst test, pressure decay, seal strength, dye penetration)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testing 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Titration, limit testing, residual analysis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8710428F-189D-CCE0-A19F-18823732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648802" y="850714"/>
            <a:ext cx="5543197" cy="5642849"/>
          </a:xfrm>
          <a:prstGeom prst="rect">
            <a:avLst/>
          </a:prstGeom>
        </p:spPr>
      </p:pic>
      <p:pic>
        <p:nvPicPr>
          <p:cNvPr id="10" name="image10.jpeg" descr="183742450.jpg">
            <a:extLst>
              <a:ext uri="{FF2B5EF4-FFF2-40B4-BE49-F238E27FC236}">
                <a16:creationId xmlns:a16="http://schemas.microsoft.com/office/drawing/2014/main" id="{EAD5B696-D1CB-BFCE-61B4-39CCEFA6DEB4}"/>
              </a:ext>
            </a:extLst>
          </p:cNvPr>
          <p:cNvPicPr/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420" y="850714"/>
            <a:ext cx="5901200" cy="60072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3137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CHROMATOGRAPHY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2" y="1308200"/>
            <a:ext cx="5786468" cy="5185365"/>
          </a:xfrm>
        </p:spPr>
        <p:txBody>
          <a:bodyPr>
            <a:noAutofit/>
          </a:bodyPr>
          <a:lstStyle/>
          <a:p>
            <a:pPr marL="26664" indent="0">
              <a:spcAft>
                <a:spcPts val="600"/>
              </a:spcAft>
              <a:buNone/>
            </a:pPr>
            <a:r>
              <a:rPr lang="en-US" sz="1800" b="1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CHROMATOTOGRAPHY (GC)</a:t>
            </a:r>
            <a:endParaRPr lang="en-CA" sz="1800" b="1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Residual testing: EO, ECH, </a:t>
            </a:r>
            <a:r>
              <a:rPr lang="en-US" sz="1800" kern="100" spc="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EGly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Impurities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substances 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64" indent="0">
              <a:spcAft>
                <a:spcPts val="600"/>
              </a:spcAft>
              <a:buNone/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64" indent="0">
              <a:spcAft>
                <a:spcPts val="600"/>
              </a:spcAft>
              <a:buNone/>
            </a:pPr>
            <a:r>
              <a:rPr lang="en-US" sz="1800" b="1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PERFORMANCE LIQUID CHROMATOTOGRAPHY (HPLC)</a:t>
            </a:r>
            <a:endParaRPr lang="en-CA" sz="1800" b="1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Impurities 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Gentamicin sulfate content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Bupivacaine HCl content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1800" kern="100" spc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 testing</a:t>
            </a:r>
            <a:endParaRPr lang="en-CA" sz="1800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8710428F-189D-CCE0-A19F-18823732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290802" y="850714"/>
            <a:ext cx="5901198" cy="60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MICROBIOLOGICAL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1" y="1308200"/>
            <a:ext cx="6701363" cy="5185365"/>
          </a:xfrm>
        </p:spPr>
        <p:txBody>
          <a:bodyPr>
            <a:noAutofit/>
          </a:bodyPr>
          <a:lstStyle/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Bioburden</a:t>
            </a:r>
            <a:endParaRPr lang="en-CA" sz="20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Bacterial endotoxins</a:t>
            </a:r>
            <a:endParaRPr lang="en-CA" sz="20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Bioassay </a:t>
            </a:r>
            <a:endParaRPr lang="en-CA" sz="20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Plate count environmental monitoring</a:t>
            </a:r>
            <a:endParaRPr lang="en-CA" sz="2000" kern="100" spc="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D98BE347-A82B-6F0B-A975-AE1AEDDB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/>
          <a:stretch/>
        </p:blipFill>
        <p:spPr>
          <a:xfrm>
            <a:off x="7103327" y="859390"/>
            <a:ext cx="5088673" cy="60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TEXTURE</a:t>
            </a:r>
            <a:r>
              <a:rPr lang="en-US" sz="800" dirty="0"/>
              <a:t> </a:t>
            </a:r>
            <a:r>
              <a:rPr lang="en-US" sz="2800" dirty="0"/>
              <a:t>/</a:t>
            </a:r>
            <a:r>
              <a:rPr lang="en-US" sz="800" dirty="0"/>
              <a:t> </a:t>
            </a:r>
            <a:r>
              <a:rPr lang="en-US" sz="2800" dirty="0"/>
              <a:t>MECHANICAL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2" y="1308200"/>
            <a:ext cx="5786468" cy="5185365"/>
          </a:xfrm>
        </p:spPr>
        <p:txBody>
          <a:bodyPr>
            <a:noAutofit/>
          </a:bodyPr>
          <a:lstStyle/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Resistance to pressure</a:t>
            </a:r>
          </a:p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Bending</a:t>
            </a:r>
          </a:p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Tensile strength</a:t>
            </a:r>
          </a:p>
          <a:p>
            <a:pPr marL="269875" indent="-242888">
              <a:spcAft>
                <a:spcPts val="600"/>
              </a:spcAft>
            </a:pPr>
            <a:r>
              <a:rPr lang="en-US" sz="20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Dimensions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8710428F-189D-CCE0-A19F-18823732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290802" y="850714"/>
            <a:ext cx="5901198" cy="60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SERVICE ADDITIONS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1" y="1152939"/>
            <a:ext cx="11794546" cy="2276061"/>
          </a:xfrm>
        </p:spPr>
        <p:txBody>
          <a:bodyPr>
            <a:noAutofit/>
          </a:bodyPr>
          <a:lstStyle/>
          <a:p>
            <a:pPr marL="207963" lvl="0" indent="-207963">
              <a:spcBef>
                <a:spcPts val="0"/>
              </a:spcBef>
              <a:spcAft>
                <a:spcPts val="2100"/>
              </a:spcAft>
              <a:tabLst>
                <a:tab pos="457200" algn="l"/>
              </a:tabLst>
            </a:pPr>
            <a:r>
              <a:rPr lang="de-DE" sz="1800" spc="0" dirty="0">
                <a:latin typeface="Century Gothic" panose="020B0502020202020204" pitchFamily="34" charset="0"/>
              </a:rPr>
              <a:t>Tech </a:t>
            </a:r>
            <a:r>
              <a:rPr lang="de-DE" sz="1800" spc="0" dirty="0" err="1">
                <a:latin typeface="Century Gothic" panose="020B0502020202020204" pitchFamily="34" charset="0"/>
              </a:rPr>
              <a:t>transfers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of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methods</a:t>
            </a:r>
            <a:r>
              <a:rPr lang="de-DE" sz="1800" spc="0" dirty="0">
                <a:latin typeface="Century Gothic" panose="020B0502020202020204" pitchFamily="34" charset="0"/>
              </a:rPr>
              <a:t> and </a:t>
            </a:r>
            <a:r>
              <a:rPr lang="de-DE" sz="1800" spc="0" dirty="0" err="1">
                <a:latin typeface="Century Gothic" panose="020B0502020202020204" pitchFamily="34" charset="0"/>
              </a:rPr>
              <a:t>processes</a:t>
            </a:r>
            <a:endParaRPr lang="en-CA" sz="1800" spc="0" dirty="0">
              <a:latin typeface="Century Gothic" panose="020B0502020202020204" pitchFamily="34" charset="0"/>
            </a:endParaRPr>
          </a:p>
          <a:p>
            <a:pPr marL="207963" lvl="0" indent="-207963">
              <a:spcBef>
                <a:spcPts val="0"/>
              </a:spcBef>
              <a:spcAft>
                <a:spcPts val="2100"/>
              </a:spcAft>
              <a:tabLst>
                <a:tab pos="457200" algn="l"/>
              </a:tabLst>
            </a:pPr>
            <a:r>
              <a:rPr lang="de-DE" sz="1800" spc="0" dirty="0">
                <a:latin typeface="Century Gothic" panose="020B0502020202020204" pitchFamily="34" charset="0"/>
              </a:rPr>
              <a:t>Development </a:t>
            </a:r>
            <a:r>
              <a:rPr lang="de-DE" sz="1800" spc="0" dirty="0" err="1">
                <a:latin typeface="Century Gothic" panose="020B0502020202020204" pitchFamily="34" charset="0"/>
              </a:rPr>
              <a:t>of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validation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plans</a:t>
            </a:r>
            <a:r>
              <a:rPr lang="de-DE" sz="1800" spc="0" dirty="0">
                <a:latin typeface="Century Gothic" panose="020B0502020202020204" pitchFamily="34" charset="0"/>
              </a:rPr>
              <a:t> and </a:t>
            </a:r>
            <a:r>
              <a:rPr lang="de-DE" sz="1800" spc="0" dirty="0" err="1">
                <a:latin typeface="Century Gothic" panose="020B0502020202020204" pitchFamily="34" charset="0"/>
              </a:rPr>
              <a:t>execution</a:t>
            </a:r>
            <a:r>
              <a:rPr lang="de-DE" sz="1800" spc="0" dirty="0">
                <a:latin typeface="Century Gothic" panose="020B0502020202020204" pitchFamily="34" charset="0"/>
              </a:rPr>
              <a:t>, </a:t>
            </a:r>
            <a:r>
              <a:rPr lang="de-DE" sz="1800" spc="0" dirty="0" err="1">
                <a:latin typeface="Century Gothic" panose="020B0502020202020204" pitchFamily="34" charset="0"/>
              </a:rPr>
              <a:t>summary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of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validation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activities</a:t>
            </a:r>
            <a:r>
              <a:rPr lang="de-DE" sz="1800" spc="0" dirty="0">
                <a:latin typeface="Century Gothic" panose="020B0502020202020204" pitchFamily="34" charset="0"/>
              </a:rPr>
              <a:t> in </a:t>
            </a:r>
            <a:r>
              <a:rPr lang="de-DE" sz="1800" spc="0" dirty="0" err="1">
                <a:latin typeface="Century Gothic" panose="020B0502020202020204" pitchFamily="34" charset="0"/>
              </a:rPr>
              <a:t>validation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reports</a:t>
            </a:r>
            <a:endParaRPr lang="en-CA" sz="1800" spc="0" dirty="0">
              <a:latin typeface="Century Gothic" panose="020B0502020202020204" pitchFamily="34" charset="0"/>
            </a:endParaRPr>
          </a:p>
          <a:p>
            <a:pPr marL="207963" lvl="0" indent="-207963">
              <a:spcBef>
                <a:spcPts val="0"/>
              </a:spcBef>
              <a:spcAft>
                <a:spcPts val="2100"/>
              </a:spcAft>
              <a:tabLst>
                <a:tab pos="457200" algn="l"/>
              </a:tabLst>
            </a:pPr>
            <a:r>
              <a:rPr lang="de-DE" sz="1800" spc="0" dirty="0">
                <a:latin typeface="Century Gothic" panose="020B0502020202020204" pitchFamily="34" charset="0"/>
              </a:rPr>
              <a:t>Support </a:t>
            </a:r>
            <a:r>
              <a:rPr lang="de-DE" sz="1800" spc="0" dirty="0" err="1">
                <a:latin typeface="Century Gothic" panose="020B0502020202020204" pitchFamily="34" charset="0"/>
              </a:rPr>
              <a:t>of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regulatory</a:t>
            </a:r>
            <a:r>
              <a:rPr lang="de-DE" sz="1800" spc="0" dirty="0">
                <a:latin typeface="Century Gothic" panose="020B0502020202020204" pitchFamily="34" charset="0"/>
              </a:rPr>
              <a:t> </a:t>
            </a:r>
            <a:r>
              <a:rPr lang="de-DE" sz="1800" spc="0" dirty="0" err="1">
                <a:latin typeface="Century Gothic" panose="020B0502020202020204" pitchFamily="34" charset="0"/>
              </a:rPr>
              <a:t>filings</a:t>
            </a:r>
            <a:endParaRPr lang="en-CA" sz="1800" spc="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8EC0C5E2-1054-B996-4DB8-06A419374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0"/>
          <a:stretch/>
        </p:blipFill>
        <p:spPr bwMode="auto">
          <a:xfrm>
            <a:off x="0" y="3251515"/>
            <a:ext cx="5395189" cy="36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0975E-01B6-F2D2-9672-DC4A7A47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8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568"/>
          <a:stretch/>
        </p:blipFill>
        <p:spPr>
          <a:xfrm>
            <a:off x="4701869" y="3251515"/>
            <a:ext cx="7490131" cy="36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2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BF978841-63D7-008C-A353-E3F00A04F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3" r="4983"/>
          <a:stretch/>
        </p:blipFill>
        <p:spPr>
          <a:xfrm>
            <a:off x="0" y="3251515"/>
            <a:ext cx="12192000" cy="36064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R&amp;D CAPABILITIES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0" y="1152939"/>
            <a:ext cx="11563638" cy="2276061"/>
          </a:xfrm>
        </p:spPr>
        <p:txBody>
          <a:bodyPr>
            <a:noAutofit/>
          </a:bodyPr>
          <a:lstStyle/>
          <a:p>
            <a:pPr marL="207963" indent="-207963">
              <a:spcBef>
                <a:spcPts val="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1800" spc="0" dirty="0">
                <a:latin typeface="Century Gothic" panose="020B0502020202020204" pitchFamily="34" charset="0"/>
              </a:rPr>
              <a:t>Experienced R&amp;D team for collagen development including incorporation of new APIs into different formulations</a:t>
            </a:r>
          </a:p>
          <a:p>
            <a:pPr marL="207963" indent="-207963">
              <a:spcBef>
                <a:spcPts val="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1800" spc="0" dirty="0">
                <a:latin typeface="Century Gothic" panose="020B0502020202020204" pitchFamily="34" charset="0"/>
              </a:rPr>
              <a:t>Development of different forms of collagen </a:t>
            </a:r>
          </a:p>
          <a:p>
            <a:pPr marL="207963" indent="-207963">
              <a:spcBef>
                <a:spcPts val="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1800" spc="0" dirty="0">
                <a:latin typeface="Century Gothic" panose="020B0502020202020204" pitchFamily="34" charset="0"/>
              </a:rPr>
              <a:t>Formulation and method development with direct tech transfer into GMP production and laboratory</a:t>
            </a:r>
          </a:p>
          <a:p>
            <a:pPr marL="285750" indent="-285750"/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</p:spTree>
    <p:extLst>
      <p:ext uri="{BB962C8B-B14F-4D97-AF65-F5344CB8AC3E}">
        <p14:creationId xmlns:p14="http://schemas.microsoft.com/office/powerpoint/2010/main" val="99343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AB24-69C9-6881-9B34-5537493F9E0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666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400" b="1" spc="0" dirty="0">
                <a:solidFill>
                  <a:srgbClr val="DA191A"/>
                </a:solidFill>
                <a:latin typeface="Century Gothic" panose="020B0502020202020204" pitchFamily="34" charset="0"/>
              </a:rPr>
              <a:t>THANK YOU</a:t>
            </a:r>
            <a:endParaRPr lang="en-US" sz="2400" spc="0" dirty="0"/>
          </a:p>
        </p:txBody>
      </p:sp>
      <p:pic>
        <p:nvPicPr>
          <p:cNvPr id="9" name="Picture 8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CD9F623D-6906-329C-A108-A17105A4C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6"/>
          <a:stretch/>
        </p:blipFill>
        <p:spPr>
          <a:xfrm>
            <a:off x="0" y="2847594"/>
            <a:ext cx="6087620" cy="4016951"/>
          </a:xfrm>
          <a:prstGeom prst="rect">
            <a:avLst/>
          </a:prstGeom>
        </p:spPr>
      </p:pic>
      <p:pic>
        <p:nvPicPr>
          <p:cNvPr id="15" name="Picture 14" descr="A building with a sign in front of it&#10;&#10;Description automatically generated with low confidence">
            <a:extLst>
              <a:ext uri="{FF2B5EF4-FFF2-40B4-BE49-F238E27FC236}">
                <a16:creationId xmlns:a16="http://schemas.microsoft.com/office/drawing/2014/main" id="{10F302E2-A3C8-0A8E-FCD2-D7FBABFF3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17"/>
          <a:stretch/>
        </p:blipFill>
        <p:spPr>
          <a:xfrm>
            <a:off x="6087620" y="2847592"/>
            <a:ext cx="6104380" cy="40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5211-FD1F-DCE1-692A-DCEB5F3F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Collagen Platform Offers Multiple Therapeutic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09AE-5E75-219E-43B7-4D235C8EA02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algn="l"/>
            <a:fld id="{F7886C9C-DC18-4195-8FD5-A50AA931D419}" type="slidenum">
              <a:rPr lang="en-US" sz="700" smtClean="0">
                <a:latin typeface="Century Gothic" panose="020B0502020202020204" pitchFamily="34" charset="0"/>
              </a:rPr>
              <a:pPr algn="l"/>
              <a:t>3</a:t>
            </a:fld>
            <a:r>
              <a:rPr lang="en-US" sz="700">
                <a:latin typeface="Century Gothic" panose="020B0502020202020204" pitchFamily="34" charset="0"/>
              </a:rPr>
              <a:t>  </a:t>
            </a:r>
            <a:endParaRPr lang="en-US" sz="700" dirty="0"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pic>
        <p:nvPicPr>
          <p:cNvPr id="5" name="Picture 4" descr="A picture containing person, hand, blue&#10;&#10;Description automatically generated">
            <a:extLst>
              <a:ext uri="{FF2B5EF4-FFF2-40B4-BE49-F238E27FC236}">
                <a16:creationId xmlns:a16="http://schemas.microsoft.com/office/drawing/2014/main" id="{37E00F61-DCC5-09EA-FEE9-0D92FCA688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5" y="1703086"/>
            <a:ext cx="4552284" cy="3745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6241EE-E462-BA24-A5DE-6935073C1C39}"/>
              </a:ext>
            </a:extLst>
          </p:cNvPr>
          <p:cNvSpPr/>
          <p:nvPr/>
        </p:nvSpPr>
        <p:spPr>
          <a:xfrm>
            <a:off x="3852916" y="5448966"/>
            <a:ext cx="7835153" cy="588763"/>
          </a:xfrm>
          <a:prstGeom prst="rect">
            <a:avLst/>
          </a:prstGeom>
          <a:solidFill>
            <a:srgbClr val="DA1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Patent-Protected, Proprietary Technology Platform</a:t>
            </a:r>
          </a:p>
        </p:txBody>
      </p:sp>
      <p:sp>
        <p:nvSpPr>
          <p:cNvPr id="7" name="Textfeld 21">
            <a:extLst>
              <a:ext uri="{FF2B5EF4-FFF2-40B4-BE49-F238E27FC236}">
                <a16:creationId xmlns:a16="http://schemas.microsoft.com/office/drawing/2014/main" id="{6D99DE2E-9C5B-A8F1-198E-B0F211E0910A}"/>
              </a:ext>
            </a:extLst>
          </p:cNvPr>
          <p:cNvSpPr txBox="1"/>
          <p:nvPr/>
        </p:nvSpPr>
        <p:spPr>
          <a:xfrm>
            <a:off x="9329468" y="3281222"/>
            <a:ext cx="238760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04E83"/>
                </a:solidFill>
                <a:latin typeface="Century Gothic" panose="020B0502020202020204" pitchFamily="34" charset="0"/>
                <a:ea typeface="+mj-ea"/>
                <a:cs typeface="+mj-cs"/>
              </a:rPr>
              <a:t>Combined with API </a:t>
            </a:r>
            <a:br>
              <a:rPr lang="en-US" sz="1400" b="1" dirty="0">
                <a:solidFill>
                  <a:srgbClr val="404E83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1400" b="1" dirty="0">
                <a:solidFill>
                  <a:srgbClr val="404E83"/>
                </a:solidFill>
                <a:latin typeface="Century Gothic" panose="020B0502020202020204" pitchFamily="34" charset="0"/>
                <a:ea typeface="+mj-ea"/>
                <a:cs typeface="+mj-cs"/>
              </a:rPr>
              <a:t>to deliver the “right effect to the right location over the right time”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41EA4-718C-D212-8F5E-F8D01C89CCB6}"/>
              </a:ext>
            </a:extLst>
          </p:cNvPr>
          <p:cNvSpPr txBox="1"/>
          <p:nvPr/>
        </p:nvSpPr>
        <p:spPr>
          <a:xfrm>
            <a:off x="462764" y="5491563"/>
            <a:ext cx="142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404E83"/>
                </a:solidFill>
                <a:latin typeface="Century Gothic" panose="020B0502020202020204" pitchFamily="34" charset="0"/>
              </a:rPr>
              <a:t>COLLARx</a:t>
            </a:r>
            <a:r>
              <a:rPr lang="en-US" sz="1000" dirty="0">
                <a:solidFill>
                  <a:srgbClr val="404E83"/>
                </a:solidFill>
                <a:latin typeface="Century Gothic" panose="020B0502020202020204" pitchFamily="34" charset="0"/>
              </a:rPr>
              <a:t>™ implant</a:t>
            </a:r>
          </a:p>
          <a:p>
            <a:pPr algn="ctr"/>
            <a:r>
              <a:rPr lang="en-US" sz="1000" dirty="0">
                <a:solidFill>
                  <a:srgbClr val="404E83"/>
                </a:solidFill>
                <a:latin typeface="Century Gothic" panose="020B0502020202020204" pitchFamily="34" charset="0"/>
              </a:rPr>
              <a:t>magnification 200X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2C94ED4-5DE8-0AAE-0D6D-6EEF7DD0D694}"/>
              </a:ext>
            </a:extLst>
          </p:cNvPr>
          <p:cNvSpPr txBox="1">
            <a:spLocks/>
          </p:cNvSpPr>
          <p:nvPr/>
        </p:nvSpPr>
        <p:spPr>
          <a:xfrm>
            <a:off x="3679662" y="2430332"/>
            <a:ext cx="4219727" cy="2649667"/>
          </a:xfrm>
          <a:prstGeom prst="rect">
            <a:avLst/>
          </a:prstGeom>
        </p:spPr>
        <p:txBody>
          <a:bodyPr>
            <a:noAutofit/>
          </a:bodyPr>
          <a:lstStyle>
            <a:lvl1pPr marL="137133" indent="-110469" algn="l" defTabSz="548531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 spc="0" baseline="0">
                <a:solidFill>
                  <a:srgbClr val="365470"/>
                </a:solidFill>
                <a:latin typeface="Century Gothic"/>
                <a:ea typeface="+mn-ea"/>
                <a:cs typeface="+mn-cs"/>
              </a:defRPr>
            </a:lvl1pPr>
            <a:lvl2pPr marL="329118" indent="-109707" algn="l" defTabSz="548531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Char char="–"/>
              <a:defRPr sz="1400" kern="1200" spc="0" baseline="0">
                <a:solidFill>
                  <a:srgbClr val="365470"/>
                </a:solidFill>
                <a:latin typeface="Century Gothic"/>
                <a:ea typeface="+mn-ea"/>
                <a:cs typeface="+mn-cs"/>
              </a:defRPr>
            </a:lvl2pPr>
            <a:lvl3pPr marL="493677" indent="-109707" algn="l" defTabSz="548531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100" kern="1200" spc="0" baseline="0">
                <a:solidFill>
                  <a:srgbClr val="365470"/>
                </a:solidFill>
                <a:latin typeface="Century Gothic"/>
                <a:ea typeface="+mn-ea"/>
                <a:cs typeface="+mn-cs"/>
              </a:defRPr>
            </a:lvl3pPr>
            <a:lvl4pPr marL="658236" indent="-109707" algn="l" defTabSz="548531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Char char="–"/>
              <a:defRPr sz="1050" kern="1200" spc="0">
                <a:solidFill>
                  <a:srgbClr val="365470"/>
                </a:solidFill>
                <a:latin typeface="Century Gothic"/>
                <a:ea typeface="+mn-ea"/>
                <a:cs typeface="+mn-cs"/>
              </a:defRPr>
            </a:lvl4pPr>
            <a:lvl5pPr marL="786607" indent="-74280" algn="l" defTabSz="548531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 sz="1000" kern="1200" spc="0" baseline="0">
                <a:solidFill>
                  <a:srgbClr val="365470"/>
                </a:solidFill>
                <a:latin typeface="Century Gothic"/>
                <a:ea typeface="+mn-ea"/>
                <a:cs typeface="+mn-cs"/>
              </a:defRPr>
            </a:lvl5pPr>
            <a:lvl6pPr marL="932502" indent="-109707" algn="l" defTabSz="548531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7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97061" indent="-109707" algn="l" defTabSz="548531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7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61620" indent="-109707" algn="l" defTabSz="548531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7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426179" indent="-109707" algn="l" defTabSz="548531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7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dirty="0">
                <a:latin typeface="Century Gothic" panose="020B0502020202020204" pitchFamily="34" charset="0"/>
              </a:rPr>
              <a:t>Biocompatible, absorbable technology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Compatible with wide range of APIs 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Provides customized properties:</a:t>
            </a:r>
          </a:p>
          <a:p>
            <a:pPr marL="585787" indent="-285750"/>
            <a:r>
              <a:rPr lang="en-US" sz="1400" dirty="0">
                <a:latin typeface="Century Gothic" panose="020B0502020202020204" pitchFamily="34" charset="0"/>
              </a:rPr>
              <a:t>Physical properties e.g., size, shape, structure, etc. </a:t>
            </a:r>
          </a:p>
          <a:p>
            <a:pPr marL="585787" indent="-285750"/>
            <a:r>
              <a:rPr lang="en-US" sz="1400" dirty="0">
                <a:latin typeface="Century Gothic" panose="020B0502020202020204" pitchFamily="34" charset="0"/>
              </a:rPr>
              <a:t>Drug release characteristics, formulation, API solubility, etc.</a:t>
            </a:r>
          </a:p>
          <a:p>
            <a:pPr marL="339079" indent="-285750" defTabSz="1097062">
              <a:buSzPct val="90000"/>
              <a:defRPr/>
            </a:pPr>
            <a:r>
              <a:rPr lang="en-US" sz="1400" dirty="0">
                <a:solidFill>
                  <a:srgbClr val="404E83"/>
                </a:solidFill>
                <a:latin typeface="Century Gothic" panose="020B0502020202020204" pitchFamily="34" charset="0"/>
              </a:rPr>
              <a:t>Approved products in the US and EU are </a:t>
            </a:r>
            <a:r>
              <a:rPr lang="en-US" sz="1400" dirty="0">
                <a:latin typeface="Century Gothic" panose="020B0502020202020204" pitchFamily="34" charset="0"/>
              </a:rPr>
              <a:t>based on </a:t>
            </a:r>
            <a:r>
              <a:rPr lang="en-US" sz="1400" b="1" dirty="0" err="1">
                <a:solidFill>
                  <a:srgbClr val="404E83"/>
                </a:solidFill>
                <a:latin typeface="Century Gothic" panose="020B0502020202020204" pitchFamily="34" charset="0"/>
              </a:rPr>
              <a:t>COLLARx</a:t>
            </a:r>
            <a:r>
              <a:rPr lang="en-US" sz="1400" dirty="0">
                <a:solidFill>
                  <a:srgbClr val="404E83"/>
                </a:solidFill>
                <a:latin typeface="Century Gothic" panose="020B0502020202020204" pitchFamily="34" charset="0"/>
              </a:rPr>
              <a:t>™ technology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1092FA-35D1-11DE-CA23-6E570E5B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201383" y="3149477"/>
            <a:ext cx="2416822" cy="127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9F39E4-90FD-0106-E7C7-90F3607C35B6}"/>
              </a:ext>
            </a:extLst>
          </p:cNvPr>
          <p:cNvSpPr/>
          <p:nvPr/>
        </p:nvSpPr>
        <p:spPr>
          <a:xfrm>
            <a:off x="425709" y="1142999"/>
            <a:ext cx="11277600" cy="9164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Unique Approach to Drug Delivery to Optimize Efficacy &amp; Tolerability</a:t>
            </a:r>
          </a:p>
        </p:txBody>
      </p:sp>
    </p:spTree>
    <p:extLst>
      <p:ext uri="{BB962C8B-B14F-4D97-AF65-F5344CB8AC3E}">
        <p14:creationId xmlns:p14="http://schemas.microsoft.com/office/powerpoint/2010/main" val="370853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5211-FD1F-DCE1-692A-DCEB5F3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2" y="28517"/>
            <a:ext cx="10155888" cy="830873"/>
          </a:xfrm>
        </p:spPr>
        <p:txBody>
          <a:bodyPr>
            <a:normAutofit/>
          </a:bodyPr>
          <a:lstStyle/>
          <a:p>
            <a:r>
              <a:rPr lang="en-US" sz="2700" dirty="0"/>
              <a:t>COLLAGEN PLATFORM TECHNOLOGY: RIGHT DRUGS, 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RIGHT PLACE, RIGHT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09AE-5E75-219E-43B7-4D235C8EA02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algn="l"/>
            <a:fld id="{F7886C9C-DC18-4195-8FD5-A50AA931D419}" type="slidenum">
              <a:rPr lang="en-US" smtClean="0"/>
              <a:pPr algn="l"/>
              <a:t>4</a:t>
            </a:fld>
            <a:r>
              <a:rPr lang="en-US"/>
              <a:t>  </a:t>
            </a:r>
            <a:endParaRPr lang="en-US" dirty="0">
              <a:ea typeface="Century Gothic"/>
              <a:cs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17F2ED-A395-8374-7E36-5EE9A4649776}"/>
              </a:ext>
            </a:extLst>
          </p:cNvPr>
          <p:cNvSpPr/>
          <p:nvPr/>
        </p:nvSpPr>
        <p:spPr>
          <a:xfrm>
            <a:off x="472438" y="2408652"/>
            <a:ext cx="11262361" cy="118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F6CD2-2A0E-FA4F-0C39-E4C99B1185B1}"/>
              </a:ext>
            </a:extLst>
          </p:cNvPr>
          <p:cNvSpPr/>
          <p:nvPr/>
        </p:nvSpPr>
        <p:spPr>
          <a:xfrm>
            <a:off x="472438" y="3677742"/>
            <a:ext cx="11262361" cy="118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FDDF3-32E1-D366-90FE-C51F52C0312A}"/>
              </a:ext>
            </a:extLst>
          </p:cNvPr>
          <p:cNvSpPr/>
          <p:nvPr/>
        </p:nvSpPr>
        <p:spPr>
          <a:xfrm>
            <a:off x="472436" y="3597372"/>
            <a:ext cx="3657600" cy="1269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571054"/>
              <a:satOff val="-18867"/>
              <a:lumOff val="34566"/>
              <a:alphaOff val="0"/>
            </a:schemeClr>
          </a:fillRef>
          <a:effectRef idx="0">
            <a:schemeClr val="accent5">
              <a:shade val="80000"/>
              <a:hueOff val="571054"/>
              <a:satOff val="-18867"/>
              <a:lumOff val="345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311" tIns="149016" rIns="223311" bIns="149016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Regulatory Pathway </a:t>
            </a:r>
            <a:br>
              <a: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Risk Mitigation</a:t>
            </a:r>
            <a:endParaRPr lang="en-US" sz="1400" b="1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B4156-BADE-77DB-A1D2-4C4980D69655}"/>
              </a:ext>
            </a:extLst>
          </p:cNvPr>
          <p:cNvSpPr txBox="1"/>
          <p:nvPr/>
        </p:nvSpPr>
        <p:spPr>
          <a:xfrm>
            <a:off x="8189445" y="3731629"/>
            <a:ext cx="317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Novel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09F73-750E-A1F6-9999-286965E782A5}"/>
              </a:ext>
            </a:extLst>
          </p:cNvPr>
          <p:cNvSpPr txBox="1"/>
          <p:nvPr/>
        </p:nvSpPr>
        <p:spPr>
          <a:xfrm>
            <a:off x="4304678" y="3731629"/>
            <a:ext cx="358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Expedited US Regulatory Pathway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BAA127-96C9-BC52-FDEC-FCE76D237A0E}"/>
              </a:ext>
            </a:extLst>
          </p:cNvPr>
          <p:cNvSpPr/>
          <p:nvPr/>
        </p:nvSpPr>
        <p:spPr>
          <a:xfrm>
            <a:off x="4358640" y="4141791"/>
            <a:ext cx="3474720" cy="64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Leverage approved therapies with 505(b)(2) regulatory pathway</a:t>
            </a: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04C4FECA-4576-7B39-54D4-705082FD9C9A}"/>
              </a:ext>
            </a:extLst>
          </p:cNvPr>
          <p:cNvSpPr/>
          <p:nvPr/>
        </p:nvSpPr>
        <p:spPr>
          <a:xfrm>
            <a:off x="8039099" y="4141791"/>
            <a:ext cx="3474720" cy="64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Advance drug delivery through local administration </a:t>
            </a:r>
            <a:br>
              <a:rPr lang="en-GB" sz="1100" dirty="0">
                <a:latin typeface="Century Gothic" panose="020B0502020202020204" pitchFamily="34" charset="0"/>
              </a:rPr>
            </a:br>
            <a:r>
              <a:rPr lang="en-GB" sz="1100" dirty="0">
                <a:latin typeface="Century Gothic" panose="020B0502020202020204" pitchFamily="34" charset="0"/>
              </a:rPr>
              <a:t>rather than systemic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4198F9-73D7-54E4-49B5-42F612B5C207}"/>
              </a:ext>
            </a:extLst>
          </p:cNvPr>
          <p:cNvSpPr/>
          <p:nvPr/>
        </p:nvSpPr>
        <p:spPr>
          <a:xfrm>
            <a:off x="472436" y="2328280"/>
            <a:ext cx="3657600" cy="126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285527"/>
              <a:satOff val="-9433"/>
              <a:lumOff val="17283"/>
              <a:alphaOff val="0"/>
            </a:schemeClr>
          </a:fillRef>
          <a:effectRef idx="0">
            <a:schemeClr val="accent5">
              <a:shade val="80000"/>
              <a:hueOff val="285527"/>
              <a:satOff val="-9433"/>
              <a:lumOff val="172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311" tIns="149016" rIns="223311" bIns="149016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Broadly Applicable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EC4CF1-D04B-D51F-426C-CF61A4C95F5F}"/>
              </a:ext>
            </a:extLst>
          </p:cNvPr>
          <p:cNvSpPr/>
          <p:nvPr/>
        </p:nvSpPr>
        <p:spPr>
          <a:xfrm>
            <a:off x="8039099" y="2870548"/>
            <a:ext cx="3474720" cy="64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Works with NMEs, Biologics, &amp; Cells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C3CB1-380D-C5E6-3911-A2136526DA75}"/>
              </a:ext>
            </a:extLst>
          </p:cNvPr>
          <p:cNvSpPr/>
          <p:nvPr/>
        </p:nvSpPr>
        <p:spPr>
          <a:xfrm>
            <a:off x="4358640" y="2870548"/>
            <a:ext cx="3474720" cy="64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Localization to all major organ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BC0166-D21E-C4A4-18C2-514D18639F44}"/>
              </a:ext>
            </a:extLst>
          </p:cNvPr>
          <p:cNvSpPr txBox="1"/>
          <p:nvPr/>
        </p:nvSpPr>
        <p:spPr>
          <a:xfrm>
            <a:off x="4304678" y="2455797"/>
            <a:ext cx="358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Therapeutically Relevant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A73F0-89B8-4116-CFF6-FA60EBF9D1C2}"/>
              </a:ext>
            </a:extLst>
          </p:cNvPr>
          <p:cNvSpPr txBox="1"/>
          <p:nvPr/>
        </p:nvSpPr>
        <p:spPr>
          <a:xfrm>
            <a:off x="8189445" y="2460984"/>
            <a:ext cx="317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Compatible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ED7E71-1D5E-6924-A6F5-6F2E3AA356D9}"/>
              </a:ext>
            </a:extLst>
          </p:cNvPr>
          <p:cNvSpPr/>
          <p:nvPr/>
        </p:nvSpPr>
        <p:spPr>
          <a:xfrm>
            <a:off x="472438" y="1139561"/>
            <a:ext cx="11262361" cy="118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3E1006-1CCE-AACB-6789-1E4A95E9C09A}"/>
              </a:ext>
            </a:extLst>
          </p:cNvPr>
          <p:cNvSpPr/>
          <p:nvPr/>
        </p:nvSpPr>
        <p:spPr>
          <a:xfrm>
            <a:off x="472436" y="1139561"/>
            <a:ext cx="3657600" cy="1188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311" tIns="149016" rIns="223311" bIns="149016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Customized </a:t>
            </a:r>
            <a:br>
              <a: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API Delivery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9D4BBA-89F0-F28D-0CBE-8589F6AB3BCA}"/>
              </a:ext>
            </a:extLst>
          </p:cNvPr>
          <p:cNvSpPr txBox="1"/>
          <p:nvPr/>
        </p:nvSpPr>
        <p:spPr>
          <a:xfrm>
            <a:off x="8189445" y="1184334"/>
            <a:ext cx="317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Custom Kinetics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1C304F-83C4-87F2-CA95-D81D9F895A55}"/>
              </a:ext>
            </a:extLst>
          </p:cNvPr>
          <p:cNvSpPr txBox="1"/>
          <p:nvPr/>
        </p:nvSpPr>
        <p:spPr>
          <a:xfrm>
            <a:off x="4304678" y="1184334"/>
            <a:ext cx="358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Controlled Localization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14E512-3615-98B7-7D38-8F225B2C6724}"/>
              </a:ext>
            </a:extLst>
          </p:cNvPr>
          <p:cNvSpPr/>
          <p:nvPr/>
        </p:nvSpPr>
        <p:spPr>
          <a:xfrm>
            <a:off x="8039099" y="1591484"/>
            <a:ext cx="3474720" cy="64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Customize API Release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78759C-B0FB-AB44-E34B-43B874D33A36}"/>
              </a:ext>
            </a:extLst>
          </p:cNvPr>
          <p:cNvSpPr/>
          <p:nvPr/>
        </p:nvSpPr>
        <p:spPr>
          <a:xfrm>
            <a:off x="4358640" y="1591484"/>
            <a:ext cx="3474720" cy="64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Enable localization of API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4F474C-959F-3D73-44CF-876B88C9EDB6}"/>
              </a:ext>
            </a:extLst>
          </p:cNvPr>
          <p:cNvSpPr/>
          <p:nvPr/>
        </p:nvSpPr>
        <p:spPr>
          <a:xfrm>
            <a:off x="472437" y="5214770"/>
            <a:ext cx="11262362" cy="822960"/>
          </a:xfrm>
          <a:prstGeom prst="rect">
            <a:avLst/>
          </a:prstGeom>
          <a:solidFill>
            <a:srgbClr val="DA191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E7E9AA9-58F9-50E8-0EF5-C9A1D0178B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73781" y="5352603"/>
            <a:ext cx="3244439" cy="510909"/>
          </a:xfrm>
          <a:prstGeom prst="rect">
            <a:avLst/>
          </a:prstGeom>
        </p:spPr>
        <p:txBody>
          <a:bodyPr vert="horz" wrap="square" lIns="109728" tIns="54864" rIns="109728" bIns="54864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>
              <a:buClr>
                <a:schemeClr val="accent3"/>
              </a:buClr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Oncology</a:t>
            </a:r>
          </a:p>
          <a:p>
            <a:pPr algn="ctr">
              <a:buClr>
                <a:schemeClr val="accent3"/>
              </a:buClr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Local Delivery of Chemotherapeutics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B096825-1D2F-9517-5738-1D5BCBF4F4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22657" y="5371472"/>
            <a:ext cx="2707604" cy="510909"/>
          </a:xfrm>
          <a:prstGeom prst="rect">
            <a:avLst/>
          </a:prstGeom>
        </p:spPr>
        <p:txBody>
          <a:bodyPr vert="horz" wrap="square" lIns="109728" tIns="54864" rIns="109728" bIns="54864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>
              <a:buClr>
                <a:schemeClr val="accent3"/>
              </a:buClr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Immunology</a:t>
            </a:r>
          </a:p>
          <a:p>
            <a:pPr algn="ctr">
              <a:buClr>
                <a:schemeClr val="accent3"/>
              </a:buClr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Topical Treatments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7C9D4944-1535-BB4A-277A-4997740EE40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47434" y="5459450"/>
            <a:ext cx="2707604" cy="326243"/>
          </a:xfrm>
          <a:prstGeom prst="rect">
            <a:avLst/>
          </a:prstGeom>
        </p:spPr>
        <p:txBody>
          <a:bodyPr vert="horz" wrap="square" lIns="109728" tIns="54864" rIns="109728" bIns="54864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>
              <a:buClr>
                <a:schemeClr val="accent3"/>
              </a:buClr>
            </a:pPr>
            <a:r>
              <a:rPr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Post-Operative Pain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28DC0FC-9127-7918-AEF9-895FDDD6CA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5141" y="4893466"/>
            <a:ext cx="548640" cy="28939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99D7D90-BA17-5255-0D54-5BEC11EC0B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220" y="4893466"/>
            <a:ext cx="548640" cy="28939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520DA19-FF7A-8057-C2A7-9F28041B41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6916" y="3466176"/>
            <a:ext cx="548640" cy="2893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D9E3443-9DFC-550B-D941-4265C8748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6916" y="2263955"/>
            <a:ext cx="548640" cy="289393"/>
          </a:xfrm>
          <a:prstGeom prst="rect">
            <a:avLst/>
          </a:prstGeom>
        </p:spPr>
      </p:pic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3A03EE0-98CB-4F1A-E06F-B28FE18CF3BF}"/>
              </a:ext>
            </a:extLst>
          </p:cNvPr>
          <p:cNvSpPr/>
          <p:nvPr/>
        </p:nvSpPr>
        <p:spPr>
          <a:xfrm rot="18900000">
            <a:off x="5983814" y="2051511"/>
            <a:ext cx="224372" cy="22437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1BD1EF9A-6A72-F0F5-000C-FD692DCBA0F8}"/>
              </a:ext>
            </a:extLst>
          </p:cNvPr>
          <p:cNvSpPr/>
          <p:nvPr/>
        </p:nvSpPr>
        <p:spPr>
          <a:xfrm rot="18900000">
            <a:off x="5983814" y="3323359"/>
            <a:ext cx="224372" cy="22437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F4282909-6DAF-35A9-4752-CA5F1B0AFA25}"/>
              </a:ext>
            </a:extLst>
          </p:cNvPr>
          <p:cNvSpPr/>
          <p:nvPr/>
        </p:nvSpPr>
        <p:spPr>
          <a:xfrm rot="18900000">
            <a:off x="5983814" y="4586892"/>
            <a:ext cx="224372" cy="22437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48CEE2C2-931B-508B-B54D-4BD82EEB95A6}"/>
              </a:ext>
            </a:extLst>
          </p:cNvPr>
          <p:cNvSpPr/>
          <p:nvPr/>
        </p:nvSpPr>
        <p:spPr>
          <a:xfrm rot="18900000">
            <a:off x="9664273" y="2051511"/>
            <a:ext cx="224372" cy="22437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B4AD603E-D742-229D-E97A-C9AE9EEDBD0E}"/>
              </a:ext>
            </a:extLst>
          </p:cNvPr>
          <p:cNvSpPr/>
          <p:nvPr/>
        </p:nvSpPr>
        <p:spPr>
          <a:xfrm rot="18900000">
            <a:off x="9664273" y="3323359"/>
            <a:ext cx="224372" cy="22437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ED0D642-A3CE-2032-257F-C25DA4714B28}"/>
              </a:ext>
            </a:extLst>
          </p:cNvPr>
          <p:cNvSpPr/>
          <p:nvPr/>
        </p:nvSpPr>
        <p:spPr>
          <a:xfrm rot="18900000">
            <a:off x="9664273" y="4586892"/>
            <a:ext cx="224372" cy="22437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1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AB24-69C9-6881-9B34-5537493F9E0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963650" y="2763335"/>
            <a:ext cx="4261301" cy="587257"/>
          </a:xfrm>
        </p:spPr>
        <p:txBody>
          <a:bodyPr/>
          <a:lstStyle/>
          <a:p>
            <a:pPr marL="26664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400" b="1" spc="0" dirty="0">
                <a:solidFill>
                  <a:srgbClr val="DA191A"/>
                </a:solidFill>
                <a:latin typeface="Century Gothic" panose="020B0502020202020204" pitchFamily="34" charset="0"/>
              </a:rPr>
              <a:t>LEADERSHIP TEAM</a:t>
            </a:r>
            <a:endParaRPr lang="en-US" sz="2400" spc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B1EE7-1BEF-9D30-FEC4-A07D7F994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9" r="4682"/>
          <a:stretch/>
        </p:blipFill>
        <p:spPr>
          <a:xfrm>
            <a:off x="3825338" y="4760203"/>
            <a:ext cx="4261301" cy="2097796"/>
          </a:xfrm>
          <a:prstGeom prst="rect">
            <a:avLst/>
          </a:prstGeom>
        </p:spPr>
      </p:pic>
      <p:pic>
        <p:nvPicPr>
          <p:cNvPr id="7" name="Picture 6" descr="A picture containing human face, clothing, smile, person&#10;&#10;Description automatically generated">
            <a:extLst>
              <a:ext uri="{FF2B5EF4-FFF2-40B4-BE49-F238E27FC236}">
                <a16:creationId xmlns:a16="http://schemas.microsoft.com/office/drawing/2014/main" id="{7B22B0AE-F55F-E2B7-D351-83E1DE3C3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3730"/>
            <a:ext cx="4124000" cy="5284269"/>
          </a:xfrm>
          <a:prstGeom prst="rect">
            <a:avLst/>
          </a:prstGeom>
        </p:spPr>
      </p:pic>
      <p:pic>
        <p:nvPicPr>
          <p:cNvPr id="9" name="Picture 8" descr="A picture containing human face, clothing, person, text&#10;&#10;Description automatically generated">
            <a:extLst>
              <a:ext uri="{FF2B5EF4-FFF2-40B4-BE49-F238E27FC236}">
                <a16:creationId xmlns:a16="http://schemas.microsoft.com/office/drawing/2014/main" id="{EA559EF9-4628-4254-DDCC-2412BBC15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150" y="1558363"/>
            <a:ext cx="4122850" cy="529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026D8D-8703-F275-763D-2DC71528CC6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09532" y="1594619"/>
            <a:ext cx="11563636" cy="587257"/>
          </a:xfrm>
        </p:spPr>
        <p:txBody>
          <a:bodyPr/>
          <a:lstStyle/>
          <a:p>
            <a:pPr marL="26664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CA" sz="2000" b="1" spc="0" dirty="0">
                <a:solidFill>
                  <a:srgbClr val="DA191A"/>
                </a:solidFill>
              </a:rPr>
              <a:t>HISTORY OF SYNTACOLL GMBH </a:t>
            </a:r>
            <a:endParaRPr lang="en-CA" sz="2000" spc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2CB41-2D9B-CD76-5CF0-35FD907E4A0F}"/>
              </a:ext>
            </a:extLst>
          </p:cNvPr>
          <p:cNvSpPr/>
          <p:nvPr/>
        </p:nvSpPr>
        <p:spPr>
          <a:xfrm>
            <a:off x="428132" y="2818808"/>
            <a:ext cx="1116327" cy="11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4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AFA6-2E69-4C04-69BA-8677788C711A}"/>
              </a:ext>
            </a:extLst>
          </p:cNvPr>
          <p:cNvSpPr/>
          <p:nvPr/>
        </p:nvSpPr>
        <p:spPr>
          <a:xfrm>
            <a:off x="1714903" y="2818808"/>
            <a:ext cx="1137513" cy="111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FA8BD-C2A4-40C8-4043-064840DABFFE}"/>
              </a:ext>
            </a:extLst>
          </p:cNvPr>
          <p:cNvSpPr/>
          <p:nvPr/>
        </p:nvSpPr>
        <p:spPr>
          <a:xfrm>
            <a:off x="3062616" y="2818807"/>
            <a:ext cx="1137513" cy="1114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06029-40ED-CEF4-2D16-7A5B22CFE6B2}"/>
              </a:ext>
            </a:extLst>
          </p:cNvPr>
          <p:cNvSpPr/>
          <p:nvPr/>
        </p:nvSpPr>
        <p:spPr>
          <a:xfrm>
            <a:off x="4342703" y="2819574"/>
            <a:ext cx="1104568" cy="1110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498AC-2204-3730-F264-1FA0C0F4F226}"/>
              </a:ext>
            </a:extLst>
          </p:cNvPr>
          <p:cNvSpPr txBox="1"/>
          <p:nvPr/>
        </p:nvSpPr>
        <p:spPr>
          <a:xfrm>
            <a:off x="336036" y="2947270"/>
            <a:ext cx="128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of suture business under the name of </a:t>
            </a:r>
            <a:b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</a:t>
            </a:r>
            <a:r>
              <a:rPr lang="en-US" sz="1400" kern="100" dirty="0" err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Ruhland</a:t>
            </a:r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GMBH in Nürnberg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BF08F-28A8-8AC5-E0EC-AC685EBEE29F}"/>
              </a:ext>
            </a:extLst>
          </p:cNvPr>
          <p:cNvSpPr txBox="1"/>
          <p:nvPr/>
        </p:nvSpPr>
        <p:spPr>
          <a:xfrm>
            <a:off x="669127" y="2469991"/>
            <a:ext cx="66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1927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D8056-F3C0-06FA-1CFE-7DFA7B7ACDBC}"/>
              </a:ext>
            </a:extLst>
          </p:cNvPr>
          <p:cNvSpPr txBox="1"/>
          <p:nvPr/>
        </p:nvSpPr>
        <p:spPr>
          <a:xfrm>
            <a:off x="1599715" y="2943285"/>
            <a:ext cx="151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collagen products as </a:t>
            </a:r>
            <a:r>
              <a:rPr lang="en-US" sz="1400" kern="100" dirty="0" err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haemostyptica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89CFF-9D06-63DC-F036-E521148FE7DC}"/>
              </a:ext>
            </a:extLst>
          </p:cNvPr>
          <p:cNvSpPr txBox="1"/>
          <p:nvPr/>
        </p:nvSpPr>
        <p:spPr>
          <a:xfrm>
            <a:off x="1948649" y="2465439"/>
            <a:ext cx="72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1950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71CB8-7C1E-2712-D827-25AEB144B7B2}"/>
              </a:ext>
            </a:extLst>
          </p:cNvPr>
          <p:cNvSpPr txBox="1"/>
          <p:nvPr/>
        </p:nvSpPr>
        <p:spPr>
          <a:xfrm>
            <a:off x="2975588" y="2935242"/>
            <a:ext cx="1385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 with </a:t>
            </a:r>
            <a:r>
              <a:rPr lang="en-US" sz="1400" kern="1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chering </a:t>
            </a:r>
            <a:r>
              <a:rPr lang="en-US" sz="1400" kern="1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lough with the goal to develop a collagen implant containing gentamicin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25D738-0A4C-2EEC-5F06-1F522DC2B094}"/>
              </a:ext>
            </a:extLst>
          </p:cNvPr>
          <p:cNvSpPr txBox="1"/>
          <p:nvPr/>
        </p:nvSpPr>
        <p:spPr>
          <a:xfrm>
            <a:off x="3220176" y="2469991"/>
            <a:ext cx="80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1980s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A78C8-733E-4262-940C-4116E4D1E29C}"/>
              </a:ext>
            </a:extLst>
          </p:cNvPr>
          <p:cNvSpPr txBox="1"/>
          <p:nvPr/>
        </p:nvSpPr>
        <p:spPr>
          <a:xfrm>
            <a:off x="4300114" y="2913566"/>
            <a:ext cx="1235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collagen implant containing gentamicin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BDAB0-1F68-E135-E71C-63E058D84922}"/>
              </a:ext>
            </a:extLst>
          </p:cNvPr>
          <p:cNvSpPr txBox="1"/>
          <p:nvPr/>
        </p:nvSpPr>
        <p:spPr>
          <a:xfrm>
            <a:off x="4555699" y="2493249"/>
            <a:ext cx="67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1985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3E1B56-FDF0-2B1B-A9D9-78F63ED3AFFE}"/>
              </a:ext>
            </a:extLst>
          </p:cNvPr>
          <p:cNvSpPr/>
          <p:nvPr/>
        </p:nvSpPr>
        <p:spPr>
          <a:xfrm>
            <a:off x="6764437" y="2822186"/>
            <a:ext cx="1034188" cy="105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B4E09B-3E65-0FF7-36E6-2DF35E746537}"/>
              </a:ext>
            </a:extLst>
          </p:cNvPr>
          <p:cNvSpPr txBox="1"/>
          <p:nvPr/>
        </p:nvSpPr>
        <p:spPr>
          <a:xfrm>
            <a:off x="6764437" y="2912787"/>
            <a:ext cx="1065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equine collagen product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CAC71B-CEBF-A22B-3265-28014BD24006}"/>
              </a:ext>
            </a:extLst>
          </p:cNvPr>
          <p:cNvSpPr txBox="1"/>
          <p:nvPr/>
        </p:nvSpPr>
        <p:spPr>
          <a:xfrm>
            <a:off x="6945105" y="2472426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1996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5BCBAF-FF1A-02D5-39DC-A7C98560327E}"/>
              </a:ext>
            </a:extLst>
          </p:cNvPr>
          <p:cNvSpPr/>
          <p:nvPr/>
        </p:nvSpPr>
        <p:spPr>
          <a:xfrm>
            <a:off x="7907615" y="2815936"/>
            <a:ext cx="1164040" cy="1114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6BE913-2AB2-A65E-2B04-0C554D1703C2}"/>
              </a:ext>
            </a:extLst>
          </p:cNvPr>
          <p:cNvSpPr txBox="1"/>
          <p:nvPr/>
        </p:nvSpPr>
        <p:spPr>
          <a:xfrm>
            <a:off x="7858044" y="2926708"/>
            <a:ext cx="1300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Renaming into </a:t>
            </a:r>
            <a:r>
              <a:rPr lang="en-US" sz="1400" kern="100" cap="all" dirty="0" err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 (Body CS)"/>
              </a:rPr>
              <a:t>syntacoll</a:t>
            </a:r>
            <a:r>
              <a:rPr lang="en-US" sz="1400" kern="100" cap="all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1400" kern="100" cap="all" dirty="0" err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 (Body CS)"/>
              </a:rPr>
              <a:t>gmbh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806629FB-EF72-B0E8-EBC0-39693E7F6E3E}"/>
              </a:ext>
            </a:extLst>
          </p:cNvPr>
          <p:cNvSpPr txBox="1"/>
          <p:nvPr/>
        </p:nvSpPr>
        <p:spPr>
          <a:xfrm>
            <a:off x="8115518" y="2461676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2005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D156B282-A507-D521-0377-A4862B21FC6B}"/>
              </a:ext>
            </a:extLst>
          </p:cNvPr>
          <p:cNvSpPr/>
          <p:nvPr/>
        </p:nvSpPr>
        <p:spPr>
          <a:xfrm>
            <a:off x="5590411" y="2821032"/>
            <a:ext cx="1034189" cy="105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8DC0AF3A-40E5-B569-A945-8235CB0A3D16}"/>
              </a:ext>
            </a:extLst>
          </p:cNvPr>
          <p:cNvSpPr txBox="1"/>
          <p:nvPr/>
        </p:nvSpPr>
        <p:spPr>
          <a:xfrm>
            <a:off x="5528642" y="2930307"/>
            <a:ext cx="11557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Renaming into </a:t>
            </a:r>
            <a:r>
              <a:rPr lang="en-US" sz="1400" kern="100" cap="all" dirty="0" err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 (Body CS)"/>
              </a:rPr>
              <a:t>innocoll</a:t>
            </a:r>
            <a:r>
              <a:rPr lang="en-US" sz="1400" kern="100" cap="all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1400" kern="100" cap="all" dirty="0" err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 (Body CS)"/>
              </a:rPr>
              <a:t>gmbh</a:t>
            </a:r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closing of the suture business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BD178E83-4D5B-7F6A-3A8B-878B42706994}"/>
              </a:ext>
            </a:extLst>
          </p:cNvPr>
          <p:cNvSpPr txBox="1"/>
          <p:nvPr/>
        </p:nvSpPr>
        <p:spPr>
          <a:xfrm>
            <a:off x="5799712" y="249042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1992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19FDC6-E343-EF76-9FA6-01E631DE3AD0}"/>
              </a:ext>
            </a:extLst>
          </p:cNvPr>
          <p:cNvSpPr/>
          <p:nvPr/>
        </p:nvSpPr>
        <p:spPr>
          <a:xfrm>
            <a:off x="9184609" y="2821204"/>
            <a:ext cx="1187054" cy="1055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C8ADB8-F01B-1EC9-B580-414E6C5186BA}"/>
              </a:ext>
            </a:extLst>
          </p:cNvPr>
          <p:cNvSpPr txBox="1"/>
          <p:nvPr/>
        </p:nvSpPr>
        <p:spPr>
          <a:xfrm>
            <a:off x="9230908" y="247127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2016-2017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51B06876-1DFD-0604-DC6E-B1EDE3C4DACD}"/>
              </a:ext>
            </a:extLst>
          </p:cNvPr>
          <p:cNvSpPr txBox="1"/>
          <p:nvPr/>
        </p:nvSpPr>
        <p:spPr>
          <a:xfrm>
            <a:off x="9158054" y="2912787"/>
            <a:ext cx="1213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current facility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98346FD-5EF1-A56E-4941-0E7E117F3E96}"/>
              </a:ext>
            </a:extLst>
          </p:cNvPr>
          <p:cNvSpPr/>
          <p:nvPr/>
        </p:nvSpPr>
        <p:spPr>
          <a:xfrm>
            <a:off x="10503302" y="2815938"/>
            <a:ext cx="1294408" cy="1273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4" dirty="0">
              <a:latin typeface="Century Gothic" panose="020B0502020202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D97F4815-4D82-50D1-24F7-93B410179791}"/>
              </a:ext>
            </a:extLst>
          </p:cNvPr>
          <p:cNvSpPr txBox="1"/>
          <p:nvPr/>
        </p:nvSpPr>
        <p:spPr>
          <a:xfrm>
            <a:off x="10503302" y="2930864"/>
            <a:ext cx="1569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XARACOLL;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kern="1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 of commercial manufacturing</a:t>
            </a:r>
            <a:endParaRPr lang="en-CA" sz="1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B36ABA6A-EAB6-1536-C1B8-B147A9F6EC08}"/>
              </a:ext>
            </a:extLst>
          </p:cNvPr>
          <p:cNvSpPr txBox="1"/>
          <p:nvPr/>
        </p:nvSpPr>
        <p:spPr>
          <a:xfrm>
            <a:off x="10782910" y="248969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1960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9240E6-0D18-7A65-4210-42A6233C5A7B}"/>
              </a:ext>
            </a:extLst>
          </p:cNvPr>
          <p:cNvSpPr/>
          <p:nvPr/>
        </p:nvSpPr>
        <p:spPr>
          <a:xfrm>
            <a:off x="6747467" y="1529398"/>
            <a:ext cx="4432843" cy="41930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C331F2-B3B9-630F-B120-5351C0D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RELATIONSHIP PRINCIPLES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8"/>
          </p:nvPr>
        </p:nvSpPr>
        <p:spPr>
          <a:xfrm>
            <a:off x="309532" y="1308200"/>
            <a:ext cx="6064764" cy="5185365"/>
          </a:xfrm>
        </p:spPr>
        <p:txBody>
          <a:bodyPr>
            <a:noAutofit/>
          </a:bodyPr>
          <a:lstStyle/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Mutual ownership</a:t>
            </a: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Aligned goals and incentives</a:t>
            </a: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Mutual trust, respect, and accountability</a:t>
            </a: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Collaboration and innovation in your process</a:t>
            </a: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Sharing best practices to improve productivity</a:t>
            </a: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Open and honest communication with quick resolution</a:t>
            </a:r>
          </a:p>
          <a:p>
            <a:pPr marL="274638" indent="-247650">
              <a:spcBef>
                <a:spcPts val="0"/>
              </a:spcBef>
              <a:spcAft>
                <a:spcPts val="1500"/>
              </a:spcAft>
            </a:pPr>
            <a:r>
              <a:rPr lang="en-US" sz="1800" kern="100" spc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Excellence in execution</a:t>
            </a:r>
            <a:endParaRPr lang="en-CA" sz="1800" kern="100" spc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3400-667B-3C1D-7C22-16A02F8AB1C3}"/>
              </a:ext>
            </a:extLst>
          </p:cNvPr>
          <p:cNvSpPr/>
          <p:nvPr/>
        </p:nvSpPr>
        <p:spPr>
          <a:xfrm>
            <a:off x="9753601" y="184639"/>
            <a:ext cx="523705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2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27D3D76-215C-F74F-1BAA-BE96DA6C4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327484"/>
              </p:ext>
            </p:extLst>
          </p:nvPr>
        </p:nvGraphicFramePr>
        <p:xfrm>
          <a:off x="5153890" y="1308201"/>
          <a:ext cx="7619999" cy="46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6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5575C-C1E3-9D45-7B83-9F630FF0D49A}"/>
              </a:ext>
            </a:extLst>
          </p:cNvPr>
          <p:cNvSpPr/>
          <p:nvPr/>
        </p:nvSpPr>
        <p:spPr>
          <a:xfrm>
            <a:off x="-335790" y="1281255"/>
            <a:ext cx="4096742" cy="4096742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cap="all" dirty="0">
                <a:solidFill>
                  <a:srgbClr val="365470"/>
                </a:solidFill>
                <a:latin typeface="Century Gothic"/>
                <a:ea typeface="+mj-ea"/>
                <a:cs typeface="+mj-cs"/>
              </a:rPr>
              <a:t>SUMMARY HIGHLIGHTS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FD19D1-EE4F-D5E5-FA4F-0FA08C700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906896"/>
              </p:ext>
            </p:extLst>
          </p:nvPr>
        </p:nvGraphicFramePr>
        <p:xfrm>
          <a:off x="2719733" y="-142244"/>
          <a:ext cx="8732983" cy="681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261318-4172-B6D2-A658-BA68ACED0BE3}"/>
              </a:ext>
            </a:extLst>
          </p:cNvPr>
          <p:cNvSpPr txBox="1"/>
          <p:nvPr/>
        </p:nvSpPr>
        <p:spPr>
          <a:xfrm>
            <a:off x="3144981" y="498765"/>
            <a:ext cx="472309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CA7F1-AA7D-1853-80A7-0CE5BB3785B7}"/>
              </a:ext>
            </a:extLst>
          </p:cNvPr>
          <p:cNvSpPr txBox="1"/>
          <p:nvPr/>
        </p:nvSpPr>
        <p:spPr>
          <a:xfrm>
            <a:off x="3760952" y="1773383"/>
            <a:ext cx="472309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23208-A96D-B967-7FFF-135CBD8CB76B}"/>
              </a:ext>
            </a:extLst>
          </p:cNvPr>
          <p:cNvSpPr txBox="1"/>
          <p:nvPr/>
        </p:nvSpPr>
        <p:spPr>
          <a:xfrm>
            <a:off x="3949312" y="3065549"/>
            <a:ext cx="472309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6597B-9F93-F517-F7A6-167B786CEEBE}"/>
              </a:ext>
            </a:extLst>
          </p:cNvPr>
          <p:cNvSpPr txBox="1"/>
          <p:nvPr/>
        </p:nvSpPr>
        <p:spPr>
          <a:xfrm>
            <a:off x="3760952" y="4357715"/>
            <a:ext cx="472309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4E71D-E531-0CE4-0447-762ABABDA525}"/>
              </a:ext>
            </a:extLst>
          </p:cNvPr>
          <p:cNvSpPr txBox="1"/>
          <p:nvPr/>
        </p:nvSpPr>
        <p:spPr>
          <a:xfrm>
            <a:off x="3144980" y="5625922"/>
            <a:ext cx="472309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49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D948-0986-022C-29B6-C2ECDF33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2" y="28517"/>
            <a:ext cx="8058613" cy="830873"/>
          </a:xfrm>
        </p:spPr>
        <p:txBody>
          <a:bodyPr>
            <a:normAutofit/>
          </a:bodyPr>
          <a:lstStyle/>
          <a:p>
            <a:pPr>
              <a:lnSpc>
                <a:spcPts val="2816"/>
              </a:lnSpc>
              <a:defRPr/>
            </a:pPr>
            <a:r>
              <a:rPr lang="en-US" sz="2600" cap="all" spc="0" dirty="0"/>
              <a:t>Numerous Uses Exist For Pharmaceutical – grade Collagen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70D4D-AF36-4BD2-132A-32A99F379C6B}"/>
              </a:ext>
            </a:extLst>
          </p:cNvPr>
          <p:cNvSpPr txBox="1"/>
          <p:nvPr/>
        </p:nvSpPr>
        <p:spPr>
          <a:xfrm>
            <a:off x="467135" y="6059158"/>
            <a:ext cx="4934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indent="-60325"/>
            <a:r>
              <a:rPr lang="en-US" sz="1000" i="1" dirty="0">
                <a:solidFill>
                  <a:srgbClr val="354D6F"/>
                </a:solidFill>
                <a:latin typeface="Montserrat" panose="00000500000000000000" pitchFamily="2" charset="0"/>
              </a:rPr>
              <a:t>Research from Insight Partners.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427B9-12A0-4BAB-6EA1-DF85C893A295}"/>
              </a:ext>
            </a:extLst>
          </p:cNvPr>
          <p:cNvSpPr/>
          <p:nvPr/>
        </p:nvSpPr>
        <p:spPr>
          <a:xfrm>
            <a:off x="2536075" y="1117625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Collagen supplements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DC5486-A6B5-415C-1B16-1C273B63F2ED}"/>
              </a:ext>
            </a:extLst>
          </p:cNvPr>
          <p:cNvSpPr/>
          <p:nvPr/>
        </p:nvSpPr>
        <p:spPr>
          <a:xfrm>
            <a:off x="2536075" y="1601884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Pharmaceutical additives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79F4B-BDF3-8CA8-7B02-33DF8DFFA03F}"/>
              </a:ext>
            </a:extLst>
          </p:cNvPr>
          <p:cNvSpPr/>
          <p:nvPr/>
        </p:nvSpPr>
        <p:spPr>
          <a:xfrm>
            <a:off x="2536075" y="2086143"/>
            <a:ext cx="736473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Wound dressings &amp; surgical sealants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546D0-EF0C-EA62-F522-F242BC679DA8}"/>
              </a:ext>
            </a:extLst>
          </p:cNvPr>
          <p:cNvSpPr/>
          <p:nvPr/>
        </p:nvSpPr>
        <p:spPr>
          <a:xfrm>
            <a:off x="2536075" y="2570402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Bone void fillers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BE8DA5-EAC3-2E4B-45E7-78BAE19865E3}"/>
              </a:ext>
            </a:extLst>
          </p:cNvPr>
          <p:cNvSpPr/>
          <p:nvPr/>
        </p:nvSpPr>
        <p:spPr>
          <a:xfrm>
            <a:off x="2536075" y="3054661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Drug delivery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BEC43-A483-07F7-5CE1-B4A9F04DB54A}"/>
              </a:ext>
            </a:extLst>
          </p:cNvPr>
          <p:cNvSpPr/>
          <p:nvPr/>
        </p:nvSpPr>
        <p:spPr>
          <a:xfrm>
            <a:off x="2536075" y="3538920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Tissue engineering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6774BB-7FC1-13D8-F0BD-A64A28747CD3}"/>
              </a:ext>
            </a:extLst>
          </p:cNvPr>
          <p:cNvSpPr/>
          <p:nvPr/>
        </p:nvSpPr>
        <p:spPr>
          <a:xfrm>
            <a:off x="2536075" y="4023179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Nucleic acid therapy, virotherapy, cell therapy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8CEBAE-36EA-8E8A-2B3C-E0D747791EA5}"/>
              </a:ext>
            </a:extLst>
          </p:cNvPr>
          <p:cNvSpPr/>
          <p:nvPr/>
        </p:nvSpPr>
        <p:spPr>
          <a:xfrm>
            <a:off x="2536075" y="4507438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Cellular scaffolds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FFEB5E-C36A-FA7D-8240-06A08EB0708E}"/>
              </a:ext>
            </a:extLst>
          </p:cNvPr>
          <p:cNvSpPr/>
          <p:nvPr/>
        </p:nvSpPr>
        <p:spPr>
          <a:xfrm>
            <a:off x="2536075" y="4991697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marL="0" lvl="1">
              <a:spcAft>
                <a:spcPts val="1200"/>
              </a:spcAft>
            </a:pPr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Tissue/cell transportation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E42A5D-0065-1514-5C86-B9A1CE9B7909}"/>
              </a:ext>
            </a:extLst>
          </p:cNvPr>
          <p:cNvSpPr/>
          <p:nvPr/>
        </p:nvSpPr>
        <p:spPr>
          <a:xfrm>
            <a:off x="2536075" y="5475956"/>
            <a:ext cx="736473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1800">
                <a:solidFill>
                  <a:schemeClr val="tx2"/>
                </a:solidFill>
                <a:latin typeface="Century Gothic" panose="020B0502020202020204" pitchFamily="34" charset="0"/>
              </a:rPr>
              <a:t>Collagen gel cell culture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080CD-D6B3-AED1-6D86-8385DB0C1DBD}"/>
              </a:ext>
            </a:extLst>
          </p:cNvPr>
          <p:cNvSpPr/>
          <p:nvPr/>
        </p:nvSpPr>
        <p:spPr>
          <a:xfrm>
            <a:off x="1828800" y="1117625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202FEA-4A37-FF48-A350-19DA88ED72A4}"/>
              </a:ext>
            </a:extLst>
          </p:cNvPr>
          <p:cNvSpPr/>
          <p:nvPr/>
        </p:nvSpPr>
        <p:spPr>
          <a:xfrm>
            <a:off x="1828800" y="1601884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AC3CC-A8C5-D0CF-B03C-85D3501B9DF8}"/>
              </a:ext>
            </a:extLst>
          </p:cNvPr>
          <p:cNvSpPr/>
          <p:nvPr/>
        </p:nvSpPr>
        <p:spPr>
          <a:xfrm>
            <a:off x="1828800" y="2086143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B9949-A761-FB8D-C74D-B58117E34156}"/>
              </a:ext>
            </a:extLst>
          </p:cNvPr>
          <p:cNvSpPr/>
          <p:nvPr/>
        </p:nvSpPr>
        <p:spPr>
          <a:xfrm>
            <a:off x="1828800" y="2570402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381665-C603-CDEE-B3CF-047C89B89E0E}"/>
              </a:ext>
            </a:extLst>
          </p:cNvPr>
          <p:cNvSpPr/>
          <p:nvPr/>
        </p:nvSpPr>
        <p:spPr>
          <a:xfrm>
            <a:off x="1828800" y="3054661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AB960C-2AD9-D3E8-519C-D584B4CE3B6F}"/>
              </a:ext>
            </a:extLst>
          </p:cNvPr>
          <p:cNvSpPr/>
          <p:nvPr/>
        </p:nvSpPr>
        <p:spPr>
          <a:xfrm>
            <a:off x="1828800" y="3538920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3796E0-2C59-FAA1-0727-EE2F388C6E0E}"/>
              </a:ext>
            </a:extLst>
          </p:cNvPr>
          <p:cNvSpPr/>
          <p:nvPr/>
        </p:nvSpPr>
        <p:spPr>
          <a:xfrm>
            <a:off x="1828800" y="4023179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8216FD-90BD-AA4D-57D2-AD76F555317F}"/>
              </a:ext>
            </a:extLst>
          </p:cNvPr>
          <p:cNvSpPr/>
          <p:nvPr/>
        </p:nvSpPr>
        <p:spPr>
          <a:xfrm>
            <a:off x="1828800" y="4504245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FB59FE-B934-C36E-42AA-BDA5692F3855}"/>
              </a:ext>
            </a:extLst>
          </p:cNvPr>
          <p:cNvSpPr/>
          <p:nvPr/>
        </p:nvSpPr>
        <p:spPr>
          <a:xfrm>
            <a:off x="1828800" y="4985312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ED6B2A-1DCC-FF3D-6DA1-F261D5801C4B}"/>
              </a:ext>
            </a:extLst>
          </p:cNvPr>
          <p:cNvSpPr/>
          <p:nvPr/>
        </p:nvSpPr>
        <p:spPr>
          <a:xfrm>
            <a:off x="1828800" y="5466378"/>
            <a:ext cx="594881" cy="3657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56232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q8GHcefbB0CeNYPOhbz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Grid">
  <a:themeElements>
    <a:clrScheme name="INNOCOLL Color Pallette">
      <a:dk1>
        <a:sysClr val="windowText" lastClr="000000"/>
      </a:dk1>
      <a:lt1>
        <a:sysClr val="window" lastClr="FFFFFF"/>
      </a:lt1>
      <a:dk2>
        <a:srgbClr val="365470"/>
      </a:dk2>
      <a:lt2>
        <a:srgbClr val="7CB542"/>
      </a:lt2>
      <a:accent1>
        <a:srgbClr val="DC2C29"/>
      </a:accent1>
      <a:accent2>
        <a:srgbClr val="F7C94D"/>
      </a:accent2>
      <a:accent3>
        <a:srgbClr val="F78E38"/>
      </a:accent3>
      <a:accent4>
        <a:srgbClr val="939598"/>
      </a:accent4>
      <a:accent5>
        <a:srgbClr val="00AEEF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15875" cmpd="sng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Innocoll">
  <a:themeElements>
    <a:clrScheme name="INNOCOLL Color Pallette">
      <a:dk1>
        <a:sysClr val="windowText" lastClr="000000"/>
      </a:dk1>
      <a:lt1>
        <a:sysClr val="window" lastClr="FFFFFF"/>
      </a:lt1>
      <a:dk2>
        <a:srgbClr val="365470"/>
      </a:dk2>
      <a:lt2>
        <a:srgbClr val="7CB542"/>
      </a:lt2>
      <a:accent1>
        <a:srgbClr val="DC2C29"/>
      </a:accent1>
      <a:accent2>
        <a:srgbClr val="F7C94D"/>
      </a:accent2>
      <a:accent3>
        <a:srgbClr val="F78E38"/>
      </a:accent3>
      <a:accent4>
        <a:srgbClr val="939598"/>
      </a:accent4>
      <a:accent5>
        <a:srgbClr val="00AEEF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coll" id="{B4783D48-F5D7-45AD-89B6-D6A1269DEA99}" vid="{2819E5EE-C1F2-4C7E-8151-6CC0DD77CE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A89CE091F1F419D3E0D08F75E2D7A" ma:contentTypeVersion="2" ma:contentTypeDescription="Create a new document." ma:contentTypeScope="" ma:versionID="245850b77bafdc7fb42de7e0d304bfa1">
  <xsd:schema xmlns:xsd="http://www.w3.org/2001/XMLSchema" xmlns:xs="http://www.w3.org/2001/XMLSchema" xmlns:p="http://schemas.microsoft.com/office/2006/metadata/properties" xmlns:ns3="4d99ca53-1008-4835-a1e7-89e90a57ff6a" targetNamespace="http://schemas.microsoft.com/office/2006/metadata/properties" ma:root="true" ma:fieldsID="07ddd1ef5aaa36c672dadcff896998ac" ns3:_="">
    <xsd:import namespace="4d99ca53-1008-4835-a1e7-89e90a57ff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9ca53-1008-4835-a1e7-89e90a57f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52EF39-8E6F-4577-8BA2-B7F16242E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99ca53-1008-4835-a1e7-89e90a57f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4FD761-E056-4927-AAA4-D4085A1D7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2078E-6697-4E9E-BE13-25E7A0B843FE}">
  <ds:schemaRefs>
    <ds:schemaRef ds:uri="http://purl.org/dc/dcmitype/"/>
    <ds:schemaRef ds:uri="4d99ca53-1008-4835-a1e7-89e90a57ff6a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5098</TotalTime>
  <Words>1444</Words>
  <Application>Microsoft Office PowerPoint</Application>
  <PresentationFormat>Widescreen</PresentationFormat>
  <Paragraphs>325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Franklin Gothic Medium</vt:lpstr>
      <vt:lpstr>Lucida Grande</vt:lpstr>
      <vt:lpstr>Montserrat</vt:lpstr>
      <vt:lpstr>Montserrat Light</vt:lpstr>
      <vt:lpstr>Wingdings</vt:lpstr>
      <vt:lpstr>1_Grid</vt:lpstr>
      <vt:lpstr>6_Innocoll</vt:lpstr>
      <vt:lpstr>think-cell Slide</vt:lpstr>
      <vt:lpstr>PowerPoint Presentation</vt:lpstr>
      <vt:lpstr>EXECUTIVE SUMMARY</vt:lpstr>
      <vt:lpstr>Collagen Platform Offers Multiple Therapeutic  Opportunities</vt:lpstr>
      <vt:lpstr>COLLAGEN PLATFORM TECHNOLOGY: RIGHT DRUGS,   RIGHT PLACE, RIGHT TIME</vt:lpstr>
      <vt:lpstr>PowerPoint Presentation</vt:lpstr>
      <vt:lpstr>PowerPoint Presentation</vt:lpstr>
      <vt:lpstr>RELATIONSHIP PRINCIPLES</vt:lpstr>
      <vt:lpstr>PowerPoint Presentation</vt:lpstr>
      <vt:lpstr>Numerous Uses Exist For Pharmaceutical – grade Collagen</vt:lpstr>
      <vt:lpstr>PowerPoint Presentation</vt:lpstr>
      <vt:lpstr>PowerPoint Presentation</vt:lpstr>
      <vt:lpstr>PRODUCTION CAPABILITIES</vt:lpstr>
      <vt:lpstr>PowerPoint Presentation</vt:lpstr>
      <vt:lpstr>PowerPoint Presentation</vt:lpstr>
      <vt:lpstr>QUALITY SYSTEMS</vt:lpstr>
      <vt:lpstr>QUALITY ASSURANCE</vt:lpstr>
      <vt:lpstr>HISTORY OF INSPECTIONS</vt:lpstr>
      <vt:lpstr>PowerPoint Presentation</vt:lpstr>
      <vt:lpstr>QUALITY CONTROL OVERVIEW</vt:lpstr>
      <vt:lpstr>CHEMICAL / PHYSICAL</vt:lpstr>
      <vt:lpstr>CHROMATOGRAPHY</vt:lpstr>
      <vt:lpstr>MICROBIOLOGICAL</vt:lpstr>
      <vt:lpstr>TEXTURE / MECHANICAL</vt:lpstr>
      <vt:lpstr>SERVICE ADDITIONS</vt:lpstr>
      <vt:lpstr>R&amp;D CAPABILITIES</vt:lpstr>
      <vt:lpstr>PowerPoint Presentation</vt:lpstr>
    </vt:vector>
  </TitlesOfParts>
  <Manager/>
  <Company>Louis Twelve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Syntacoll Powerpoint Template</dc:title>
  <dc:subject/>
  <dc:creator>Georg Neumann</dc:creator>
  <cp:keywords/>
  <dc:description/>
  <cp:lastModifiedBy>Kimball Hall</cp:lastModifiedBy>
  <cp:revision>7082</cp:revision>
  <cp:lastPrinted>2023-02-06T13:46:34Z</cp:lastPrinted>
  <dcterms:created xsi:type="dcterms:W3CDTF">2014-11-12T21:47:38Z</dcterms:created>
  <dcterms:modified xsi:type="dcterms:W3CDTF">2023-10-19T15:48:16Z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0x010100105A89CE091F1F419D3E0D08F75E2D7A</vt:lpwstr>
  </property>
</Properties>
</file>