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57" r:id="rId3"/>
    <p:sldId id="259" r:id="rId4"/>
    <p:sldId id="260" r:id="rId5"/>
    <p:sldId id="271" r:id="rId6"/>
    <p:sldId id="272" r:id="rId7"/>
    <p:sldId id="261" r:id="rId8"/>
    <p:sldId id="262" r:id="rId9"/>
    <p:sldId id="263" r:id="rId10"/>
    <p:sldId id="265" r:id="rId11"/>
    <p:sldId id="264"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061" autoAdjust="0"/>
    <p:restoredTop sz="88406" autoAdjust="0"/>
  </p:normalViewPr>
  <p:slideViewPr>
    <p:cSldViewPr>
      <p:cViewPr varScale="1">
        <p:scale>
          <a:sx n="90" d="100"/>
          <a:sy n="90" d="100"/>
        </p:scale>
        <p:origin x="146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690F1B-0962-432E-A920-3C22FF0D29EC}" type="datetimeFigureOut">
              <a:rPr lang="en-US" smtClean="0"/>
              <a:pPr/>
              <a:t>8/28/2018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9F4167-5CBE-43E9-896F-1760F8F4DB2A}" type="slidenum">
              <a:rPr lang="en-US" smtClean="0"/>
              <a:pPr/>
              <a:t>‹#›</a:t>
            </a:fld>
            <a:endParaRPr lang="en-US"/>
          </a:p>
        </p:txBody>
      </p:sp>
    </p:spTree>
    <p:extLst>
      <p:ext uri="{BB962C8B-B14F-4D97-AF65-F5344CB8AC3E}">
        <p14:creationId xmlns:p14="http://schemas.microsoft.com/office/powerpoint/2010/main" val="1146082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4FDCA22-F305-4688-A50C-48316A021B8E}" type="datetime1">
              <a:rPr lang="en-US" smtClean="0"/>
              <a:pPr/>
              <a:t>8/28/2018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kumimoji="0" lang="en-US"/>
              <a:t>PREMIER GROUP OF INDUSTRIES</a:t>
            </a: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648F39E-9C37-485F-AC97-16BB4BDF9F49}"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ACDB555-DE35-453B-8313-A34DBB6435F8}" type="datetime1">
              <a:rPr lang="en-US" smtClean="0"/>
              <a:pPr/>
              <a:t>8/28/2018</a:t>
            </a:fld>
            <a:endParaRPr lang="en-US"/>
          </a:p>
        </p:txBody>
      </p:sp>
      <p:sp>
        <p:nvSpPr>
          <p:cNvPr id="5" name="Footer Placeholder 4"/>
          <p:cNvSpPr>
            <a:spLocks noGrp="1"/>
          </p:cNvSpPr>
          <p:nvPr>
            <p:ph type="ftr" sz="quarter" idx="11"/>
          </p:nvPr>
        </p:nvSpPr>
        <p:spPr/>
        <p:txBody>
          <a:bodyPr/>
          <a:lstStyle/>
          <a:p>
            <a:r>
              <a:rPr kumimoji="0" lang="en-US"/>
              <a:t>PREMIER GROUP OF INDUSTRIES</a:t>
            </a:r>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9AB1FAD-B13E-437A-B880-A1F41EC74C4A}" type="datetime1">
              <a:rPr lang="en-US" smtClean="0"/>
              <a:pPr/>
              <a:t>8/28/2018</a:t>
            </a:fld>
            <a:endParaRPr lang="en-US"/>
          </a:p>
        </p:txBody>
      </p:sp>
      <p:sp>
        <p:nvSpPr>
          <p:cNvPr id="5" name="Footer Placeholder 4"/>
          <p:cNvSpPr>
            <a:spLocks noGrp="1"/>
          </p:cNvSpPr>
          <p:nvPr>
            <p:ph type="ftr" sz="quarter" idx="11"/>
          </p:nvPr>
        </p:nvSpPr>
        <p:spPr/>
        <p:txBody>
          <a:bodyPr/>
          <a:lstStyle/>
          <a:p>
            <a:r>
              <a:rPr kumimoji="0" lang="en-US"/>
              <a:t>PREMIER GROUP OF INDUSTRIES</a:t>
            </a:r>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E528271-7E36-4B88-8261-413FBE094EAC}" type="datetime1">
              <a:rPr lang="en-US" smtClean="0"/>
              <a:pPr/>
              <a:t>8/28/2018</a:t>
            </a:fld>
            <a:endParaRPr lang="en-US"/>
          </a:p>
        </p:txBody>
      </p:sp>
      <p:sp>
        <p:nvSpPr>
          <p:cNvPr id="5" name="Footer Placeholder 4"/>
          <p:cNvSpPr>
            <a:spLocks noGrp="1"/>
          </p:cNvSpPr>
          <p:nvPr>
            <p:ph type="ftr" sz="quarter" idx="11"/>
          </p:nvPr>
        </p:nvSpPr>
        <p:spPr/>
        <p:txBody>
          <a:bodyPr/>
          <a:lstStyle/>
          <a:p>
            <a:r>
              <a:rPr kumimoji="0" lang="en-US"/>
              <a:t>PREMIER GROUP OF INDUSTRIES</a:t>
            </a:r>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75EBF1E-9566-4AA1-92D1-53C22895E832}" type="datetime1">
              <a:rPr lang="en-US" smtClean="0"/>
              <a:pPr/>
              <a:t>8/28/2018</a:t>
            </a:fld>
            <a:endParaRPr lang="en-US"/>
          </a:p>
        </p:txBody>
      </p:sp>
      <p:sp>
        <p:nvSpPr>
          <p:cNvPr id="5" name="Footer Placeholder 4"/>
          <p:cNvSpPr>
            <a:spLocks noGrp="1"/>
          </p:cNvSpPr>
          <p:nvPr>
            <p:ph type="ftr" sz="quarter" idx="11"/>
          </p:nvPr>
        </p:nvSpPr>
        <p:spPr/>
        <p:txBody>
          <a:bodyPr/>
          <a:lstStyle/>
          <a:p>
            <a:r>
              <a:rPr kumimoji="0" lang="en-US"/>
              <a:t>PREMIER GROUP OF INDUSTRIES</a:t>
            </a:r>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A2E375-F426-4DED-9D94-F6F848FCA537}" type="datetime1">
              <a:rPr lang="en-US" smtClean="0"/>
              <a:pPr/>
              <a:t>8/28/2018</a:t>
            </a:fld>
            <a:endParaRPr lang="en-US"/>
          </a:p>
        </p:txBody>
      </p:sp>
      <p:sp>
        <p:nvSpPr>
          <p:cNvPr id="6" name="Footer Placeholder 5"/>
          <p:cNvSpPr>
            <a:spLocks noGrp="1"/>
          </p:cNvSpPr>
          <p:nvPr>
            <p:ph type="ftr" sz="quarter" idx="11"/>
          </p:nvPr>
        </p:nvSpPr>
        <p:spPr/>
        <p:txBody>
          <a:bodyPr/>
          <a:lstStyle/>
          <a:p>
            <a:r>
              <a:rPr kumimoji="0" lang="en-US"/>
              <a:t>PREMIER GROUP OF INDUSTRIES</a:t>
            </a:r>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EAE5F81-49A5-45E0-B675-5B93E287C7AF}" type="datetime1">
              <a:rPr lang="en-US" smtClean="0"/>
              <a:pPr/>
              <a:t>8/28/2018</a:t>
            </a:fld>
            <a:endParaRPr lang="en-US"/>
          </a:p>
        </p:txBody>
      </p:sp>
      <p:sp>
        <p:nvSpPr>
          <p:cNvPr id="8" name="Footer Placeholder 7"/>
          <p:cNvSpPr>
            <a:spLocks noGrp="1"/>
          </p:cNvSpPr>
          <p:nvPr>
            <p:ph type="ftr" sz="quarter" idx="11"/>
          </p:nvPr>
        </p:nvSpPr>
        <p:spPr/>
        <p:txBody>
          <a:bodyPr/>
          <a:lstStyle/>
          <a:p>
            <a:r>
              <a:rPr kumimoji="0" lang="en-US"/>
              <a:t>PREMIER GROUP OF INDUSTRIES</a:t>
            </a:r>
          </a:p>
        </p:txBody>
      </p:sp>
      <p:sp>
        <p:nvSpPr>
          <p:cNvPr id="9" name="Slide Number Placeholder 8"/>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08E6258-6018-414B-A6EE-0A091BD51AC5}" type="datetime1">
              <a:rPr lang="en-US" smtClean="0"/>
              <a:pPr/>
              <a:t>8/28/2018</a:t>
            </a:fld>
            <a:endParaRPr lang="en-US"/>
          </a:p>
        </p:txBody>
      </p:sp>
      <p:sp>
        <p:nvSpPr>
          <p:cNvPr id="4" name="Footer Placeholder 3"/>
          <p:cNvSpPr>
            <a:spLocks noGrp="1"/>
          </p:cNvSpPr>
          <p:nvPr>
            <p:ph type="ftr" sz="quarter" idx="11"/>
          </p:nvPr>
        </p:nvSpPr>
        <p:spPr/>
        <p:txBody>
          <a:bodyPr/>
          <a:lstStyle/>
          <a:p>
            <a:r>
              <a:rPr kumimoji="0" lang="en-US"/>
              <a:t>PREMIER GROUP OF INDUSTRIES</a:t>
            </a:r>
          </a:p>
        </p:txBody>
      </p:sp>
      <p:sp>
        <p:nvSpPr>
          <p:cNvPr id="5" name="Slide Number Placeholder 4"/>
          <p:cNvSpPr>
            <a:spLocks noGrp="1"/>
          </p:cNvSpPr>
          <p:nvPr>
            <p:ph type="sldNum" sz="quarter" idx="12"/>
          </p:nvPr>
        </p:nvSpPr>
        <p:spPr/>
        <p:txBody>
          <a:bodyPr/>
          <a:lstStyle/>
          <a:p>
            <a:fld id="{9648F39E-9C37-485F-AC97-16BB4BDF9F49}" type="slidenum">
              <a:rPr kumimoji="0" lang="en-US" smtClean="0"/>
              <a:pPr/>
              <a:t>‹#›</a:t>
            </a:fld>
            <a:endParaRPr kumimoji="0"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87C98E-6C69-4271-BDFB-05F46EEF2350}" type="datetime1">
              <a:rPr lang="en-US" smtClean="0"/>
              <a:pPr/>
              <a:t>8/28/2018</a:t>
            </a:fld>
            <a:endParaRPr lang="en-US"/>
          </a:p>
        </p:txBody>
      </p:sp>
      <p:sp>
        <p:nvSpPr>
          <p:cNvPr id="3" name="Footer Placeholder 2"/>
          <p:cNvSpPr>
            <a:spLocks noGrp="1"/>
          </p:cNvSpPr>
          <p:nvPr>
            <p:ph type="ftr" sz="quarter" idx="11"/>
          </p:nvPr>
        </p:nvSpPr>
        <p:spPr/>
        <p:txBody>
          <a:bodyPr/>
          <a:lstStyle/>
          <a:p>
            <a:r>
              <a:rPr kumimoji="0" lang="en-US"/>
              <a:t>PREMIER GROUP OF INDUSTRIES</a:t>
            </a:r>
          </a:p>
        </p:txBody>
      </p:sp>
      <p:sp>
        <p:nvSpPr>
          <p:cNvPr id="4" name="Slide Number Placeholder 3"/>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A0852B8D-FFC8-4768-B36C-57CE880982EE}" type="datetime1">
              <a:rPr lang="en-US" smtClean="0"/>
              <a:pPr/>
              <a:t>8/28/2018</a:t>
            </a:fld>
            <a:endParaRPr lang="en-US"/>
          </a:p>
        </p:txBody>
      </p:sp>
      <p:sp>
        <p:nvSpPr>
          <p:cNvPr id="6" name="Footer Placeholder 5"/>
          <p:cNvSpPr>
            <a:spLocks noGrp="1"/>
          </p:cNvSpPr>
          <p:nvPr>
            <p:ph type="ftr" sz="quarter" idx="11"/>
          </p:nvPr>
        </p:nvSpPr>
        <p:spPr/>
        <p:txBody>
          <a:bodyPr/>
          <a:lstStyle/>
          <a:p>
            <a:r>
              <a:rPr kumimoji="0" lang="en-US"/>
              <a:t>PREMIER GROUP OF INDUSTRIES</a:t>
            </a:r>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CE49A73-FFFE-4EF6-B4C3-F29FCE7AB452}" type="datetime1">
              <a:rPr lang="en-US" smtClean="0"/>
              <a:pPr/>
              <a:t>8/28/2018</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kumimoji="0" lang="en-US"/>
              <a:t>PREMIER GROUP OF INDUSTRIES</a:t>
            </a:r>
            <a:endParaRPr kumimoji="0"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648F39E-9C37-485F-AC97-16BB4BDF9F49}" type="slidenum">
              <a:rPr kumimoji="0" lang="en-US" smtClean="0"/>
              <a:pPr/>
              <a:t>‹#›</a:t>
            </a:fld>
            <a:endParaRPr kumimoji="0"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FDEEFDD-FF9F-4BF4-AB46-9D4826207EEA}" type="datetime1">
              <a:rPr lang="en-US" smtClean="0"/>
              <a:pPr/>
              <a:t>8/28/2018</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kumimoji="0" lang="en-US"/>
              <a:t>PREMIER GROUP OF INDUSTRIES</a:t>
            </a:r>
            <a:endParaRPr kumimoji="0"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648F39E-9C37-485F-AC97-16BB4BDF9F49}" type="slidenum">
              <a:rPr kumimoji="0" lang="en-US" smtClean="0"/>
              <a:pPr/>
              <a:t>‹#›</a:t>
            </a:fld>
            <a:endParaRPr kumimoji="0"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tags" Target="../tags/tag9.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tags" Target="../tags/tag10.xml"/><Relationship Id="rId5" Type="http://schemas.openxmlformats.org/officeDocument/2006/relationships/hyperlink" Target="http://www.premierindiaa.com/" TargetMode="External"/><Relationship Id="rId4" Type="http://schemas.openxmlformats.org/officeDocument/2006/relationships/hyperlink" Target="http://www.premierindia.co.in/"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905000"/>
            <a:ext cx="8458200" cy="707886"/>
          </a:xfrm>
          <a:prstGeom prst="rect">
            <a:avLst/>
          </a:prstGeom>
          <a:noFill/>
        </p:spPr>
        <p:txBody>
          <a:bodyPr wrap="square" lIns="91440" tIns="45720" rIns="91440" bIns="45720">
            <a:spAutoFit/>
          </a:bodyPr>
          <a:lstStyle/>
          <a:p>
            <a:pPr algn="ct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PREMIER GROUP OF INDUSTRIES</a:t>
            </a:r>
            <a:endParaRPr lang="en-US" sz="4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6" name="Rectangle 5"/>
          <p:cNvSpPr/>
          <p:nvPr/>
        </p:nvSpPr>
        <p:spPr>
          <a:xfrm>
            <a:off x="1023975" y="3124200"/>
            <a:ext cx="7287572" cy="646331"/>
          </a:xfrm>
          <a:prstGeom prst="rect">
            <a:avLst/>
          </a:prstGeom>
          <a:noFill/>
        </p:spPr>
        <p:txBody>
          <a:bodyPr wrap="none" lIns="91440" tIns="45720" rIns="91440" bIns="45720">
            <a:spAutoFit/>
          </a:bodyPr>
          <a:lstStyle/>
          <a:p>
            <a:pPr algn="ctr"/>
            <a:r>
              <a:rPr lang="en-US" sz="36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Chemical products for Industry </a:t>
            </a:r>
          </a:p>
        </p:txBody>
      </p:sp>
      <p:pic>
        <p:nvPicPr>
          <p:cNvPr id="9" name="Picture 8" descr="clip_image001.jpg"/>
          <p:cNvPicPr>
            <a:picLocks noChangeAspect="1"/>
          </p:cNvPicPr>
          <p:nvPr/>
        </p:nvPicPr>
        <p:blipFill>
          <a:blip r:embed="rId3" cstate="print"/>
          <a:stretch>
            <a:fillRect/>
          </a:stretch>
        </p:blipFill>
        <p:spPr>
          <a:xfrm>
            <a:off x="3505200" y="0"/>
            <a:ext cx="1828800" cy="1828800"/>
          </a:xfrm>
          <a:prstGeom prst="rect">
            <a:avLst/>
          </a:prstGeom>
        </p:spPr>
      </p:pic>
      <p:sp>
        <p:nvSpPr>
          <p:cNvPr id="7" name="Footer Placeholder 6"/>
          <p:cNvSpPr>
            <a:spLocks noGrp="1"/>
          </p:cNvSpPr>
          <p:nvPr>
            <p:ph type="ftr" sz="quarter" idx="11"/>
          </p:nvPr>
        </p:nvSpPr>
        <p:spPr/>
        <p:txBody>
          <a:bodyPr/>
          <a:lstStyle/>
          <a:p>
            <a:r>
              <a:rPr kumimoji="0" lang="en-US"/>
              <a:t>PREMIER GROUP OF INDUSTRIES</a:t>
            </a:r>
          </a:p>
        </p:txBody>
      </p:sp>
      <p:sp>
        <p:nvSpPr>
          <p:cNvPr id="5" name="Slide Number Placeholder 4"/>
          <p:cNvSpPr>
            <a:spLocks noGrp="1"/>
          </p:cNvSpPr>
          <p:nvPr>
            <p:ph type="sldNum" sz="quarter" idx="12"/>
          </p:nvPr>
        </p:nvSpPr>
        <p:spPr/>
        <p:txBody>
          <a:bodyPr/>
          <a:lstStyle/>
          <a:p>
            <a:fld id="{9648F39E-9C37-485F-AC97-16BB4BDF9F49}" type="slidenum">
              <a:rPr kumimoji="0" lang="en-US" smtClean="0"/>
              <a:pPr/>
              <a:t>1</a:t>
            </a:fld>
            <a:endParaRPr kumimoji="0" lang="en-US"/>
          </a:p>
        </p:txBody>
      </p:sp>
    </p:spTree>
    <p:custDataLst>
      <p:tags r:id="rId1"/>
    </p:custDataLst>
  </p:cSld>
  <p:clrMapOvr>
    <a:masterClrMapping/>
  </p:clrMapOvr>
  <p:transition advTm="1371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edge">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ppt_w</p:attrName>
                                        </p:attrNameLst>
                                      </p:cBhvr>
                                      <p:tavLst>
                                        <p:tav tm="0">
                                          <p:val>
                                            <p:strVal val="#ppt_w*0.70"/>
                                          </p:val>
                                        </p:tav>
                                        <p:tav tm="100000">
                                          <p:val>
                                            <p:strVal val="#ppt_w"/>
                                          </p:val>
                                        </p:tav>
                                      </p:tavLst>
                                    </p:anim>
                                    <p:anim calcmode="lin" valueType="num">
                                      <p:cBhvr>
                                        <p:cTn id="13" dur="1000" fill="hold"/>
                                        <p:tgtEl>
                                          <p:spTgt spid="4"/>
                                        </p:tgtEl>
                                        <p:attrNameLst>
                                          <p:attrName>ppt_h</p:attrName>
                                        </p:attrNameLst>
                                      </p:cBhvr>
                                      <p:tavLst>
                                        <p:tav tm="0">
                                          <p:val>
                                            <p:strVal val="#ppt_h"/>
                                          </p:val>
                                        </p:tav>
                                        <p:tav tm="100000">
                                          <p:val>
                                            <p:strVal val="#ppt_h"/>
                                          </p:val>
                                        </p:tav>
                                      </p:tavLst>
                                    </p:anim>
                                    <p:animEffect transition="in" filter="fade">
                                      <p:cBhvr>
                                        <p:cTn id="14" dur="1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40" presetClass="entr" presetSubtype="0" fill="hold" grpId="0" nodeType="clickEffect">
                                  <p:stCondLst>
                                    <p:cond delay="0"/>
                                  </p:stCondLst>
                                  <p:iterate type="lt">
                                    <p:tmPct val="10000"/>
                                  </p:iterate>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1"/>
                                          </p:val>
                                        </p:tav>
                                        <p:tav tm="100000">
                                          <p:val>
                                            <p:strVal val="#ppt_x"/>
                                          </p:val>
                                        </p:tav>
                                      </p:tavLst>
                                    </p:anim>
                                    <p:anim calcmode="lin" valueType="num">
                                      <p:cBhvr>
                                        <p:cTn id="21" dur="1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1" y="228600"/>
            <a:ext cx="8229600" cy="600164"/>
          </a:xfrm>
          <a:prstGeom prst="rect">
            <a:avLst/>
          </a:prstGeom>
          <a:noFill/>
        </p:spPr>
        <p:txBody>
          <a:bodyPr wrap="square" lIns="91440" tIns="45720" rIns="91440" bIns="45720">
            <a:spAutoFit/>
          </a:bodyPr>
          <a:lstStyle/>
          <a:p>
            <a:pPr algn="ctr"/>
            <a:r>
              <a:rPr lang="en-US" sz="3300" b="1" u="sng"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PRODUCTS HAVING APPLICATION IN</a:t>
            </a:r>
            <a:endParaRPr lang="en-US" sz="3300" b="1" u="sng"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pic>
        <p:nvPicPr>
          <p:cNvPr id="44" name="Picture 43" descr="clip_image001.jpg"/>
          <p:cNvPicPr>
            <a:picLocks noChangeAspect="1"/>
          </p:cNvPicPr>
          <p:nvPr/>
        </p:nvPicPr>
        <p:blipFill>
          <a:blip r:embed="rId3" cstate="print"/>
          <a:stretch>
            <a:fillRect/>
          </a:stretch>
        </p:blipFill>
        <p:spPr>
          <a:xfrm>
            <a:off x="0" y="0"/>
            <a:ext cx="1219200" cy="1219200"/>
          </a:xfrm>
          <a:prstGeom prst="rect">
            <a:avLst/>
          </a:prstGeom>
        </p:spPr>
      </p:pic>
      <p:sp>
        <p:nvSpPr>
          <p:cNvPr id="20" name="Rectangle 19"/>
          <p:cNvSpPr/>
          <p:nvPr/>
        </p:nvSpPr>
        <p:spPr>
          <a:xfrm>
            <a:off x="1828800" y="1371600"/>
            <a:ext cx="4131958" cy="5078313"/>
          </a:xfrm>
          <a:prstGeom prst="rect">
            <a:avLst/>
          </a:prstGeom>
          <a:noFill/>
        </p:spPr>
        <p:txBody>
          <a:bodyPr wrap="square" lIns="91440" tIns="45720" rIns="91440" bIns="45720">
            <a:spAutoFit/>
          </a:bodyPr>
          <a:lstStyle/>
          <a:p>
            <a:pPr>
              <a:buFont typeface="Arial" pitchFamily="34" charset="0"/>
              <a:buChar char="•"/>
            </a:pPr>
            <a:r>
              <a:rPr lang="en-US"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Agro </a:t>
            </a:r>
          </a:p>
          <a:p>
            <a:pPr>
              <a:buFont typeface="Arial" pitchFamily="34" charset="0"/>
              <a:buChar char="•"/>
            </a:pPr>
            <a:r>
              <a:rPr lang="en-US"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Dyes</a:t>
            </a:r>
          </a:p>
          <a:p>
            <a:pPr>
              <a:buFont typeface="Arial" pitchFamily="34" charset="0"/>
              <a:buChar char="•"/>
            </a:pPr>
            <a:r>
              <a:rPr lang="en-US"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Ink </a:t>
            </a:r>
          </a:p>
          <a:p>
            <a:pPr>
              <a:buFont typeface="Arial" pitchFamily="34" charset="0"/>
              <a:buChar char="•"/>
            </a:pPr>
            <a:r>
              <a:rPr lang="en-US"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Paint</a:t>
            </a:r>
          </a:p>
          <a:p>
            <a:pPr>
              <a:buFont typeface="Arial" pitchFamily="34" charset="0"/>
              <a:buChar char="•"/>
            </a:pPr>
            <a:r>
              <a:rPr lang="en-US"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Perfumery</a:t>
            </a:r>
          </a:p>
          <a:p>
            <a:pPr>
              <a:buFont typeface="Arial" pitchFamily="34" charset="0"/>
              <a:buChar char="•"/>
            </a:pPr>
            <a:r>
              <a:rPr lang="en-US"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Pharmaceutical</a:t>
            </a:r>
          </a:p>
          <a:p>
            <a:pPr>
              <a:buFont typeface="Arial" pitchFamily="34" charset="0"/>
              <a:buChar char="•"/>
            </a:pPr>
            <a:r>
              <a:rPr lang="en-US"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Pigment </a:t>
            </a:r>
          </a:p>
          <a:p>
            <a:endParaRPr lang="en-US"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buFont typeface="Arial" pitchFamily="34" charset="0"/>
              <a:buChar char="•"/>
            </a:pPr>
            <a:endParaRPr lang="en-US" sz="36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22" name="Footer Placeholder 21"/>
          <p:cNvSpPr>
            <a:spLocks noGrp="1"/>
          </p:cNvSpPr>
          <p:nvPr>
            <p:ph type="ftr" sz="quarter" idx="11"/>
          </p:nvPr>
        </p:nvSpPr>
        <p:spPr/>
        <p:txBody>
          <a:bodyPr/>
          <a:lstStyle/>
          <a:p>
            <a:r>
              <a:rPr kumimoji="0" lang="en-US"/>
              <a:t>PREMIER GROUP OF INDUSTRIES</a:t>
            </a:r>
          </a:p>
        </p:txBody>
      </p:sp>
      <p:sp>
        <p:nvSpPr>
          <p:cNvPr id="21" name="Slide Number Placeholder 20"/>
          <p:cNvSpPr>
            <a:spLocks noGrp="1"/>
          </p:cNvSpPr>
          <p:nvPr>
            <p:ph type="sldNum" sz="quarter" idx="12"/>
          </p:nvPr>
        </p:nvSpPr>
        <p:spPr/>
        <p:txBody>
          <a:bodyPr/>
          <a:lstStyle/>
          <a:p>
            <a:fld id="{9648F39E-9C37-485F-AC97-16BB4BDF9F49}" type="slidenum">
              <a:rPr kumimoji="0" lang="en-US" smtClean="0"/>
              <a:pPr/>
              <a:t>10</a:t>
            </a:fld>
            <a:endParaRPr kumimoji="0" lang="en-US"/>
          </a:p>
        </p:txBody>
      </p:sp>
    </p:spTree>
    <p:custDataLst>
      <p:tags r:id="rId1"/>
    </p:custDataLst>
  </p:cSld>
  <p:clrMapOvr>
    <a:masterClrMapping/>
  </p:clrMapOvr>
  <p:transition advTm="975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wedge">
                                      <p:cBhvr>
                                        <p:cTn id="7" dur="2000"/>
                                        <p:tgtEl>
                                          <p:spTgt spid="44"/>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lip_image001.jpg"/>
          <p:cNvPicPr>
            <a:picLocks noChangeAspect="1"/>
          </p:cNvPicPr>
          <p:nvPr/>
        </p:nvPicPr>
        <p:blipFill>
          <a:blip r:embed="rId3" cstate="print"/>
          <a:stretch>
            <a:fillRect/>
          </a:stretch>
        </p:blipFill>
        <p:spPr>
          <a:xfrm>
            <a:off x="0" y="0"/>
            <a:ext cx="1219200" cy="1219200"/>
          </a:xfrm>
          <a:prstGeom prst="rect">
            <a:avLst/>
          </a:prstGeom>
        </p:spPr>
      </p:pic>
      <p:sp>
        <p:nvSpPr>
          <p:cNvPr id="8" name="Footer Placeholder 7"/>
          <p:cNvSpPr>
            <a:spLocks noGrp="1"/>
          </p:cNvSpPr>
          <p:nvPr>
            <p:ph type="ftr" sz="quarter" idx="11"/>
          </p:nvPr>
        </p:nvSpPr>
        <p:spPr/>
        <p:txBody>
          <a:bodyPr/>
          <a:lstStyle/>
          <a:p>
            <a:r>
              <a:rPr kumimoji="0" lang="en-US"/>
              <a:t>PREMIER GROUP OF INDUSTRIES</a:t>
            </a:r>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11</a:t>
            </a:fld>
            <a:endParaRPr kumimoji="0" lang="en-US"/>
          </a:p>
        </p:txBody>
      </p:sp>
      <p:sp>
        <p:nvSpPr>
          <p:cNvPr id="7" name="Rectangle 6"/>
          <p:cNvSpPr/>
          <p:nvPr/>
        </p:nvSpPr>
        <p:spPr>
          <a:xfrm>
            <a:off x="1600200" y="228600"/>
            <a:ext cx="6781800" cy="830997"/>
          </a:xfrm>
          <a:prstGeom prst="rect">
            <a:avLst/>
          </a:prstGeom>
        </p:spPr>
        <p:txBody>
          <a:bodyPr wrap="square">
            <a:spAutoFit/>
          </a:bodyPr>
          <a:lstStyle/>
          <a:p>
            <a:r>
              <a:rPr lang="en-US" sz="4800" b="1" u="sng"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EQUIPMENT LIST</a:t>
            </a:r>
            <a:endParaRPr lang="en-GB" sz="4800" dirty="0"/>
          </a:p>
        </p:txBody>
      </p:sp>
      <p:sp>
        <p:nvSpPr>
          <p:cNvPr id="10" name="Rectangle 9"/>
          <p:cNvSpPr/>
          <p:nvPr/>
        </p:nvSpPr>
        <p:spPr>
          <a:xfrm>
            <a:off x="1295400" y="1235948"/>
            <a:ext cx="5867400" cy="5622052"/>
          </a:xfrm>
          <a:prstGeom prst="rect">
            <a:avLst/>
          </a:prstGeom>
        </p:spPr>
        <p:txBody>
          <a:bodyPr wrap="square">
            <a:spAutoFit/>
          </a:bodyPr>
          <a:lstStyle/>
          <a:p>
            <a:pPr marL="365760" lvl="0" indent="-256032">
              <a:spcBef>
                <a:spcPts val="400"/>
              </a:spcBef>
              <a:buClr>
                <a:schemeClr val="accent1"/>
              </a:buClr>
              <a:buSzPct val="68000"/>
              <a:buFont typeface="Wingdings 3"/>
              <a:buChar char=""/>
              <a:defRPr/>
            </a:pPr>
            <a:r>
              <a:rPr lang="en-US" b="1" dirty="0" err="1">
                <a:solidFill>
                  <a:schemeClr val="accent1"/>
                </a:solidFill>
              </a:rPr>
              <a:t>Glassline</a:t>
            </a:r>
            <a:r>
              <a:rPr lang="en-US" b="1" dirty="0">
                <a:solidFill>
                  <a:schemeClr val="accent1"/>
                </a:solidFill>
              </a:rPr>
              <a:t> Reactors </a:t>
            </a:r>
          </a:p>
          <a:p>
            <a:pPr marL="365760" lvl="0" indent="-256032">
              <a:spcBef>
                <a:spcPts val="400"/>
              </a:spcBef>
              <a:buClr>
                <a:schemeClr val="accent1"/>
              </a:buClr>
              <a:buSzPct val="68000"/>
              <a:buFont typeface="Wingdings 3"/>
              <a:buChar char=""/>
              <a:defRPr/>
            </a:pPr>
            <a:r>
              <a:rPr lang="en-US" b="1" dirty="0">
                <a:solidFill>
                  <a:schemeClr val="accent1"/>
                </a:solidFill>
              </a:rPr>
              <a:t>S.S Reactors</a:t>
            </a:r>
          </a:p>
          <a:p>
            <a:pPr marL="365760" lvl="0" indent="-256032">
              <a:spcBef>
                <a:spcPts val="400"/>
              </a:spcBef>
              <a:buClr>
                <a:schemeClr val="accent1"/>
              </a:buClr>
              <a:buSzPct val="68000"/>
              <a:buFont typeface="Wingdings 3"/>
              <a:buChar char=""/>
              <a:defRPr/>
            </a:pPr>
            <a:r>
              <a:rPr lang="en-US" b="1" dirty="0">
                <a:solidFill>
                  <a:schemeClr val="accent1"/>
                </a:solidFill>
              </a:rPr>
              <a:t>Fractional Distillation Units</a:t>
            </a:r>
          </a:p>
          <a:p>
            <a:pPr marL="365760" lvl="0" indent="-256032">
              <a:spcBef>
                <a:spcPts val="400"/>
              </a:spcBef>
              <a:buClr>
                <a:schemeClr val="accent1"/>
              </a:buClr>
              <a:buSzPct val="68000"/>
              <a:buFont typeface="Wingdings 3"/>
              <a:buChar char=""/>
              <a:defRPr/>
            </a:pPr>
            <a:r>
              <a:rPr lang="en-US" b="1" dirty="0">
                <a:solidFill>
                  <a:schemeClr val="accent1"/>
                </a:solidFill>
              </a:rPr>
              <a:t>Simple Distillation Units</a:t>
            </a:r>
          </a:p>
          <a:p>
            <a:pPr marL="365760" lvl="0" indent="-256032">
              <a:spcBef>
                <a:spcPts val="400"/>
              </a:spcBef>
              <a:buClr>
                <a:schemeClr val="accent1"/>
              </a:buClr>
              <a:buSzPct val="68000"/>
              <a:buFont typeface="Wingdings 3"/>
              <a:buChar char=""/>
              <a:defRPr/>
            </a:pPr>
            <a:r>
              <a:rPr lang="en-US" b="1" dirty="0">
                <a:solidFill>
                  <a:schemeClr val="accent1"/>
                </a:solidFill>
              </a:rPr>
              <a:t>Solid Distillation Unit</a:t>
            </a:r>
          </a:p>
          <a:p>
            <a:pPr marL="365760" lvl="0" indent="-256032">
              <a:spcBef>
                <a:spcPts val="400"/>
              </a:spcBef>
              <a:buClr>
                <a:schemeClr val="accent1"/>
              </a:buClr>
              <a:buSzPct val="68000"/>
              <a:buFont typeface="Wingdings 3"/>
              <a:buChar char=""/>
              <a:defRPr/>
            </a:pPr>
            <a:r>
              <a:rPr lang="en-US" b="1" dirty="0">
                <a:solidFill>
                  <a:schemeClr val="accent1"/>
                </a:solidFill>
              </a:rPr>
              <a:t>M.S Autoclaves</a:t>
            </a:r>
          </a:p>
          <a:p>
            <a:pPr marL="365760" lvl="0" indent="-256032">
              <a:spcBef>
                <a:spcPts val="400"/>
              </a:spcBef>
              <a:buClr>
                <a:schemeClr val="accent1"/>
              </a:buClr>
              <a:buSzPct val="68000"/>
              <a:buFont typeface="Wingdings 3"/>
              <a:buChar char=""/>
              <a:defRPr/>
            </a:pPr>
            <a:r>
              <a:rPr lang="en-US" b="1" dirty="0">
                <a:solidFill>
                  <a:schemeClr val="accent1"/>
                </a:solidFill>
              </a:rPr>
              <a:t>FB Driers</a:t>
            </a:r>
          </a:p>
          <a:p>
            <a:pPr marL="365760" lvl="0" indent="-256032">
              <a:spcBef>
                <a:spcPts val="400"/>
              </a:spcBef>
              <a:buClr>
                <a:schemeClr val="accent1"/>
              </a:buClr>
              <a:buSzPct val="68000"/>
              <a:buFont typeface="Wingdings 3"/>
              <a:buChar char=""/>
              <a:defRPr/>
            </a:pPr>
            <a:r>
              <a:rPr lang="en-US" b="1" dirty="0">
                <a:solidFill>
                  <a:schemeClr val="accent1"/>
                </a:solidFill>
              </a:rPr>
              <a:t>Drum Dryer</a:t>
            </a:r>
          </a:p>
          <a:p>
            <a:pPr marL="365760" lvl="0" indent="-256032">
              <a:spcBef>
                <a:spcPts val="400"/>
              </a:spcBef>
              <a:buClr>
                <a:schemeClr val="accent1"/>
              </a:buClr>
              <a:buSzPct val="68000"/>
              <a:buFont typeface="Wingdings 3"/>
              <a:buChar char=""/>
              <a:defRPr/>
            </a:pPr>
            <a:r>
              <a:rPr lang="en-US" b="1" dirty="0">
                <a:solidFill>
                  <a:schemeClr val="accent1"/>
                </a:solidFill>
              </a:rPr>
              <a:t>Flakers</a:t>
            </a:r>
          </a:p>
          <a:p>
            <a:pPr marL="365760" lvl="0" indent="-256032">
              <a:spcBef>
                <a:spcPts val="400"/>
              </a:spcBef>
              <a:buClr>
                <a:schemeClr val="accent1"/>
              </a:buClr>
              <a:buSzPct val="68000"/>
              <a:buFont typeface="Wingdings 3"/>
              <a:buChar char=""/>
              <a:defRPr/>
            </a:pPr>
            <a:r>
              <a:rPr lang="en-US" b="1" dirty="0" err="1">
                <a:solidFill>
                  <a:schemeClr val="accent1"/>
                </a:solidFill>
              </a:rPr>
              <a:t>Thermic</a:t>
            </a:r>
            <a:r>
              <a:rPr lang="en-US" b="1" dirty="0">
                <a:solidFill>
                  <a:schemeClr val="accent1"/>
                </a:solidFill>
              </a:rPr>
              <a:t> Fluid Boiler</a:t>
            </a:r>
          </a:p>
          <a:p>
            <a:pPr marL="365760" lvl="0" indent="-256032">
              <a:spcBef>
                <a:spcPts val="400"/>
              </a:spcBef>
              <a:buClr>
                <a:schemeClr val="accent1"/>
              </a:buClr>
              <a:buSzPct val="68000"/>
              <a:buFont typeface="Wingdings 3"/>
              <a:buChar char=""/>
              <a:defRPr/>
            </a:pPr>
            <a:r>
              <a:rPr lang="en-US" b="1" dirty="0">
                <a:solidFill>
                  <a:schemeClr val="accent1"/>
                </a:solidFill>
              </a:rPr>
              <a:t>Steam Boiler</a:t>
            </a:r>
          </a:p>
          <a:p>
            <a:pPr marL="365760" lvl="0" indent="-256032">
              <a:spcBef>
                <a:spcPts val="400"/>
              </a:spcBef>
              <a:buClr>
                <a:schemeClr val="accent1"/>
              </a:buClr>
              <a:buSzPct val="68000"/>
              <a:buFont typeface="Wingdings 3"/>
              <a:buChar char=""/>
              <a:defRPr/>
            </a:pPr>
            <a:r>
              <a:rPr lang="en-US" b="1" dirty="0">
                <a:solidFill>
                  <a:schemeClr val="accent1"/>
                </a:solidFill>
              </a:rPr>
              <a:t>Chilling Plant</a:t>
            </a:r>
          </a:p>
          <a:p>
            <a:pPr marL="365760" lvl="0" indent="-256032">
              <a:spcBef>
                <a:spcPts val="400"/>
              </a:spcBef>
              <a:buClr>
                <a:schemeClr val="accent1"/>
              </a:buClr>
              <a:buSzPct val="68000"/>
              <a:buFont typeface="Wingdings 3"/>
              <a:buChar char=""/>
              <a:defRPr/>
            </a:pPr>
            <a:r>
              <a:rPr lang="en-US" b="1" dirty="0">
                <a:solidFill>
                  <a:schemeClr val="accent1"/>
                </a:solidFill>
              </a:rPr>
              <a:t>Cooling Towers</a:t>
            </a:r>
          </a:p>
          <a:p>
            <a:pPr marL="365760" lvl="0" indent="-256032">
              <a:spcBef>
                <a:spcPts val="400"/>
              </a:spcBef>
              <a:buClr>
                <a:schemeClr val="accent1"/>
              </a:buClr>
              <a:buSzPct val="68000"/>
              <a:buFont typeface="Wingdings 3"/>
              <a:buChar char=""/>
              <a:defRPr/>
            </a:pPr>
            <a:r>
              <a:rPr lang="en-US" b="1" dirty="0" err="1">
                <a:solidFill>
                  <a:schemeClr val="accent1"/>
                </a:solidFill>
              </a:rPr>
              <a:t>Vaccume</a:t>
            </a:r>
            <a:r>
              <a:rPr lang="en-US" b="1" dirty="0">
                <a:solidFill>
                  <a:schemeClr val="accent1"/>
                </a:solidFill>
              </a:rPr>
              <a:t> Systems</a:t>
            </a:r>
          </a:p>
          <a:p>
            <a:pPr marL="365760" lvl="0" indent="-256032">
              <a:spcBef>
                <a:spcPts val="400"/>
              </a:spcBef>
              <a:buClr>
                <a:schemeClr val="accent1"/>
              </a:buClr>
              <a:buSzPct val="68000"/>
              <a:buFont typeface="Wingdings 3"/>
              <a:buChar char=""/>
              <a:defRPr/>
            </a:pPr>
            <a:r>
              <a:rPr lang="en-US" b="1" dirty="0">
                <a:solidFill>
                  <a:schemeClr val="accent1"/>
                </a:solidFill>
              </a:rPr>
              <a:t>Tray Driers</a:t>
            </a:r>
          </a:p>
          <a:p>
            <a:pPr marL="365760" lvl="0" indent="-256032">
              <a:spcBef>
                <a:spcPts val="400"/>
              </a:spcBef>
              <a:buClr>
                <a:schemeClr val="accent1"/>
              </a:buClr>
              <a:buSzPct val="68000"/>
              <a:buFont typeface="Wingdings 3"/>
              <a:buChar char=""/>
              <a:defRPr/>
            </a:pPr>
            <a:endParaRPr lang="en-US" b="1" dirty="0">
              <a:solidFill>
                <a:schemeClr val="accent1"/>
              </a:solidFill>
            </a:endParaRPr>
          </a:p>
          <a:p>
            <a:pPr marL="365760" lvl="0" indent="-256032">
              <a:spcBef>
                <a:spcPts val="400"/>
              </a:spcBef>
              <a:buClr>
                <a:schemeClr val="accent1"/>
              </a:buClr>
              <a:buSzPct val="68000"/>
              <a:buFont typeface="Wingdings 3"/>
              <a:buChar char=""/>
              <a:defRPr/>
            </a:pPr>
            <a:endParaRPr lang="en-US" b="1" dirty="0">
              <a:solidFill>
                <a:schemeClr val="accent1"/>
              </a:solidFill>
            </a:endParaRPr>
          </a:p>
        </p:txBody>
      </p:sp>
    </p:spTree>
    <p:custDataLst>
      <p:tags r:id="rId1"/>
    </p:custDataLst>
  </p:cSld>
  <p:clrMapOvr>
    <a:masterClrMapping/>
  </p:clrMapOvr>
  <p:transition advTm="15428"/>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lip_image001.jpg"/>
          <p:cNvPicPr>
            <a:picLocks noChangeAspect="1"/>
          </p:cNvPicPr>
          <p:nvPr/>
        </p:nvPicPr>
        <p:blipFill>
          <a:blip r:embed="rId3" cstate="print"/>
          <a:stretch>
            <a:fillRect/>
          </a:stretch>
        </p:blipFill>
        <p:spPr>
          <a:xfrm>
            <a:off x="0" y="0"/>
            <a:ext cx="1219200" cy="1219200"/>
          </a:xfrm>
          <a:prstGeom prst="rect">
            <a:avLst/>
          </a:prstGeom>
        </p:spPr>
      </p:pic>
      <p:sp>
        <p:nvSpPr>
          <p:cNvPr id="3" name="Rectangle 2"/>
          <p:cNvSpPr/>
          <p:nvPr/>
        </p:nvSpPr>
        <p:spPr>
          <a:xfrm>
            <a:off x="2322470" y="304800"/>
            <a:ext cx="4129656" cy="830997"/>
          </a:xfrm>
          <a:prstGeom prst="rect">
            <a:avLst/>
          </a:prstGeom>
          <a:noFill/>
        </p:spPr>
        <p:txBody>
          <a:bodyPr wrap="none" lIns="91440" tIns="45720" rIns="91440" bIns="45720">
            <a:spAutoFit/>
          </a:bodyPr>
          <a:lstStyle/>
          <a:p>
            <a:pPr algn="ctr"/>
            <a:r>
              <a:rPr lang="en-US" sz="4800" b="1" u="sng"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CONTACT US</a:t>
            </a:r>
          </a:p>
        </p:txBody>
      </p:sp>
      <p:sp>
        <p:nvSpPr>
          <p:cNvPr id="4" name="Rectangle 3"/>
          <p:cNvSpPr/>
          <p:nvPr/>
        </p:nvSpPr>
        <p:spPr>
          <a:xfrm>
            <a:off x="838202" y="1905000"/>
            <a:ext cx="7649850" cy="4278094"/>
          </a:xfrm>
          <a:prstGeom prst="rect">
            <a:avLst/>
          </a:prstGeom>
          <a:noFill/>
        </p:spPr>
        <p:txBody>
          <a:bodyPr wrap="none" lIns="91440" tIns="45720" rIns="91440" bIns="45720">
            <a:spAutoFit/>
          </a:bodyPr>
          <a:lstStyle/>
          <a:p>
            <a:pPr algn="ctr"/>
            <a:r>
              <a:rPr lang="en-US" sz="3200" b="1" u="sng"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PREMIER GROUP OF INDUSTRIES</a:t>
            </a:r>
          </a:p>
          <a:p>
            <a:pPr algn="ctr"/>
            <a:endPar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r>
              <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Address: 11/124, Ramkrishna Nagar, S.V. Road,</a:t>
            </a:r>
          </a:p>
          <a:p>
            <a:pPr algn="ctr"/>
            <a:r>
              <a:rPr lang="en-US" sz="24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Khar</a:t>
            </a:r>
            <a:r>
              <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Road (West), Mumbai–400052, India.</a:t>
            </a:r>
          </a:p>
          <a:p>
            <a:pPr algn="ctr"/>
            <a:r>
              <a:rPr lang="en-US" sz="2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Phone: +91 22 26465721/22</a:t>
            </a:r>
          </a:p>
          <a:p>
            <a:pPr algn="ctr"/>
            <a:endPar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r>
              <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For our product list &amp; other details </a:t>
            </a:r>
          </a:p>
          <a:p>
            <a:pPr algn="ctr"/>
            <a:r>
              <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Please visit our website</a:t>
            </a:r>
          </a:p>
          <a:p>
            <a:pPr algn="ctr"/>
            <a:r>
              <a:rPr lang="en-US" sz="2400" b="1" dirty="0">
                <a:ln w="10541" cmpd="sng">
                  <a:solidFill>
                    <a:schemeClr val="accent1">
                      <a:shade val="88000"/>
                      <a:satMod val="110000"/>
                    </a:schemeClr>
                  </a:solidFill>
                  <a:prstDash val="solid"/>
                </a:ln>
                <a:solidFill>
                  <a:schemeClr val="accent1"/>
                </a:solidFill>
                <a:hlinkClick r:id="rId4"/>
              </a:rPr>
              <a:t>www.premierindia.co.in</a:t>
            </a:r>
            <a:endParaRPr lang="en-US" sz="2400" b="1" dirty="0">
              <a:ln w="10541" cmpd="sng">
                <a:solidFill>
                  <a:schemeClr val="accent1">
                    <a:shade val="88000"/>
                    <a:satMod val="110000"/>
                  </a:schemeClr>
                </a:solidFill>
                <a:prstDash val="solid"/>
              </a:ln>
              <a:solidFill>
                <a:schemeClr val="accent1"/>
              </a:solidFill>
            </a:endParaRPr>
          </a:p>
          <a:p>
            <a:pPr algn="ctr"/>
            <a:r>
              <a:rPr lang="en-US" sz="2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hlinkClick r:id="rId5"/>
              </a:rPr>
              <a:t>www.premierindia.com</a:t>
            </a:r>
            <a:endPar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endParaRPr lang="en-US" sz="2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6" name="Footer Placeholder 5"/>
          <p:cNvSpPr>
            <a:spLocks noGrp="1"/>
          </p:cNvSpPr>
          <p:nvPr>
            <p:ph type="ftr" sz="quarter" idx="11"/>
          </p:nvPr>
        </p:nvSpPr>
        <p:spPr/>
        <p:txBody>
          <a:bodyPr/>
          <a:lstStyle/>
          <a:p>
            <a:r>
              <a:rPr kumimoji="0" lang="en-US"/>
              <a:t>PREMIER GROUP OF INDUSTRIES</a:t>
            </a:r>
          </a:p>
        </p:txBody>
      </p:sp>
      <p:sp>
        <p:nvSpPr>
          <p:cNvPr id="5" name="Slide Number Placeholder 4"/>
          <p:cNvSpPr>
            <a:spLocks noGrp="1"/>
          </p:cNvSpPr>
          <p:nvPr>
            <p:ph type="sldNum" sz="quarter" idx="12"/>
          </p:nvPr>
        </p:nvSpPr>
        <p:spPr/>
        <p:txBody>
          <a:bodyPr/>
          <a:lstStyle/>
          <a:p>
            <a:fld id="{9648F39E-9C37-485F-AC97-16BB4BDF9F49}" type="slidenum">
              <a:rPr kumimoji="0" lang="en-US" smtClean="0"/>
              <a:pPr/>
              <a:t>12</a:t>
            </a:fld>
            <a:endParaRPr kumimoji="0" lang="en-US"/>
          </a:p>
        </p:txBody>
      </p:sp>
    </p:spTree>
    <p:custDataLst>
      <p:tags r:id="rId1"/>
    </p:custDataLst>
  </p:cSld>
  <p:clrMapOvr>
    <a:masterClrMapping/>
  </p:clrMapOvr>
  <p:transition advTm="13151"/>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fltVal val="0"/>
                                          </p:val>
                                        </p:tav>
                                        <p:tav tm="100000">
                                          <p:val>
                                            <p:strVal val="#ppt_w"/>
                                          </p:val>
                                        </p:tav>
                                      </p:tavLst>
                                    </p:anim>
                                    <p:anim calcmode="lin" valueType="num">
                                      <p:cBhvr>
                                        <p:cTn id="13" dur="1000" fill="hold"/>
                                        <p:tgtEl>
                                          <p:spTgt spid="3"/>
                                        </p:tgtEl>
                                        <p:attrNameLst>
                                          <p:attrName>ppt_h</p:attrName>
                                        </p:attrNameLst>
                                      </p:cBhvr>
                                      <p:tavLst>
                                        <p:tav tm="0">
                                          <p:val>
                                            <p:fltVal val="0"/>
                                          </p:val>
                                        </p:tav>
                                        <p:tav tm="100000">
                                          <p:val>
                                            <p:strVal val="#ppt_h"/>
                                          </p:val>
                                        </p:tav>
                                      </p:tavLst>
                                    </p:anim>
                                    <p:animEffect transition="in" filter="fade">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5" presetClass="entr" presetSubtype="1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checkerboard(across)">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kumimoji="0" lang="en-US"/>
              <a:t>PREMIER GROUP OF INDUSTRIES</a:t>
            </a:r>
          </a:p>
        </p:txBody>
      </p:sp>
      <p:sp>
        <p:nvSpPr>
          <p:cNvPr id="3" name="Slide Number Placeholder 2"/>
          <p:cNvSpPr>
            <a:spLocks noGrp="1"/>
          </p:cNvSpPr>
          <p:nvPr>
            <p:ph type="sldNum" sz="quarter" idx="12"/>
          </p:nvPr>
        </p:nvSpPr>
        <p:spPr/>
        <p:txBody>
          <a:bodyPr/>
          <a:lstStyle/>
          <a:p>
            <a:fld id="{9648F39E-9C37-485F-AC97-16BB4BDF9F49}" type="slidenum">
              <a:rPr kumimoji="0" lang="en-US" smtClean="0"/>
              <a:pPr/>
              <a:t>13</a:t>
            </a:fld>
            <a:endParaRPr kumimoji="0" lang="en-US"/>
          </a:p>
        </p:txBody>
      </p:sp>
      <p:pic>
        <p:nvPicPr>
          <p:cNvPr id="4" name="Picture 3" descr="thank-you.jpg"/>
          <p:cNvPicPr>
            <a:picLocks noChangeAspect="1"/>
          </p:cNvPicPr>
          <p:nvPr/>
        </p:nvPicPr>
        <p:blipFill>
          <a:blip r:embed="rId2" cstate="print"/>
          <a:stretch>
            <a:fillRect/>
          </a:stretch>
        </p:blipFill>
        <p:spPr>
          <a:xfrm>
            <a:off x="1524000" y="838200"/>
            <a:ext cx="7093708" cy="4648200"/>
          </a:xfrm>
          <a:prstGeom prst="rect">
            <a:avLst/>
          </a:prstGeom>
        </p:spPr>
      </p:pic>
      <p:pic>
        <p:nvPicPr>
          <p:cNvPr id="5" name="Picture 4" descr="clip_image001.jpg"/>
          <p:cNvPicPr>
            <a:picLocks noChangeAspect="1"/>
          </p:cNvPicPr>
          <p:nvPr/>
        </p:nvPicPr>
        <p:blipFill>
          <a:blip r:embed="rId3" cstate="print"/>
          <a:stretch>
            <a:fillRect/>
          </a:stretch>
        </p:blipFill>
        <p:spPr>
          <a:xfrm>
            <a:off x="0" y="0"/>
            <a:ext cx="1219200" cy="1219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0" fill="hold" nodeType="clickEffect">
                                  <p:stCondLst>
                                    <p:cond delay="0"/>
                                  </p:stCondLst>
                                  <p:childTnLst>
                                    <p:anim calcmode="lin" valueType="num">
                                      <p:cBhvr>
                                        <p:cTn id="6" dur="5000"/>
                                        <p:tgtEl>
                                          <p:spTgt spid="4"/>
                                        </p:tgtEl>
                                        <p:attrNameLst>
                                          <p:attrName>ppt_w</p:attrName>
                                        </p:attrNameLst>
                                      </p:cBhvr>
                                      <p:tavLst>
                                        <p:tav tm="0">
                                          <p:val>
                                            <p:strVal val="ppt_w"/>
                                          </p:val>
                                        </p:tav>
                                        <p:tav tm="100000">
                                          <p:val>
                                            <p:fltVal val="0"/>
                                          </p:val>
                                        </p:tav>
                                      </p:tavLst>
                                    </p:anim>
                                    <p:anim calcmode="lin" valueType="num">
                                      <p:cBhvr>
                                        <p:cTn id="7" dur="5000"/>
                                        <p:tgtEl>
                                          <p:spTgt spid="4"/>
                                        </p:tgtEl>
                                        <p:attrNameLst>
                                          <p:attrName>ppt_h</p:attrName>
                                        </p:attrNameLst>
                                      </p:cBhvr>
                                      <p:tavLst>
                                        <p:tav tm="0">
                                          <p:val>
                                            <p:strVal val="ppt_h"/>
                                          </p:val>
                                        </p:tav>
                                        <p:tav tm="100000">
                                          <p:val>
                                            <p:fltVal val="0"/>
                                          </p:val>
                                        </p:tav>
                                      </p:tavLst>
                                    </p:anim>
                                    <p:animEffect transition="out" filter="fade">
                                      <p:cBhvr>
                                        <p:cTn id="8" dur="5000"/>
                                        <p:tgtEl>
                                          <p:spTgt spid="4"/>
                                        </p:tgtEl>
                                      </p:cBhvr>
                                    </p:animEffect>
                                    <p:set>
                                      <p:cBhvr>
                                        <p:cTn id="9" dur="1" fill="hold">
                                          <p:stCondLst>
                                            <p:cond delay="4999"/>
                                          </p:stCondLst>
                                        </p:cTn>
                                        <p:tgtEl>
                                          <p:spTgt spid="4"/>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20"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edge">
                                      <p:cBhvr>
                                        <p:cTn id="14"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228600"/>
            <a:ext cx="7924800" cy="923330"/>
          </a:xfrm>
          <a:prstGeom prst="rect">
            <a:avLst/>
          </a:prstGeom>
        </p:spPr>
        <p:txBody>
          <a:bodyPr wrap="square">
            <a:spAutoFit/>
          </a:bodyPr>
          <a:lstStyle/>
          <a:p>
            <a:pPr algn="ctr"/>
            <a:r>
              <a:rPr lang="en-US" sz="5400" b="1" u="sng"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COMPANY PROFILE</a:t>
            </a:r>
          </a:p>
        </p:txBody>
      </p:sp>
      <p:sp>
        <p:nvSpPr>
          <p:cNvPr id="3" name="Rectangle 2"/>
          <p:cNvSpPr/>
          <p:nvPr/>
        </p:nvSpPr>
        <p:spPr>
          <a:xfrm>
            <a:off x="533400" y="1219201"/>
            <a:ext cx="8077200" cy="5232202"/>
          </a:xfrm>
          <a:prstGeom prst="rect">
            <a:avLst/>
          </a:prstGeom>
          <a:noFill/>
        </p:spPr>
        <p:txBody>
          <a:bodyPr wrap="square" lIns="91440" tIns="45720" rIns="91440" bIns="45720">
            <a:spAutoFit/>
          </a:bodyPr>
          <a:lstStyle/>
          <a:p>
            <a:r>
              <a:rPr lang="en-GB" sz="2400" dirty="0">
                <a:solidFill>
                  <a:schemeClr val="accent1"/>
                </a:solidFill>
              </a:rPr>
              <a:t>Premier Intermediates Pvt. Ltd. was incorporated in the year 1990. It is one of the largest producers of Benzyl Cyanide, Phenyl Acetic acid &amp; </a:t>
            </a:r>
            <a:r>
              <a:rPr lang="en-GB" sz="2400" dirty="0" err="1">
                <a:solidFill>
                  <a:schemeClr val="accent1"/>
                </a:solidFill>
              </a:rPr>
              <a:t>Diphenyl</a:t>
            </a:r>
            <a:r>
              <a:rPr lang="en-GB" sz="2400" dirty="0">
                <a:solidFill>
                  <a:schemeClr val="accent1"/>
                </a:solidFill>
              </a:rPr>
              <a:t> Methane in India</a:t>
            </a:r>
          </a:p>
          <a:p>
            <a:r>
              <a:rPr lang="en-GB" sz="2400" dirty="0">
                <a:solidFill>
                  <a:schemeClr val="accent1"/>
                </a:solidFill>
              </a:rPr>
              <a:t> </a:t>
            </a:r>
          </a:p>
          <a:p>
            <a:r>
              <a:rPr lang="en-GB" sz="2400" dirty="0">
                <a:solidFill>
                  <a:schemeClr val="accent1"/>
                </a:solidFill>
              </a:rPr>
              <a:t> Premier Intermediate Pvt. Ltd. has the integrated quality control system and precise analysing instrument. It has paid top priority to quality, and it has built good cooperative relationship with customers by its high quality products and company concept of faithfulness and sincerity. The products have been sold all over India and exported.</a:t>
            </a:r>
          </a:p>
          <a:p>
            <a:r>
              <a:rPr lang="en-GB" sz="2400" dirty="0"/>
              <a:t> </a:t>
            </a:r>
          </a:p>
          <a:p>
            <a:endParaRPr lang="en-GB" sz="1100" dirty="0"/>
          </a:p>
          <a:p>
            <a:r>
              <a:rPr lang="en-US" sz="1100" dirty="0"/>
              <a:t> </a:t>
            </a:r>
            <a:endParaRPr lang="en-GB" sz="1100" dirty="0"/>
          </a:p>
        </p:txBody>
      </p:sp>
      <p:pic>
        <p:nvPicPr>
          <p:cNvPr id="4" name="Picture 3" descr="clip_image001.jpg"/>
          <p:cNvPicPr>
            <a:picLocks noChangeAspect="1"/>
          </p:cNvPicPr>
          <p:nvPr/>
        </p:nvPicPr>
        <p:blipFill>
          <a:blip r:embed="rId3" cstate="print"/>
          <a:stretch>
            <a:fillRect/>
          </a:stretch>
        </p:blipFill>
        <p:spPr>
          <a:xfrm>
            <a:off x="0" y="0"/>
            <a:ext cx="1219200" cy="1219200"/>
          </a:xfrm>
          <a:prstGeom prst="rect">
            <a:avLst/>
          </a:prstGeom>
        </p:spPr>
      </p:pic>
      <p:sp>
        <p:nvSpPr>
          <p:cNvPr id="6" name="Footer Placeholder 5"/>
          <p:cNvSpPr>
            <a:spLocks noGrp="1"/>
          </p:cNvSpPr>
          <p:nvPr>
            <p:ph type="ftr" sz="quarter" idx="11"/>
          </p:nvPr>
        </p:nvSpPr>
        <p:spPr/>
        <p:txBody>
          <a:bodyPr/>
          <a:lstStyle/>
          <a:p>
            <a:r>
              <a:rPr kumimoji="0" lang="en-US" dirty="0"/>
              <a:t>PREMIER GROUP OF INDUSTRIES</a:t>
            </a:r>
          </a:p>
        </p:txBody>
      </p:sp>
      <p:sp>
        <p:nvSpPr>
          <p:cNvPr id="5" name="Slide Number Placeholder 4"/>
          <p:cNvSpPr>
            <a:spLocks noGrp="1"/>
          </p:cNvSpPr>
          <p:nvPr>
            <p:ph type="sldNum" sz="quarter" idx="12"/>
          </p:nvPr>
        </p:nvSpPr>
        <p:spPr/>
        <p:txBody>
          <a:bodyPr/>
          <a:lstStyle/>
          <a:p>
            <a:fld id="{9648F39E-9C37-485F-AC97-16BB4BDF9F49}" type="slidenum">
              <a:rPr kumimoji="0" lang="en-US" smtClean="0"/>
              <a:pPr/>
              <a:t>2</a:t>
            </a:fld>
            <a:endParaRPr kumimoji="0" lang="en-US"/>
          </a:p>
        </p:txBody>
      </p:sp>
    </p:spTree>
    <p:custDataLst>
      <p:tags r:id="rId1"/>
    </p:custDataLst>
  </p:cSld>
  <p:clrMapOvr>
    <a:masterClrMapping/>
  </p:clrMapOvr>
  <p:transition advTm="23946"/>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6" presetClass="entr" presetSubtype="0" fill="hold" grpId="0" nodeType="clickEffect">
                                  <p:stCondLst>
                                    <p:cond delay="0"/>
                                  </p:stCondLst>
                                  <p:iterate type="lt">
                                    <p:tmPct val="10000"/>
                                  </p:iterate>
                                  <p:childTnLst>
                                    <p:set>
                                      <p:cBhvr>
                                        <p:cTn id="11" dur="1" fill="hold">
                                          <p:stCondLst>
                                            <p:cond delay="0"/>
                                          </p:stCondLst>
                                        </p:cTn>
                                        <p:tgtEl>
                                          <p:spTgt spid="2"/>
                                        </p:tgtEl>
                                        <p:attrNameLst>
                                          <p:attrName>style.visibility</p:attrName>
                                        </p:attrNameLst>
                                      </p:cBhvr>
                                      <p:to>
                                        <p:strVal val="visible"/>
                                      </p:to>
                                    </p:set>
                                    <p:anim by="(-#ppt_w*2)" calcmode="lin" valueType="num">
                                      <p:cBhvr rctx="PPT">
                                        <p:cTn id="12" dur="250" autoRev="1" fill="hold">
                                          <p:stCondLst>
                                            <p:cond delay="0"/>
                                          </p:stCondLst>
                                        </p:cTn>
                                        <p:tgtEl>
                                          <p:spTgt spid="2"/>
                                        </p:tgtEl>
                                        <p:attrNameLst>
                                          <p:attrName>ppt_w</p:attrName>
                                        </p:attrNameLst>
                                      </p:cBhvr>
                                    </p:anim>
                                    <p:anim by="(#ppt_w*0.50)" calcmode="lin" valueType="num">
                                      <p:cBhvr>
                                        <p:cTn id="13" dur="250" decel="50000" autoRev="1" fill="hold">
                                          <p:stCondLst>
                                            <p:cond delay="0"/>
                                          </p:stCondLst>
                                        </p:cTn>
                                        <p:tgtEl>
                                          <p:spTgt spid="2"/>
                                        </p:tgtEl>
                                        <p:attrNameLst>
                                          <p:attrName>ppt_x</p:attrName>
                                        </p:attrNameLst>
                                      </p:cBhvr>
                                    </p:anim>
                                    <p:anim from="(-#ppt_h/2)" to="(#ppt_y)" calcmode="lin" valueType="num">
                                      <p:cBhvr>
                                        <p:cTn id="14" dur="500" fill="hold">
                                          <p:stCondLst>
                                            <p:cond delay="0"/>
                                          </p:stCondLst>
                                        </p:cTn>
                                        <p:tgtEl>
                                          <p:spTgt spid="2"/>
                                        </p:tgtEl>
                                        <p:attrNameLst>
                                          <p:attrName>ppt_y</p:attrName>
                                        </p:attrNameLst>
                                      </p:cBhvr>
                                    </p:anim>
                                    <p:animRot by="21600000">
                                      <p:cBhvr>
                                        <p:cTn id="15" dur="500" fill="hold">
                                          <p:stCondLst>
                                            <p:cond delay="0"/>
                                          </p:stCondLst>
                                        </p:cTn>
                                        <p:tgtEl>
                                          <p:spTgt spid="2"/>
                                        </p:tgtEl>
                                        <p:attrNameLst>
                                          <p:attrName>r</p:attrName>
                                        </p:attrNameLst>
                                      </p:cBhvr>
                                    </p:animRo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5"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box(in)">
                                      <p:cBhvr>
                                        <p:cTn id="2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5"/>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381000"/>
            <a:ext cx="7924800" cy="769441"/>
          </a:xfrm>
          <a:prstGeom prst="rect">
            <a:avLst/>
          </a:prstGeom>
          <a:noFill/>
        </p:spPr>
        <p:txBody>
          <a:bodyPr wrap="square" lIns="91440" tIns="45720" rIns="91440" bIns="45720">
            <a:spAutoFit/>
          </a:bodyPr>
          <a:lstStyle/>
          <a:p>
            <a:pPr algn="ctr"/>
            <a:r>
              <a:rPr lang="en-US" sz="4400" b="1" u="sng"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OUR GROUP OF COMPANIES</a:t>
            </a:r>
          </a:p>
        </p:txBody>
      </p:sp>
      <p:sp>
        <p:nvSpPr>
          <p:cNvPr id="3" name="Rectangle 2"/>
          <p:cNvSpPr/>
          <p:nvPr/>
        </p:nvSpPr>
        <p:spPr>
          <a:xfrm>
            <a:off x="228600" y="2133600"/>
            <a:ext cx="8703024" cy="1815882"/>
          </a:xfrm>
          <a:prstGeom prst="rect">
            <a:avLst/>
          </a:prstGeom>
          <a:noFill/>
        </p:spPr>
        <p:txBody>
          <a:bodyPr wrap="none" lIns="91440" tIns="45720" rIns="91440" bIns="45720">
            <a:spAutoFit/>
          </a:bodyPr>
          <a:lstStyle/>
          <a:p>
            <a:pPr algn="just">
              <a:buFont typeface="Arial" pitchFamily="34" charset="0"/>
              <a:buChar char="•"/>
            </a:pPr>
            <a:r>
              <a:rPr lang="en-US" sz="2800" b="1" cap="none" spc="0" dirty="0">
                <a:ln w="10541" cmpd="sng">
                  <a:solidFill>
                    <a:schemeClr val="accent1">
                      <a:shade val="88000"/>
                      <a:satMod val="110000"/>
                    </a:schemeClr>
                  </a:solidFill>
                  <a:prstDash val="solid"/>
                </a:ln>
                <a:solidFill>
                  <a:schemeClr val="accent1"/>
                </a:solidFill>
                <a:effectLst/>
              </a:rPr>
              <a:t> </a:t>
            </a:r>
            <a:r>
              <a:rPr lang="en-US" sz="2800" b="1" dirty="0">
                <a:ln w="10541" cmpd="sng">
                  <a:solidFill>
                    <a:schemeClr val="accent1">
                      <a:shade val="88000"/>
                      <a:satMod val="110000"/>
                    </a:schemeClr>
                  </a:solidFill>
                  <a:prstDash val="solid"/>
                </a:ln>
                <a:solidFill>
                  <a:schemeClr val="accent1"/>
                </a:solidFill>
              </a:rPr>
              <a:t>M/S. PREMIER INTERMEDITES PVT LTD</a:t>
            </a:r>
          </a:p>
          <a:p>
            <a:pPr algn="just">
              <a:buFont typeface="Arial" pitchFamily="34" charset="0"/>
              <a:buChar char="•"/>
            </a:pPr>
            <a:r>
              <a:rPr lang="en-US" sz="2800" b="1" dirty="0">
                <a:ln w="10541" cmpd="sng">
                  <a:solidFill>
                    <a:schemeClr val="accent1">
                      <a:shade val="88000"/>
                      <a:satMod val="110000"/>
                    </a:schemeClr>
                  </a:solidFill>
                  <a:prstDash val="solid"/>
                </a:ln>
                <a:solidFill>
                  <a:schemeClr val="accent1"/>
                </a:solidFill>
              </a:rPr>
              <a:t> M/S. PREMIER ORGOCHEM INDUSTRIES PVT LTD</a:t>
            </a:r>
          </a:p>
          <a:p>
            <a:pPr algn="just">
              <a:buFont typeface="Arial" pitchFamily="34" charset="0"/>
              <a:buChar char="•"/>
            </a:pPr>
            <a:r>
              <a:rPr lang="en-US" sz="2800" b="1" dirty="0">
                <a:ln w="10541" cmpd="sng">
                  <a:solidFill>
                    <a:schemeClr val="accent1">
                      <a:shade val="88000"/>
                      <a:satMod val="110000"/>
                    </a:schemeClr>
                  </a:solidFill>
                  <a:prstDash val="solid"/>
                </a:ln>
                <a:solidFill>
                  <a:schemeClr val="accent1"/>
                </a:solidFill>
              </a:rPr>
              <a:t> M/S. SANGHVI ORGANICS PVT LTD</a:t>
            </a:r>
          </a:p>
          <a:p>
            <a:pPr algn="ctr"/>
            <a:endParaRPr lang="en-US" sz="2800" b="1" cap="none" spc="0" dirty="0">
              <a:ln w="10541" cmpd="sng">
                <a:solidFill>
                  <a:schemeClr val="accent1">
                    <a:shade val="88000"/>
                    <a:satMod val="110000"/>
                  </a:schemeClr>
                </a:solidFill>
                <a:prstDash val="solid"/>
              </a:ln>
              <a:solidFill>
                <a:schemeClr val="accent1"/>
              </a:solidFill>
              <a:effectLst/>
            </a:endParaRPr>
          </a:p>
        </p:txBody>
      </p:sp>
      <p:pic>
        <p:nvPicPr>
          <p:cNvPr id="4" name="Picture 3" descr="clip_image001.jpg"/>
          <p:cNvPicPr>
            <a:picLocks noChangeAspect="1"/>
          </p:cNvPicPr>
          <p:nvPr/>
        </p:nvPicPr>
        <p:blipFill>
          <a:blip r:embed="rId3" cstate="print"/>
          <a:stretch>
            <a:fillRect/>
          </a:stretch>
        </p:blipFill>
        <p:spPr>
          <a:xfrm>
            <a:off x="0" y="0"/>
            <a:ext cx="1219200" cy="1219200"/>
          </a:xfrm>
          <a:prstGeom prst="rect">
            <a:avLst/>
          </a:prstGeom>
        </p:spPr>
      </p:pic>
      <p:sp>
        <p:nvSpPr>
          <p:cNvPr id="6" name="Footer Placeholder 5"/>
          <p:cNvSpPr>
            <a:spLocks noGrp="1"/>
          </p:cNvSpPr>
          <p:nvPr>
            <p:ph type="ftr" sz="quarter" idx="11"/>
          </p:nvPr>
        </p:nvSpPr>
        <p:spPr/>
        <p:txBody>
          <a:bodyPr/>
          <a:lstStyle/>
          <a:p>
            <a:r>
              <a:rPr kumimoji="0" lang="en-US"/>
              <a:t>PREMIER GROUP OF INDUSTRIES</a:t>
            </a:r>
          </a:p>
        </p:txBody>
      </p:sp>
      <p:sp>
        <p:nvSpPr>
          <p:cNvPr id="5" name="Slide Number Placeholder 4"/>
          <p:cNvSpPr>
            <a:spLocks noGrp="1"/>
          </p:cNvSpPr>
          <p:nvPr>
            <p:ph type="sldNum" sz="quarter" idx="12"/>
          </p:nvPr>
        </p:nvSpPr>
        <p:spPr/>
        <p:txBody>
          <a:bodyPr/>
          <a:lstStyle/>
          <a:p>
            <a:fld id="{9648F39E-9C37-485F-AC97-16BB4BDF9F49}" type="slidenum">
              <a:rPr kumimoji="0" lang="en-US" smtClean="0"/>
              <a:pPr/>
              <a:t>3</a:t>
            </a:fld>
            <a:endParaRPr kumimoji="0" lang="en-US"/>
          </a:p>
        </p:txBody>
      </p:sp>
    </p:spTree>
    <p:custDataLst>
      <p:tags r:id="rId1"/>
    </p:custDataLst>
  </p:cSld>
  <p:clrMapOvr>
    <a:masterClrMapping/>
  </p:clrMapOvr>
  <p:transition advTm="2229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5"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anim calcmode="lin" valueType="num">
                                      <p:cBhvr>
                                        <p:cTn id="13" dur="2000" fill="hold"/>
                                        <p:tgtEl>
                                          <p:spTgt spid="2"/>
                                        </p:tgtEl>
                                        <p:attrNameLst>
                                          <p:attrName>style.rotation</p:attrName>
                                        </p:attrNameLst>
                                      </p:cBhvr>
                                      <p:tavLst>
                                        <p:tav tm="0">
                                          <p:val>
                                            <p:fltVal val="720"/>
                                          </p:val>
                                        </p:tav>
                                        <p:tav tm="100000">
                                          <p:val>
                                            <p:fltVal val="0"/>
                                          </p:val>
                                        </p:tav>
                                      </p:tavLst>
                                    </p:anim>
                                    <p:anim calcmode="lin" valueType="num">
                                      <p:cBhvr>
                                        <p:cTn id="14" dur="2000" fill="hold"/>
                                        <p:tgtEl>
                                          <p:spTgt spid="2"/>
                                        </p:tgtEl>
                                        <p:attrNameLst>
                                          <p:attrName>ppt_h</p:attrName>
                                        </p:attrNameLst>
                                      </p:cBhvr>
                                      <p:tavLst>
                                        <p:tav tm="0">
                                          <p:val>
                                            <p:fltVal val="0"/>
                                          </p:val>
                                        </p:tav>
                                        <p:tav tm="100000">
                                          <p:val>
                                            <p:strVal val="#ppt_h"/>
                                          </p:val>
                                        </p:tav>
                                      </p:tavLst>
                                    </p:anim>
                                    <p:anim calcmode="lin" valueType="num">
                                      <p:cBhvr>
                                        <p:cTn id="15" dur="2000" fill="hold"/>
                                        <p:tgtEl>
                                          <p:spTgt spid="2"/>
                                        </p:tgtEl>
                                        <p:attrNameLst>
                                          <p:attrName>ppt_w</p:attrName>
                                        </p:attrNameLst>
                                      </p:cBhvr>
                                      <p:tavLst>
                                        <p:tav tm="0">
                                          <p:val>
                                            <p:fltVal val="0"/>
                                          </p:val>
                                        </p:tav>
                                        <p:tav tm="100000">
                                          <p:val>
                                            <p:strVal val="#ppt_w"/>
                                          </p:val>
                                        </p:tav>
                                      </p:tavLst>
                                    </p:anim>
                                  </p:childTnLst>
                                </p:cTn>
                              </p:par>
                            </p:childTnLst>
                          </p:cTn>
                        </p:par>
                      </p:childTnLst>
                    </p:cTn>
                  </p:par>
                  <p:par>
                    <p:cTn id="16" fill="hold">
                      <p:stCondLst>
                        <p:cond delay="indefinite"/>
                      </p:stCondLst>
                      <p:childTnLst>
                        <p:par>
                          <p:cTn id="17" fill="hold">
                            <p:stCondLst>
                              <p:cond delay="0"/>
                            </p:stCondLst>
                            <p:childTnLst>
                              <p:par>
                                <p:cTn id="18" presetID="41" presetClass="entr" presetSubtype="0" fill="hold" grpId="0" nodeType="clickEffect">
                                  <p:stCondLst>
                                    <p:cond delay="0"/>
                                  </p:stCondLst>
                                  <p:iterate type="lt">
                                    <p:tmPct val="10000"/>
                                  </p:iterate>
                                  <p:childTnLst>
                                    <p:set>
                                      <p:cBhvr>
                                        <p:cTn id="19" dur="1" fill="hold">
                                          <p:stCondLst>
                                            <p:cond delay="0"/>
                                          </p:stCondLst>
                                        </p:cTn>
                                        <p:tgtEl>
                                          <p:spTgt spid="3"/>
                                        </p:tgtEl>
                                        <p:attrNameLst>
                                          <p:attrName>style.visibility</p:attrName>
                                        </p:attrNameLst>
                                      </p:cBhvr>
                                      <p:to>
                                        <p:strVal val="visible"/>
                                      </p:to>
                                    </p:set>
                                    <p:anim calcmode="lin" valueType="num">
                                      <p:cBhvr>
                                        <p:cTn id="20"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21" dur="500" fill="hold"/>
                                        <p:tgtEl>
                                          <p:spTgt spid="3"/>
                                        </p:tgtEl>
                                        <p:attrNameLst>
                                          <p:attrName>ppt_y</p:attrName>
                                        </p:attrNameLst>
                                      </p:cBhvr>
                                      <p:tavLst>
                                        <p:tav tm="0">
                                          <p:val>
                                            <p:strVal val="#ppt_y"/>
                                          </p:val>
                                        </p:tav>
                                        <p:tav tm="100000">
                                          <p:val>
                                            <p:strVal val="#ppt_y"/>
                                          </p:val>
                                        </p:tav>
                                      </p:tavLst>
                                    </p:anim>
                                    <p:anim calcmode="lin" valueType="num">
                                      <p:cBhvr>
                                        <p:cTn id="22"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23"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4" dur="500" tmFilter="0,0; .5, 1; 1, 1"/>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0600" y="381000"/>
            <a:ext cx="8153400" cy="861774"/>
          </a:xfrm>
          <a:prstGeom prst="rect">
            <a:avLst/>
          </a:prstGeom>
          <a:noFill/>
        </p:spPr>
        <p:txBody>
          <a:bodyPr wrap="square" lIns="91440" tIns="45720" rIns="91440" bIns="45720">
            <a:spAutoFit/>
          </a:bodyPr>
          <a:lstStyle/>
          <a:p>
            <a:pPr algn="ctr"/>
            <a:r>
              <a:rPr lang="en-US" sz="5000" b="1" u="sng"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REACTION CAPABILITIES</a:t>
            </a:r>
            <a:endParaRPr lang="en-US" sz="5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5" name="Content Placeholder 2"/>
          <p:cNvSpPr txBox="1">
            <a:spLocks/>
          </p:cNvSpPr>
          <p:nvPr/>
        </p:nvSpPr>
        <p:spPr>
          <a:xfrm>
            <a:off x="685800" y="1371600"/>
            <a:ext cx="7498080" cy="4800600"/>
          </a:xfrm>
          <a:prstGeom prst="rect">
            <a:avLst/>
          </a:prstGeom>
        </p:spPr>
        <p:txBody>
          <a:bodyPr>
            <a:normAutofit/>
          </a:bodyPr>
          <a:lstStyle/>
          <a:p>
            <a:pPr marL="365760" indent="-256032">
              <a:spcBef>
                <a:spcPts val="400"/>
              </a:spcBef>
              <a:buClr>
                <a:schemeClr val="accent1"/>
              </a:buClr>
              <a:buSzPct val="68000"/>
              <a:buFont typeface="Wingdings 3"/>
              <a:buChar char=""/>
              <a:defRPr/>
            </a:pPr>
            <a:r>
              <a:rPr lang="en-US" sz="2000" b="1" dirty="0" err="1">
                <a:solidFill>
                  <a:schemeClr val="accent1"/>
                </a:solidFill>
              </a:rPr>
              <a:t>Acetylation</a:t>
            </a:r>
            <a:endParaRPr lang="en-US" sz="2000" b="1" dirty="0">
              <a:solidFill>
                <a:schemeClr val="accent1"/>
              </a:solidFill>
            </a:endParaRPr>
          </a:p>
          <a:p>
            <a:pPr marL="365760" lvl="0" indent="-256032">
              <a:spcBef>
                <a:spcPts val="400"/>
              </a:spcBef>
              <a:buClr>
                <a:schemeClr val="accent1"/>
              </a:buClr>
              <a:buSzPct val="68000"/>
              <a:buFont typeface="Wingdings 3"/>
              <a:buChar char=""/>
              <a:defRPr/>
            </a:pPr>
            <a:r>
              <a:rPr lang="en-US" sz="2000" b="1" dirty="0" err="1">
                <a:solidFill>
                  <a:schemeClr val="accent1"/>
                </a:solidFill>
              </a:rPr>
              <a:t>Aldol</a:t>
            </a:r>
            <a:r>
              <a:rPr lang="en-US" sz="2000" b="1" dirty="0">
                <a:solidFill>
                  <a:schemeClr val="accent1"/>
                </a:solidFill>
              </a:rPr>
              <a:t> Condensation</a:t>
            </a:r>
          </a:p>
          <a:p>
            <a:pPr marL="365760" indent="-256032">
              <a:spcBef>
                <a:spcPts val="400"/>
              </a:spcBef>
              <a:buClr>
                <a:schemeClr val="accent1"/>
              </a:buClr>
              <a:buSzPct val="68000"/>
              <a:buFont typeface="Wingdings 3"/>
              <a:buChar char=""/>
              <a:defRPr/>
            </a:pPr>
            <a:r>
              <a:rPr lang="en-US" sz="2000" b="1" dirty="0" err="1">
                <a:solidFill>
                  <a:schemeClr val="accent1"/>
                </a:solidFill>
              </a:rPr>
              <a:t>Amination</a:t>
            </a:r>
            <a:endParaRPr lang="en-US" sz="2000" b="1" dirty="0">
              <a:solidFill>
                <a:schemeClr val="accent1"/>
              </a:solidFill>
            </a:endParaRPr>
          </a:p>
          <a:p>
            <a:pPr marL="365760" lvl="0" indent="-256032">
              <a:spcBef>
                <a:spcPts val="400"/>
              </a:spcBef>
              <a:buClr>
                <a:schemeClr val="accent1"/>
              </a:buClr>
              <a:buSzPct val="68000"/>
              <a:buFont typeface="Wingdings 3"/>
              <a:buChar char=""/>
              <a:defRPr/>
            </a:pPr>
            <a:r>
              <a:rPr lang="en-US" sz="2000" b="1" dirty="0">
                <a:solidFill>
                  <a:schemeClr val="accent1"/>
                </a:solidFill>
              </a:rPr>
              <a:t>Chlorination</a:t>
            </a:r>
          </a:p>
          <a:p>
            <a:pPr marL="365760" lvl="0" indent="-256032">
              <a:spcBef>
                <a:spcPts val="400"/>
              </a:spcBef>
              <a:buClr>
                <a:schemeClr val="accent1"/>
              </a:buClr>
              <a:buSzPct val="68000"/>
              <a:buFont typeface="Wingdings 3"/>
              <a:buChar char=""/>
              <a:defRPr/>
            </a:pPr>
            <a:r>
              <a:rPr lang="en-US" sz="2000" b="1" dirty="0" err="1">
                <a:solidFill>
                  <a:schemeClr val="accent1"/>
                </a:solidFill>
              </a:rPr>
              <a:t>Chlorosulphonation</a:t>
            </a:r>
            <a:endParaRPr lang="en-US" sz="2000" b="1" dirty="0">
              <a:solidFill>
                <a:schemeClr val="accent1"/>
              </a:solidFill>
            </a:endParaRPr>
          </a:p>
          <a:p>
            <a:pPr marL="365760" indent="-256032">
              <a:spcBef>
                <a:spcPts val="400"/>
              </a:spcBef>
              <a:buClr>
                <a:schemeClr val="accent1"/>
              </a:buClr>
              <a:buSzPct val="68000"/>
              <a:buFont typeface="Wingdings 3"/>
              <a:buChar char=""/>
              <a:defRPr/>
            </a:pPr>
            <a:r>
              <a:rPr lang="en-US" sz="2000" b="1" dirty="0" err="1">
                <a:solidFill>
                  <a:schemeClr val="accent1"/>
                </a:solidFill>
              </a:rPr>
              <a:t>Claisen</a:t>
            </a:r>
            <a:r>
              <a:rPr lang="en-US" sz="2000" b="1" dirty="0">
                <a:solidFill>
                  <a:schemeClr val="accent1"/>
                </a:solidFill>
              </a:rPr>
              <a:t> Rearrangement</a:t>
            </a:r>
          </a:p>
          <a:p>
            <a:pPr marL="365760" indent="-256032">
              <a:spcBef>
                <a:spcPts val="400"/>
              </a:spcBef>
              <a:buClr>
                <a:schemeClr val="accent1"/>
              </a:buClr>
              <a:buSzPct val="68000"/>
              <a:buFont typeface="Wingdings 3"/>
              <a:buChar char=""/>
              <a:defRPr/>
            </a:pPr>
            <a:r>
              <a:rPr lang="en-US" sz="2000" b="1" dirty="0">
                <a:solidFill>
                  <a:schemeClr val="accent1"/>
                </a:solidFill>
              </a:rPr>
              <a:t>Condensation Reaction</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000" b="1" i="0" u="none" strike="noStrike" kern="1200" cap="none" spc="0" normalizeH="0" baseline="0" noProof="0" dirty="0" err="1">
                <a:ln>
                  <a:noFill/>
                </a:ln>
                <a:solidFill>
                  <a:schemeClr val="accent1"/>
                </a:solidFill>
                <a:effectLst/>
                <a:uLnTx/>
                <a:uFillTx/>
                <a:latin typeface="+mn-lt"/>
                <a:ea typeface="+mn-ea"/>
                <a:cs typeface="+mn-cs"/>
              </a:rPr>
              <a:t>Cyanation</a:t>
            </a:r>
            <a:endParaRPr kumimoji="0" lang="en-US" sz="2000" b="1" i="0" u="none" strike="noStrike" kern="1200" cap="none" spc="0" normalizeH="0" baseline="0" noProof="0" dirty="0">
              <a:ln>
                <a:noFill/>
              </a:ln>
              <a:solidFill>
                <a:schemeClr val="accent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000" b="1" i="0" u="none" strike="noStrike" kern="1200" cap="none" spc="0" normalizeH="0" baseline="0" noProof="0" dirty="0">
                <a:ln>
                  <a:noFill/>
                </a:ln>
                <a:solidFill>
                  <a:schemeClr val="accent1"/>
                </a:solidFill>
                <a:effectLst/>
                <a:uLnTx/>
                <a:uFillTx/>
                <a:latin typeface="+mn-lt"/>
                <a:ea typeface="+mn-ea"/>
                <a:cs typeface="+mn-cs"/>
              </a:rPr>
              <a:t>Esterification</a:t>
            </a:r>
          </a:p>
          <a:p>
            <a:pPr marL="365760" indent="-256032">
              <a:spcBef>
                <a:spcPts val="400"/>
              </a:spcBef>
              <a:buClr>
                <a:schemeClr val="accent1"/>
              </a:buClr>
              <a:buSzPct val="68000"/>
              <a:buFont typeface="Wingdings 3"/>
              <a:buChar char=""/>
              <a:defRPr/>
            </a:pPr>
            <a:r>
              <a:rPr lang="en-US" sz="2000" b="1" dirty="0" err="1">
                <a:solidFill>
                  <a:schemeClr val="accent1"/>
                </a:solidFill>
              </a:rPr>
              <a:t>Friedel</a:t>
            </a:r>
            <a:r>
              <a:rPr lang="en-US" sz="2000" b="1" dirty="0">
                <a:solidFill>
                  <a:schemeClr val="accent1"/>
                </a:solidFill>
              </a:rPr>
              <a:t> Crafts Reaction</a:t>
            </a:r>
          </a:p>
          <a:p>
            <a:pPr marL="365760" indent="-256032">
              <a:spcBef>
                <a:spcPts val="400"/>
              </a:spcBef>
              <a:buClr>
                <a:schemeClr val="accent1"/>
              </a:buClr>
              <a:buSzPct val="68000"/>
              <a:buFont typeface="Wingdings 3"/>
              <a:buChar char=""/>
              <a:defRPr/>
            </a:pPr>
            <a:r>
              <a:rPr lang="en-US" sz="2000" b="1" dirty="0">
                <a:solidFill>
                  <a:schemeClr val="accent1"/>
                </a:solidFill>
              </a:rPr>
              <a:t>Hydrogenation</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000" b="1" i="0" u="none" strike="noStrike" kern="1200" cap="none" spc="0" normalizeH="0" baseline="0" noProof="0" dirty="0">
                <a:ln>
                  <a:noFill/>
                </a:ln>
                <a:solidFill>
                  <a:schemeClr val="accent1"/>
                </a:solidFill>
                <a:effectLst/>
                <a:uLnTx/>
                <a:uFillTx/>
                <a:latin typeface="+mn-lt"/>
                <a:ea typeface="+mn-ea"/>
                <a:cs typeface="+mn-cs"/>
              </a:rPr>
              <a:t>Hydrolysis</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000" b="1" i="0" u="none" strike="noStrike" kern="1200" cap="none" spc="0" normalizeH="0" baseline="0" noProof="0" dirty="0">
              <a:ln>
                <a:noFill/>
              </a:ln>
              <a:solidFill>
                <a:schemeClr val="accent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000" b="0" i="0" u="none" strike="noStrike" kern="1200" cap="none" spc="0" normalizeH="0" baseline="0" noProof="0" dirty="0">
              <a:ln>
                <a:noFill/>
              </a:ln>
              <a:solidFill>
                <a:schemeClr val="accent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000" b="0" i="0" u="none" strike="noStrike" kern="1200" cap="none" spc="0" normalizeH="0" baseline="0" noProof="0" dirty="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700" b="0" i="0" u="none" strike="noStrike" kern="1200" cap="none" spc="0" normalizeH="0" baseline="0" noProof="0" dirty="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700" b="0" i="0" u="none" strike="noStrike" kern="1200" cap="none" spc="0" normalizeH="0" baseline="0" noProof="0" dirty="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700" b="0" i="0" u="none" strike="noStrike" kern="1200" cap="none" spc="0" normalizeH="0" baseline="0" noProof="0" dirty="0">
              <a:ln>
                <a:noFill/>
              </a:ln>
              <a:solidFill>
                <a:schemeClr val="tx1"/>
              </a:solidFill>
              <a:effectLst/>
              <a:uLnTx/>
              <a:uFillTx/>
              <a:latin typeface="+mn-lt"/>
              <a:ea typeface="+mn-ea"/>
              <a:cs typeface="+mn-cs"/>
            </a:endParaRPr>
          </a:p>
        </p:txBody>
      </p:sp>
      <p:pic>
        <p:nvPicPr>
          <p:cNvPr id="6" name="Picture 5" descr="clip_image001.jpg"/>
          <p:cNvPicPr>
            <a:picLocks noChangeAspect="1"/>
          </p:cNvPicPr>
          <p:nvPr/>
        </p:nvPicPr>
        <p:blipFill>
          <a:blip r:embed="rId3" cstate="print"/>
          <a:stretch>
            <a:fillRect/>
          </a:stretch>
        </p:blipFill>
        <p:spPr>
          <a:xfrm>
            <a:off x="0" y="0"/>
            <a:ext cx="1219200" cy="1219200"/>
          </a:xfrm>
          <a:prstGeom prst="rect">
            <a:avLst/>
          </a:prstGeom>
        </p:spPr>
      </p:pic>
      <p:sp>
        <p:nvSpPr>
          <p:cNvPr id="8" name="Footer Placeholder 7"/>
          <p:cNvSpPr>
            <a:spLocks noGrp="1"/>
          </p:cNvSpPr>
          <p:nvPr>
            <p:ph type="ftr" sz="quarter" idx="11"/>
          </p:nvPr>
        </p:nvSpPr>
        <p:spPr/>
        <p:txBody>
          <a:bodyPr/>
          <a:lstStyle/>
          <a:p>
            <a:r>
              <a:rPr kumimoji="0" lang="en-US"/>
              <a:t>PREMIER GROUP OF INDUSTRIES</a:t>
            </a:r>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4</a:t>
            </a:fld>
            <a:endParaRPr kumimoji="0" lang="en-US"/>
          </a:p>
        </p:txBody>
      </p:sp>
    </p:spTree>
    <p:custDataLst>
      <p:tags r:id="rId1"/>
    </p:custDataLst>
  </p:cSld>
  <p:clrMapOvr>
    <a:masterClrMapping/>
  </p:clrMapOvr>
  <p:transition advTm="25131"/>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edge">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ppt_w</p:attrName>
                                        </p:attrNameLst>
                                      </p:cBhvr>
                                      <p:tavLst>
                                        <p:tav tm="0">
                                          <p:val>
                                            <p:fltVal val="0"/>
                                          </p:val>
                                        </p:tav>
                                        <p:tav tm="100000">
                                          <p:val>
                                            <p:strVal val="#ppt_w"/>
                                          </p:val>
                                        </p:tav>
                                      </p:tavLst>
                                    </p:anim>
                                    <p:anim calcmode="lin" valueType="num">
                                      <p:cBhvr>
                                        <p:cTn id="13" dur="1000" fill="hold"/>
                                        <p:tgtEl>
                                          <p:spTgt spid="4"/>
                                        </p:tgtEl>
                                        <p:attrNameLst>
                                          <p:attrName>ppt_h</p:attrName>
                                        </p:attrNameLst>
                                      </p:cBhvr>
                                      <p:tavLst>
                                        <p:tav tm="0">
                                          <p:val>
                                            <p:fltVal val="0"/>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iterate type="lt">
                                    <p:tmPct val="10000"/>
                                  </p:iterate>
                                  <p:childTnLst>
                                    <p:set>
                                      <p:cBhvr>
                                        <p:cTn id="17" dur="1" fill="hold">
                                          <p:stCondLst>
                                            <p:cond delay="0"/>
                                          </p:stCondLst>
                                        </p:cTn>
                                        <p:tgtEl>
                                          <p:spTgt spid="5"/>
                                        </p:tgtEl>
                                        <p:attrNameLst>
                                          <p:attrName>style.visibility</p:attrName>
                                        </p:attrNameLst>
                                      </p:cBhvr>
                                      <p:to>
                                        <p:strVal val="visible"/>
                                      </p:to>
                                    </p:set>
                                    <p:animEffect transition="in" filter="fade">
                                      <p:cBhvr>
                                        <p:cTn id="18" dur="1000"/>
                                        <p:tgtEl>
                                          <p:spTgt spid="5"/>
                                        </p:tgtEl>
                                      </p:cBhvr>
                                    </p:animEffect>
                                    <p:anim calcmode="lin" valueType="num">
                                      <p:cBhvr>
                                        <p:cTn id="19" dur="1000" fill="hold"/>
                                        <p:tgtEl>
                                          <p:spTgt spid="5"/>
                                        </p:tgtEl>
                                        <p:attrNameLst>
                                          <p:attrName>ppt_x</p:attrName>
                                        </p:attrNameLst>
                                      </p:cBhvr>
                                      <p:tavLst>
                                        <p:tav tm="0">
                                          <p:val>
                                            <p:strVal val="#ppt_x-.1"/>
                                          </p:val>
                                        </p:tav>
                                        <p:tav tm="100000">
                                          <p:val>
                                            <p:strVal val="#ppt_x"/>
                                          </p:val>
                                        </p:tav>
                                      </p:tavLst>
                                    </p:anim>
                                    <p:anim calcmode="lin" valueType="num">
                                      <p:cBhvr>
                                        <p:cTn id="20" dur="10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295400"/>
            <a:ext cx="8991600" cy="4525963"/>
          </a:xfrm>
        </p:spPr>
        <p:txBody>
          <a:bodyPr>
            <a:noAutofit/>
          </a:bodyPr>
          <a:lstStyle/>
          <a:p>
            <a:pPr lvl="0">
              <a:buFont typeface="Wingdings" pitchFamily="2" charset="2"/>
              <a:buChar char="§"/>
            </a:pPr>
            <a:endParaRPr lang="en-GB" sz="2000" dirty="0"/>
          </a:p>
          <a:p>
            <a:pPr lvl="0">
              <a:buFont typeface="Wingdings" pitchFamily="2" charset="2"/>
              <a:buChar char="Ø"/>
            </a:pPr>
            <a:r>
              <a:rPr lang="en-GB" sz="2000" dirty="0">
                <a:solidFill>
                  <a:schemeClr val="accent1"/>
                </a:solidFill>
              </a:rPr>
              <a:t> 2-[2-(4-Fluorophenyl)-2-oxo-1-phenylethyl] 	125971-96-2</a:t>
            </a:r>
          </a:p>
          <a:p>
            <a:pPr lvl="0">
              <a:buNone/>
            </a:pPr>
            <a:r>
              <a:rPr lang="en-GB" sz="2000" dirty="0">
                <a:solidFill>
                  <a:schemeClr val="accent1"/>
                </a:solidFill>
              </a:rPr>
              <a:t>    -4-methyl-3-oxo-N-phenylpentanamide 		</a:t>
            </a:r>
          </a:p>
          <a:p>
            <a:pPr>
              <a:buNone/>
            </a:pPr>
            <a:r>
              <a:rPr lang="en-GB" sz="2000" dirty="0">
                <a:solidFill>
                  <a:schemeClr val="accent1"/>
                </a:solidFill>
              </a:rPr>
              <a:t>    [</a:t>
            </a:r>
            <a:r>
              <a:rPr lang="en-US" sz="2000" dirty="0" err="1">
                <a:solidFill>
                  <a:schemeClr val="accent1"/>
                </a:solidFill>
              </a:rPr>
              <a:t>Diketone</a:t>
            </a:r>
            <a:r>
              <a:rPr lang="en-US" sz="2000" dirty="0">
                <a:solidFill>
                  <a:schemeClr val="accent1"/>
                </a:solidFill>
              </a:rPr>
              <a:t> (</a:t>
            </a:r>
            <a:r>
              <a:rPr lang="en-US" sz="2000" dirty="0" err="1">
                <a:solidFill>
                  <a:schemeClr val="accent1"/>
                </a:solidFill>
              </a:rPr>
              <a:t>Atrovastatin</a:t>
            </a:r>
            <a:r>
              <a:rPr lang="en-US" sz="2000" dirty="0">
                <a:solidFill>
                  <a:schemeClr val="accent1"/>
                </a:solidFill>
              </a:rPr>
              <a:t> Int M4)]</a:t>
            </a:r>
            <a:endParaRPr lang="en-GB" sz="2000" dirty="0">
              <a:solidFill>
                <a:schemeClr val="accent1"/>
              </a:solidFill>
            </a:endParaRPr>
          </a:p>
          <a:p>
            <a:pPr lvl="0">
              <a:buFont typeface="Wingdings" pitchFamily="2" charset="2"/>
              <a:buChar char="Ø"/>
            </a:pPr>
            <a:r>
              <a:rPr lang="en-GB" sz="2000" dirty="0">
                <a:solidFill>
                  <a:schemeClr val="accent1"/>
                </a:solidFill>
              </a:rPr>
              <a:t>5-Difluoromethoxy-2-mercapto 			97963-62-7</a:t>
            </a:r>
          </a:p>
          <a:p>
            <a:pPr lvl="0">
              <a:buNone/>
            </a:pPr>
            <a:r>
              <a:rPr lang="en-GB" sz="2000" dirty="0">
                <a:solidFill>
                  <a:schemeClr val="accent1"/>
                </a:solidFill>
              </a:rPr>
              <a:t>   -1H-benzimidazole(</a:t>
            </a:r>
            <a:r>
              <a:rPr lang="en-GB" sz="2000" dirty="0" err="1">
                <a:solidFill>
                  <a:schemeClr val="accent1"/>
                </a:solidFill>
              </a:rPr>
              <a:t>Pantoprazole</a:t>
            </a:r>
            <a:r>
              <a:rPr lang="en-GB" sz="2000" dirty="0">
                <a:solidFill>
                  <a:schemeClr val="accent1"/>
                </a:solidFill>
              </a:rPr>
              <a:t> </a:t>
            </a:r>
            <a:r>
              <a:rPr lang="en-GB" sz="2000" dirty="0" err="1">
                <a:solidFill>
                  <a:schemeClr val="accent1"/>
                </a:solidFill>
              </a:rPr>
              <a:t>Intermdiate</a:t>
            </a:r>
            <a:r>
              <a:rPr lang="en-GB" sz="2000" dirty="0">
                <a:solidFill>
                  <a:schemeClr val="accent1"/>
                </a:solidFill>
              </a:rPr>
              <a:t>-I)</a:t>
            </a:r>
          </a:p>
          <a:p>
            <a:pPr>
              <a:buFont typeface="Wingdings" pitchFamily="2" charset="2"/>
              <a:buChar char="Ø"/>
            </a:pPr>
            <a:r>
              <a:rPr lang="en-GB" sz="2000" dirty="0">
                <a:solidFill>
                  <a:schemeClr val="accent1"/>
                </a:solidFill>
              </a:rPr>
              <a:t>2,4 </a:t>
            </a:r>
            <a:r>
              <a:rPr lang="en-GB" sz="2000" dirty="0" err="1">
                <a:solidFill>
                  <a:schemeClr val="accent1"/>
                </a:solidFill>
              </a:rPr>
              <a:t>Dichloro</a:t>
            </a:r>
            <a:r>
              <a:rPr lang="en-GB" sz="2000" dirty="0">
                <a:solidFill>
                  <a:schemeClr val="accent1"/>
                </a:solidFill>
              </a:rPr>
              <a:t> </a:t>
            </a:r>
            <a:r>
              <a:rPr lang="en-GB" sz="2000" dirty="0" err="1">
                <a:solidFill>
                  <a:schemeClr val="accent1"/>
                </a:solidFill>
              </a:rPr>
              <a:t>Acetophenone</a:t>
            </a:r>
            <a:r>
              <a:rPr lang="en-GB" sz="2000" dirty="0">
                <a:solidFill>
                  <a:schemeClr val="accent1"/>
                </a:solidFill>
              </a:rPr>
              <a:t>			2234-16-4</a:t>
            </a:r>
          </a:p>
          <a:p>
            <a:pPr>
              <a:buFont typeface="Wingdings" pitchFamily="2" charset="2"/>
              <a:buChar char="Ø"/>
            </a:pPr>
            <a:r>
              <a:rPr lang="en-GB" sz="2000" dirty="0" err="1">
                <a:solidFill>
                  <a:schemeClr val="accent1"/>
                </a:solidFill>
              </a:rPr>
              <a:t>Benzaldehyde</a:t>
            </a:r>
            <a:r>
              <a:rPr lang="en-GB" sz="2000" dirty="0">
                <a:solidFill>
                  <a:schemeClr val="accent1"/>
                </a:solidFill>
              </a:rPr>
              <a:t>					100-52-7</a:t>
            </a:r>
          </a:p>
          <a:p>
            <a:pPr>
              <a:buFont typeface="Wingdings" pitchFamily="2" charset="2"/>
              <a:buChar char="Ø"/>
            </a:pPr>
            <a:r>
              <a:rPr lang="en-GB" sz="2000" dirty="0" err="1">
                <a:solidFill>
                  <a:schemeClr val="accent1"/>
                </a:solidFill>
              </a:rPr>
              <a:t>Benzalkonium</a:t>
            </a:r>
            <a:r>
              <a:rPr lang="en-GB" sz="2000" dirty="0">
                <a:solidFill>
                  <a:schemeClr val="accent1"/>
                </a:solidFill>
              </a:rPr>
              <a:t> Chloride 50% (BKC 50%)		8001-54-5</a:t>
            </a:r>
          </a:p>
          <a:p>
            <a:pPr>
              <a:buFont typeface="Wingdings" pitchFamily="2" charset="2"/>
              <a:buChar char="Ø"/>
            </a:pPr>
            <a:r>
              <a:rPr lang="en-GB" sz="2000" dirty="0" err="1">
                <a:solidFill>
                  <a:schemeClr val="accent1"/>
                </a:solidFill>
              </a:rPr>
              <a:t>Benzalkonium</a:t>
            </a:r>
            <a:r>
              <a:rPr lang="en-GB" sz="2000" dirty="0">
                <a:solidFill>
                  <a:schemeClr val="accent1"/>
                </a:solidFill>
              </a:rPr>
              <a:t> Chloride 80% (BKC 80%)		8001-54-5</a:t>
            </a:r>
          </a:p>
          <a:p>
            <a:pPr>
              <a:buFont typeface="Wingdings" pitchFamily="2" charset="2"/>
              <a:buChar char="Ø"/>
            </a:pPr>
            <a:r>
              <a:rPr lang="en-GB" sz="2000" dirty="0">
                <a:solidFill>
                  <a:schemeClr val="accent1"/>
                </a:solidFill>
              </a:rPr>
              <a:t>Benzyl Alcohol					100-51-6</a:t>
            </a:r>
          </a:p>
          <a:p>
            <a:pPr>
              <a:buFont typeface="Wingdings" pitchFamily="2" charset="2"/>
              <a:buChar char="Ø"/>
            </a:pPr>
            <a:r>
              <a:rPr lang="en-GB" sz="2000" dirty="0">
                <a:solidFill>
                  <a:schemeClr val="accent1"/>
                </a:solidFill>
              </a:rPr>
              <a:t>Benzyl Chloride					100-44-7</a:t>
            </a:r>
          </a:p>
          <a:p>
            <a:pPr>
              <a:buFont typeface="Wingdings" pitchFamily="2" charset="2"/>
              <a:buChar char="§"/>
            </a:pPr>
            <a:endParaRPr lang="en-GB" sz="2000" dirty="0">
              <a:solidFill>
                <a:schemeClr val="accent1"/>
              </a:solidFill>
            </a:endParaRPr>
          </a:p>
        </p:txBody>
      </p:sp>
      <p:sp>
        <p:nvSpPr>
          <p:cNvPr id="3" name="Footer Placeholder 2"/>
          <p:cNvSpPr>
            <a:spLocks noGrp="1"/>
          </p:cNvSpPr>
          <p:nvPr>
            <p:ph type="ftr" sz="quarter" idx="11"/>
          </p:nvPr>
        </p:nvSpPr>
        <p:spPr/>
        <p:txBody>
          <a:bodyPr/>
          <a:lstStyle/>
          <a:p>
            <a:r>
              <a:rPr kumimoji="0" lang="en-US"/>
              <a:t>PREMIER GROUP OF INDUSTRIES</a:t>
            </a:r>
          </a:p>
        </p:txBody>
      </p:sp>
      <p:sp>
        <p:nvSpPr>
          <p:cNvPr id="4" name="Slide Number Placeholder 3"/>
          <p:cNvSpPr>
            <a:spLocks noGrp="1"/>
          </p:cNvSpPr>
          <p:nvPr>
            <p:ph type="sldNum" sz="quarter" idx="12"/>
          </p:nvPr>
        </p:nvSpPr>
        <p:spPr/>
        <p:txBody>
          <a:bodyPr/>
          <a:lstStyle/>
          <a:p>
            <a:fld id="{9648F39E-9C37-485F-AC97-16BB4BDF9F49}" type="slidenum">
              <a:rPr kumimoji="0" lang="en-US" smtClean="0"/>
              <a:pPr/>
              <a:t>5</a:t>
            </a:fld>
            <a:endParaRPr kumimoji="0" lang="en-US"/>
          </a:p>
        </p:txBody>
      </p:sp>
      <p:sp>
        <p:nvSpPr>
          <p:cNvPr id="5" name="Title 4"/>
          <p:cNvSpPr>
            <a:spLocks noGrp="1"/>
          </p:cNvSpPr>
          <p:nvPr>
            <p:ph type="title"/>
          </p:nvPr>
        </p:nvSpPr>
        <p:spPr>
          <a:xfrm>
            <a:off x="457200" y="274638"/>
            <a:ext cx="8229600" cy="944562"/>
          </a:xfrm>
        </p:spPr>
        <p:txBody>
          <a:bodyPr>
            <a:noAutofit/>
          </a:bodyPr>
          <a:lstStyle/>
          <a:p>
            <a:pPr algn="ctr"/>
            <a:r>
              <a:rPr lang="en-US" sz="6000" u="sng"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PRODUCT LIST</a:t>
            </a:r>
          </a:p>
        </p:txBody>
      </p:sp>
      <p:pic>
        <p:nvPicPr>
          <p:cNvPr id="6" name="Picture 5" descr="clip_image001.jpg"/>
          <p:cNvPicPr>
            <a:picLocks noChangeAspect="1"/>
          </p:cNvPicPr>
          <p:nvPr/>
        </p:nvPicPr>
        <p:blipFill>
          <a:blip r:embed="rId2" cstate="print"/>
          <a:stretch>
            <a:fillRect/>
          </a:stretch>
        </p:blipFill>
        <p:spPr>
          <a:xfrm>
            <a:off x="0" y="0"/>
            <a:ext cx="1219200" cy="1219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edge">
                                      <p:cBhvr>
                                        <p:cTn id="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295400"/>
            <a:ext cx="8458200" cy="4525963"/>
          </a:xfrm>
        </p:spPr>
        <p:txBody>
          <a:bodyPr>
            <a:normAutofit fontScale="92500" lnSpcReduction="20000"/>
          </a:bodyPr>
          <a:lstStyle/>
          <a:p>
            <a:pPr>
              <a:buFont typeface="Wingdings" pitchFamily="2" charset="2"/>
              <a:buChar char="Ø"/>
            </a:pPr>
            <a:endParaRPr lang="en-GB" sz="2400" dirty="0">
              <a:solidFill>
                <a:schemeClr val="accent1"/>
              </a:solidFill>
            </a:endParaRPr>
          </a:p>
          <a:p>
            <a:pPr>
              <a:buFont typeface="Wingdings" pitchFamily="2" charset="2"/>
              <a:buChar char="Ø"/>
            </a:pPr>
            <a:r>
              <a:rPr lang="en-GB" sz="2400" dirty="0">
                <a:solidFill>
                  <a:schemeClr val="accent1"/>
                </a:solidFill>
              </a:rPr>
              <a:t>Benzyl Cyanide					140-29-4</a:t>
            </a:r>
          </a:p>
          <a:p>
            <a:pPr>
              <a:buFont typeface="Wingdings" pitchFamily="2" charset="2"/>
              <a:buChar char="Ø"/>
            </a:pPr>
            <a:r>
              <a:rPr lang="en-GB" sz="2400" dirty="0">
                <a:solidFill>
                  <a:schemeClr val="accent1"/>
                </a:solidFill>
              </a:rPr>
              <a:t>Di Phenyl Methane				101-81-5</a:t>
            </a:r>
          </a:p>
          <a:p>
            <a:pPr>
              <a:buFont typeface="Wingdings" pitchFamily="2" charset="2"/>
              <a:buChar char="Ø"/>
            </a:pPr>
            <a:r>
              <a:rPr lang="en-GB" sz="2400" dirty="0">
                <a:solidFill>
                  <a:schemeClr val="accent1"/>
                </a:solidFill>
              </a:rPr>
              <a:t>Ortho </a:t>
            </a:r>
            <a:r>
              <a:rPr lang="en-GB" sz="2400" dirty="0" err="1">
                <a:solidFill>
                  <a:schemeClr val="accent1"/>
                </a:solidFill>
              </a:rPr>
              <a:t>Chloro</a:t>
            </a:r>
            <a:r>
              <a:rPr lang="en-GB" sz="2400" dirty="0">
                <a:solidFill>
                  <a:schemeClr val="accent1"/>
                </a:solidFill>
              </a:rPr>
              <a:t> Para Nitro Aniline (OCPNA)	121-87-9</a:t>
            </a:r>
          </a:p>
          <a:p>
            <a:pPr>
              <a:buFont typeface="Wingdings" pitchFamily="2" charset="2"/>
              <a:buChar char="Ø"/>
            </a:pPr>
            <a:r>
              <a:rPr lang="en-GB" sz="2400" dirty="0">
                <a:solidFill>
                  <a:schemeClr val="accent1"/>
                </a:solidFill>
              </a:rPr>
              <a:t>Ortho Nitro Aniline (ONA)			88-74-4</a:t>
            </a:r>
          </a:p>
          <a:p>
            <a:pPr>
              <a:buFont typeface="Wingdings" pitchFamily="2" charset="2"/>
              <a:buChar char="Ø"/>
            </a:pPr>
            <a:r>
              <a:rPr lang="en-GB" sz="2400" dirty="0">
                <a:solidFill>
                  <a:schemeClr val="accent1"/>
                </a:solidFill>
              </a:rPr>
              <a:t>Para </a:t>
            </a:r>
            <a:r>
              <a:rPr lang="en-GB" sz="2400" dirty="0" err="1">
                <a:solidFill>
                  <a:schemeClr val="accent1"/>
                </a:solidFill>
              </a:rPr>
              <a:t>Chloro</a:t>
            </a:r>
            <a:r>
              <a:rPr lang="en-GB" sz="2400" dirty="0">
                <a:solidFill>
                  <a:schemeClr val="accent1"/>
                </a:solidFill>
              </a:rPr>
              <a:t> </a:t>
            </a:r>
            <a:r>
              <a:rPr lang="en-GB" sz="2400" dirty="0" err="1">
                <a:solidFill>
                  <a:schemeClr val="accent1"/>
                </a:solidFill>
              </a:rPr>
              <a:t>Benzophenone</a:t>
            </a:r>
            <a:r>
              <a:rPr lang="en-GB" sz="2400" dirty="0">
                <a:solidFill>
                  <a:schemeClr val="accent1"/>
                </a:solidFill>
              </a:rPr>
              <a:t> (PCBP)		134-85-0</a:t>
            </a:r>
          </a:p>
          <a:p>
            <a:pPr>
              <a:buFont typeface="Wingdings" pitchFamily="2" charset="2"/>
              <a:buChar char="Ø"/>
            </a:pPr>
            <a:r>
              <a:rPr lang="en-GB" sz="2400" dirty="0">
                <a:solidFill>
                  <a:schemeClr val="accent1"/>
                </a:solidFill>
              </a:rPr>
              <a:t>Para </a:t>
            </a:r>
            <a:r>
              <a:rPr lang="en-GB" sz="2400" dirty="0" err="1">
                <a:solidFill>
                  <a:schemeClr val="accent1"/>
                </a:solidFill>
              </a:rPr>
              <a:t>Chloro</a:t>
            </a:r>
            <a:r>
              <a:rPr lang="en-GB" sz="2400" dirty="0">
                <a:solidFill>
                  <a:schemeClr val="accent1"/>
                </a:solidFill>
              </a:rPr>
              <a:t> Ortho Nitro Aniline (PCONA)	89-63-4</a:t>
            </a:r>
          </a:p>
          <a:p>
            <a:pPr>
              <a:buFont typeface="Wingdings" pitchFamily="2" charset="2"/>
              <a:buChar char="Ø"/>
            </a:pPr>
            <a:r>
              <a:rPr lang="en-GB" sz="2400" dirty="0">
                <a:solidFill>
                  <a:schemeClr val="accent1"/>
                </a:solidFill>
              </a:rPr>
              <a:t>Para Nitro Aniline (PNA)				100-01-6</a:t>
            </a:r>
          </a:p>
          <a:p>
            <a:pPr>
              <a:buFont typeface="Wingdings" pitchFamily="2" charset="2"/>
              <a:buChar char="Ø"/>
            </a:pPr>
            <a:r>
              <a:rPr lang="en-GB" sz="2400" dirty="0">
                <a:solidFill>
                  <a:schemeClr val="accent1"/>
                </a:solidFill>
              </a:rPr>
              <a:t>Phenyl Acetic Acid				103-82-2</a:t>
            </a:r>
          </a:p>
          <a:p>
            <a:pPr lvl="0">
              <a:buFont typeface="Wingdings" pitchFamily="2" charset="2"/>
              <a:buChar char="Ø"/>
            </a:pPr>
            <a:r>
              <a:rPr lang="en-GB" sz="2400" dirty="0">
                <a:solidFill>
                  <a:schemeClr val="accent1"/>
                </a:solidFill>
              </a:rPr>
              <a:t>Phenyl Acetone (1-Phenyl-2-propanone)	103-79-7</a:t>
            </a:r>
          </a:p>
          <a:p>
            <a:pPr lvl="0">
              <a:buFont typeface="Wingdings" pitchFamily="2" charset="2"/>
              <a:buChar char="Ø"/>
            </a:pPr>
            <a:r>
              <a:rPr lang="en-US" sz="2400" dirty="0">
                <a:solidFill>
                  <a:schemeClr val="accent1"/>
                </a:solidFill>
              </a:rPr>
              <a:t>Potassium Phenyl Acetate			13005-36-2</a:t>
            </a:r>
          </a:p>
          <a:p>
            <a:pPr lvl="0">
              <a:buFont typeface="Wingdings" pitchFamily="2" charset="2"/>
              <a:buChar char="Ø"/>
            </a:pPr>
            <a:r>
              <a:rPr lang="en-US" sz="2400" dirty="0">
                <a:solidFill>
                  <a:schemeClr val="accent1"/>
                </a:solidFill>
              </a:rPr>
              <a:t>Sodium Phenyl Acetate				114-70-5</a:t>
            </a:r>
            <a:endParaRPr lang="en-GB" sz="2400" dirty="0">
              <a:solidFill>
                <a:schemeClr val="accent1"/>
              </a:solidFill>
            </a:endParaRPr>
          </a:p>
          <a:p>
            <a:pPr>
              <a:buFont typeface="Wingdings" pitchFamily="2" charset="2"/>
              <a:buChar char="Ø"/>
            </a:pPr>
            <a:r>
              <a:rPr lang="en-GB" sz="2400" dirty="0" err="1">
                <a:solidFill>
                  <a:schemeClr val="accent1"/>
                </a:solidFill>
              </a:rPr>
              <a:t>Trityl</a:t>
            </a:r>
            <a:r>
              <a:rPr lang="en-GB" sz="2400" dirty="0">
                <a:solidFill>
                  <a:schemeClr val="accent1"/>
                </a:solidFill>
              </a:rPr>
              <a:t> Chloride					76-83-5</a:t>
            </a:r>
          </a:p>
          <a:p>
            <a:pPr>
              <a:buFont typeface="Wingdings" pitchFamily="2" charset="2"/>
              <a:buChar char="Ø"/>
            </a:pPr>
            <a:endParaRPr lang="en-GB" sz="2400" dirty="0">
              <a:solidFill>
                <a:schemeClr val="accent1"/>
              </a:solidFill>
            </a:endParaRPr>
          </a:p>
          <a:p>
            <a:endParaRPr lang="en-GB" dirty="0">
              <a:solidFill>
                <a:schemeClr val="accent1"/>
              </a:solidFill>
            </a:endParaRPr>
          </a:p>
          <a:p>
            <a:endParaRPr lang="en-GB" dirty="0">
              <a:solidFill>
                <a:schemeClr val="accent1"/>
              </a:solidFill>
            </a:endParaRPr>
          </a:p>
        </p:txBody>
      </p:sp>
      <p:sp>
        <p:nvSpPr>
          <p:cNvPr id="3" name="Footer Placeholder 2"/>
          <p:cNvSpPr>
            <a:spLocks noGrp="1"/>
          </p:cNvSpPr>
          <p:nvPr>
            <p:ph type="ftr" sz="quarter" idx="11"/>
          </p:nvPr>
        </p:nvSpPr>
        <p:spPr/>
        <p:txBody>
          <a:bodyPr/>
          <a:lstStyle/>
          <a:p>
            <a:r>
              <a:rPr kumimoji="0" lang="en-US"/>
              <a:t>PREMIER GROUP OF INDUSTRIES</a:t>
            </a:r>
          </a:p>
        </p:txBody>
      </p:sp>
      <p:sp>
        <p:nvSpPr>
          <p:cNvPr id="4" name="Slide Number Placeholder 3"/>
          <p:cNvSpPr>
            <a:spLocks noGrp="1"/>
          </p:cNvSpPr>
          <p:nvPr>
            <p:ph type="sldNum" sz="quarter" idx="12"/>
          </p:nvPr>
        </p:nvSpPr>
        <p:spPr/>
        <p:txBody>
          <a:bodyPr/>
          <a:lstStyle/>
          <a:p>
            <a:fld id="{9648F39E-9C37-485F-AC97-16BB4BDF9F49}" type="slidenum">
              <a:rPr kumimoji="0" lang="en-US" smtClean="0"/>
              <a:pPr/>
              <a:t>6</a:t>
            </a:fld>
            <a:endParaRPr kumimoji="0" lang="en-US"/>
          </a:p>
        </p:txBody>
      </p:sp>
      <p:sp>
        <p:nvSpPr>
          <p:cNvPr id="5" name="Title 4"/>
          <p:cNvSpPr>
            <a:spLocks noGrp="1"/>
          </p:cNvSpPr>
          <p:nvPr>
            <p:ph type="title"/>
          </p:nvPr>
        </p:nvSpPr>
        <p:spPr>
          <a:xfrm>
            <a:off x="457200" y="152400"/>
            <a:ext cx="8229600" cy="1143000"/>
          </a:xfrm>
        </p:spPr>
        <p:txBody>
          <a:bodyPr>
            <a:normAutofit/>
          </a:bodyPr>
          <a:lstStyle/>
          <a:p>
            <a:pPr algn="ctr"/>
            <a:r>
              <a:rPr lang="en-US" sz="6000" u="sng"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PRODUCT LIST</a:t>
            </a:r>
            <a:endParaRPr lang="en-GB" sz="6000" dirty="0">
              <a:solidFill>
                <a:schemeClr val="accent1"/>
              </a:solidFill>
            </a:endParaRPr>
          </a:p>
        </p:txBody>
      </p:sp>
      <p:pic>
        <p:nvPicPr>
          <p:cNvPr id="6" name="Picture 5" descr="clip_image001.jpg"/>
          <p:cNvPicPr>
            <a:picLocks noChangeAspect="1"/>
          </p:cNvPicPr>
          <p:nvPr/>
        </p:nvPicPr>
        <p:blipFill>
          <a:blip r:embed="rId2" cstate="print"/>
          <a:stretch>
            <a:fillRect/>
          </a:stretch>
        </p:blipFill>
        <p:spPr>
          <a:xfrm>
            <a:off x="0" y="0"/>
            <a:ext cx="1219200" cy="1219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edge">
                                      <p:cBhvr>
                                        <p:cTn id="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38200" y="228600"/>
            <a:ext cx="8594649" cy="830997"/>
          </a:xfrm>
          <a:prstGeom prst="rect">
            <a:avLst/>
          </a:prstGeom>
          <a:noFill/>
        </p:spPr>
        <p:txBody>
          <a:bodyPr wrap="square" lIns="91440" tIns="45720" rIns="91440" bIns="45720">
            <a:spAutoFit/>
          </a:bodyPr>
          <a:lstStyle/>
          <a:p>
            <a:pPr algn="ctr"/>
            <a:r>
              <a:rPr lang="en-US" sz="4800" b="1" u="sng"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LAB &amp; QUALITY CONTROL</a:t>
            </a:r>
          </a:p>
        </p:txBody>
      </p:sp>
      <p:sp>
        <p:nvSpPr>
          <p:cNvPr id="5" name="Content Placeholder 2"/>
          <p:cNvSpPr txBox="1">
            <a:spLocks/>
          </p:cNvSpPr>
          <p:nvPr/>
        </p:nvSpPr>
        <p:spPr>
          <a:xfrm>
            <a:off x="609600" y="1371600"/>
            <a:ext cx="8229600" cy="4953000"/>
          </a:xfrm>
          <a:prstGeom prst="rect">
            <a:avLst/>
          </a:prstGeom>
        </p:spPr>
        <p:txBody>
          <a:bodyPr>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1" i="0" u="none" strike="noStrike" kern="1200" cap="none" spc="0" normalizeH="0" baseline="0" noProof="0" dirty="0">
                <a:ln>
                  <a:noFill/>
                </a:ln>
                <a:solidFill>
                  <a:schemeClr val="accent1"/>
                </a:solidFill>
                <a:effectLst/>
                <a:uLnTx/>
                <a:uFillTx/>
                <a:latin typeface="+mn-lt"/>
                <a:ea typeface="+mn-ea"/>
                <a:cs typeface="+mn-cs"/>
              </a:rPr>
              <a:t>We have a well equipped laboratory and quality control facility. </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2700" b="1" i="0" u="none" strike="noStrike" kern="1200" cap="none" spc="0" normalizeH="0" baseline="0" noProof="0" dirty="0">
                <a:ln>
                  <a:noFill/>
                </a:ln>
                <a:solidFill>
                  <a:schemeClr val="accent1"/>
                </a:solidFill>
                <a:effectLst/>
                <a:uLnTx/>
                <a:uFillTx/>
                <a:latin typeface="+mn-lt"/>
                <a:ea typeface="+mn-ea"/>
                <a:cs typeface="+mn-cs"/>
              </a:rPr>
              <a:t>   List of equipments:</a:t>
            </a:r>
          </a:p>
          <a:p>
            <a:pPr marL="624078" indent="-514350">
              <a:spcBef>
                <a:spcPts val="400"/>
              </a:spcBef>
              <a:buClr>
                <a:schemeClr val="accent1"/>
              </a:buClr>
              <a:buSzPct val="68000"/>
              <a:buFont typeface="Wingdings 3"/>
              <a:buAutoNum type="alphaLcPeriod"/>
              <a:defRPr/>
            </a:pPr>
            <a:r>
              <a:rPr lang="en-US" sz="2000" b="1" dirty="0">
                <a:solidFill>
                  <a:schemeClr val="accent1"/>
                </a:solidFill>
              </a:rPr>
              <a:t>Analytical weighing balance</a:t>
            </a:r>
          </a:p>
          <a:p>
            <a:pPr marL="624078" lvl="0" indent="-514350">
              <a:spcBef>
                <a:spcPts val="400"/>
              </a:spcBef>
              <a:buClr>
                <a:schemeClr val="accent1"/>
              </a:buClr>
              <a:buSzPct val="68000"/>
              <a:buFont typeface="Wingdings 3"/>
              <a:buAutoNum type="alphaLcPeriod"/>
              <a:defRPr/>
            </a:pPr>
            <a:r>
              <a:rPr lang="en-US" sz="2000" b="1" dirty="0">
                <a:solidFill>
                  <a:schemeClr val="accent1"/>
                </a:solidFill>
              </a:rPr>
              <a:t>Gas Chromatography</a:t>
            </a:r>
          </a:p>
          <a:p>
            <a:pPr marL="624078" indent="-514350">
              <a:spcBef>
                <a:spcPts val="400"/>
              </a:spcBef>
              <a:buClr>
                <a:schemeClr val="accent1"/>
              </a:buClr>
              <a:buSzPct val="68000"/>
              <a:buFont typeface="Wingdings 3"/>
              <a:buAutoNum type="alphaLcPeriod"/>
              <a:defRPr/>
            </a:pPr>
            <a:r>
              <a:rPr lang="en-US" sz="2000" b="1" dirty="0">
                <a:solidFill>
                  <a:schemeClr val="accent1"/>
                </a:solidFill>
              </a:rPr>
              <a:t>High Pressure Liquid Chromatography</a:t>
            </a:r>
          </a:p>
          <a:p>
            <a:pPr marL="624078" indent="-514350">
              <a:spcBef>
                <a:spcPts val="400"/>
              </a:spcBef>
              <a:buClr>
                <a:schemeClr val="accent1"/>
              </a:buClr>
              <a:buSzPct val="68000"/>
              <a:buFont typeface="Wingdings 3"/>
              <a:buAutoNum type="alphaLcPeriod"/>
              <a:defRPr/>
            </a:pPr>
            <a:r>
              <a:rPr lang="en-US" sz="2000" b="1" dirty="0">
                <a:solidFill>
                  <a:schemeClr val="accent1"/>
                </a:solidFill>
              </a:rPr>
              <a:t>pH meter</a:t>
            </a:r>
          </a:p>
          <a:p>
            <a:pPr marL="624078" lvl="0" indent="-514350">
              <a:spcBef>
                <a:spcPts val="400"/>
              </a:spcBef>
              <a:buClr>
                <a:schemeClr val="accent1"/>
              </a:buClr>
              <a:buSzPct val="68000"/>
              <a:buFont typeface="Wingdings 3"/>
              <a:buAutoNum type="alphaLcPeriod"/>
              <a:defRPr/>
            </a:pPr>
            <a:r>
              <a:rPr lang="en-US" sz="2000" b="1" dirty="0">
                <a:solidFill>
                  <a:schemeClr val="accent1"/>
                </a:solidFill>
              </a:rPr>
              <a:t>Karl Fischer titrator</a:t>
            </a:r>
          </a:p>
          <a:p>
            <a:pPr marL="624078" lvl="0" indent="-514350">
              <a:spcBef>
                <a:spcPts val="400"/>
              </a:spcBef>
              <a:buClr>
                <a:schemeClr val="accent1"/>
              </a:buClr>
              <a:buSzPct val="68000"/>
              <a:buFont typeface="Wingdings 3"/>
              <a:buAutoNum type="alphaLcPeriod"/>
              <a:defRPr/>
            </a:pPr>
            <a:r>
              <a:rPr lang="en-US" sz="2000" b="1" dirty="0">
                <a:solidFill>
                  <a:schemeClr val="accent1"/>
                </a:solidFill>
              </a:rPr>
              <a:t>Melting point apparatus</a:t>
            </a:r>
          </a:p>
          <a:p>
            <a:pPr marL="624078" lvl="0" indent="-514350">
              <a:spcBef>
                <a:spcPts val="400"/>
              </a:spcBef>
              <a:buClr>
                <a:schemeClr val="accent1"/>
              </a:buClr>
              <a:buSzPct val="68000"/>
              <a:buFont typeface="Wingdings 3"/>
              <a:buAutoNum type="alphaLcPeriod"/>
              <a:defRPr/>
            </a:pPr>
            <a:r>
              <a:rPr lang="en-US" sz="2000" b="1" dirty="0">
                <a:solidFill>
                  <a:schemeClr val="accent1"/>
                </a:solidFill>
              </a:rPr>
              <a:t>U.V. Chamber</a:t>
            </a:r>
          </a:p>
          <a:p>
            <a:pPr marL="624078" lvl="0" indent="-514350">
              <a:spcBef>
                <a:spcPts val="400"/>
              </a:spcBef>
              <a:buClr>
                <a:schemeClr val="accent1"/>
              </a:buClr>
              <a:buSzPct val="68000"/>
              <a:buFont typeface="Wingdings 3"/>
              <a:buAutoNum type="alphaLcPeriod"/>
              <a:defRPr/>
            </a:pPr>
            <a:r>
              <a:rPr lang="en-US" sz="2000" b="1" dirty="0">
                <a:solidFill>
                  <a:schemeClr val="accent1"/>
                </a:solidFill>
              </a:rPr>
              <a:t>Ultrasonicator</a:t>
            </a:r>
          </a:p>
          <a:p>
            <a:pPr marL="624078" indent="-514350">
              <a:spcBef>
                <a:spcPts val="400"/>
              </a:spcBef>
              <a:buClr>
                <a:schemeClr val="accent1"/>
              </a:buClr>
              <a:buSzPct val="68000"/>
              <a:buFont typeface="Wingdings 3"/>
              <a:buAutoNum type="alphaLcPeriod"/>
              <a:defRPr/>
            </a:pPr>
            <a:r>
              <a:rPr lang="en-US" sz="2000" b="1" dirty="0">
                <a:solidFill>
                  <a:schemeClr val="accent1"/>
                </a:solidFill>
              </a:rPr>
              <a:t>Distill water equipment</a:t>
            </a:r>
          </a:p>
          <a:p>
            <a:pPr marL="624078" marR="0" lvl="0" indent="-514350" algn="l" defTabSz="914400" rtl="0" eaLnBrk="1" fontAlgn="auto" latinLnBrk="0" hangingPunct="1">
              <a:lnSpc>
                <a:spcPct val="100000"/>
              </a:lnSpc>
              <a:spcBef>
                <a:spcPts val="400"/>
              </a:spcBef>
              <a:spcAft>
                <a:spcPts val="0"/>
              </a:spcAft>
              <a:buClr>
                <a:schemeClr val="accent1"/>
              </a:buClr>
              <a:buSzPct val="68000"/>
              <a:buFont typeface="Wingdings 3"/>
              <a:buAutoNum type="alphaLcPeriod"/>
              <a:tabLst/>
              <a:defRPr/>
            </a:pPr>
            <a:endParaRPr lang="en-US" sz="2000" dirty="0">
              <a:solidFill>
                <a:schemeClr val="accent1"/>
              </a:solidFill>
            </a:endParaRPr>
          </a:p>
          <a:p>
            <a:pPr marL="624078" marR="0" lvl="0" indent="-514350" algn="l" defTabSz="914400" rtl="0" eaLnBrk="1" fontAlgn="auto" latinLnBrk="0" hangingPunct="1">
              <a:lnSpc>
                <a:spcPct val="100000"/>
              </a:lnSpc>
              <a:spcBef>
                <a:spcPts val="400"/>
              </a:spcBef>
              <a:spcAft>
                <a:spcPts val="0"/>
              </a:spcAft>
              <a:buClr>
                <a:schemeClr val="accent1"/>
              </a:buClr>
              <a:buSzPct val="68000"/>
              <a:buFont typeface="Wingdings 3"/>
              <a:buAutoNum type="alphaLcPeriod"/>
              <a:tabLst/>
              <a:defRPr/>
            </a:pPr>
            <a:endParaRPr lang="en-US" sz="2000" dirty="0">
              <a:solidFill>
                <a:schemeClr val="accent1"/>
              </a:solidFill>
            </a:endParaRPr>
          </a:p>
          <a:p>
            <a:pPr marL="624078" marR="0" lvl="0" indent="-514350" algn="l" defTabSz="914400" rtl="0" eaLnBrk="1" fontAlgn="auto" latinLnBrk="0" hangingPunct="1">
              <a:lnSpc>
                <a:spcPct val="100000"/>
              </a:lnSpc>
              <a:spcBef>
                <a:spcPts val="400"/>
              </a:spcBef>
              <a:spcAft>
                <a:spcPts val="0"/>
              </a:spcAft>
              <a:buClr>
                <a:schemeClr val="accent1"/>
              </a:buClr>
              <a:buSzPct val="68000"/>
              <a:buFont typeface="Wingdings 3"/>
              <a:buAutoNum type="alphaLcPeriod"/>
              <a:tabLst/>
              <a:defRPr/>
            </a:pPr>
            <a:endParaRPr kumimoji="0" lang="en-US" sz="2700" b="0" i="0" u="none" strike="noStrike" kern="1200" cap="none" spc="0" normalizeH="0" baseline="0" noProof="0" dirty="0">
              <a:ln>
                <a:noFill/>
              </a:ln>
              <a:solidFill>
                <a:schemeClr val="tx1"/>
              </a:solidFill>
              <a:effectLst/>
              <a:uLnTx/>
              <a:uFillTx/>
              <a:latin typeface="+mn-lt"/>
              <a:ea typeface="+mn-ea"/>
              <a:cs typeface="+mn-cs"/>
            </a:endParaRPr>
          </a:p>
        </p:txBody>
      </p:sp>
      <p:pic>
        <p:nvPicPr>
          <p:cNvPr id="4" name="Picture 3" descr="clip_image001.jpg"/>
          <p:cNvPicPr>
            <a:picLocks noChangeAspect="1"/>
          </p:cNvPicPr>
          <p:nvPr/>
        </p:nvPicPr>
        <p:blipFill>
          <a:blip r:embed="rId3" cstate="print"/>
          <a:stretch>
            <a:fillRect/>
          </a:stretch>
        </p:blipFill>
        <p:spPr>
          <a:xfrm>
            <a:off x="0" y="0"/>
            <a:ext cx="1219200" cy="1219200"/>
          </a:xfrm>
          <a:prstGeom prst="rect">
            <a:avLst/>
          </a:prstGeom>
        </p:spPr>
      </p:pic>
      <p:sp>
        <p:nvSpPr>
          <p:cNvPr id="7" name="Footer Placeholder 6"/>
          <p:cNvSpPr>
            <a:spLocks noGrp="1"/>
          </p:cNvSpPr>
          <p:nvPr>
            <p:ph type="ftr" sz="quarter" idx="11"/>
          </p:nvPr>
        </p:nvSpPr>
        <p:spPr/>
        <p:txBody>
          <a:bodyPr/>
          <a:lstStyle/>
          <a:p>
            <a:r>
              <a:rPr kumimoji="0" lang="en-US"/>
              <a:t>PREMIER GROUP OF INDUSTRIES</a:t>
            </a:r>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7</a:t>
            </a:fld>
            <a:endParaRPr kumimoji="0" lang="en-US"/>
          </a:p>
        </p:txBody>
      </p:sp>
    </p:spTree>
    <p:custDataLst>
      <p:tags r:id="rId1"/>
    </p:custDataLst>
  </p:cSld>
  <p:clrMapOvr>
    <a:masterClrMapping/>
  </p:clrMapOvr>
  <p:transition advTm="22931"/>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0" presetClass="entr" presetSubtype="0" fill="hold" grpId="1" nodeType="clickEffect">
                                  <p:stCondLst>
                                    <p:cond delay="0"/>
                                  </p:stCondLst>
                                  <p:iterate type="lt">
                                    <p:tmPct val="10000"/>
                                  </p:iterate>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1"/>
                                          </p:val>
                                        </p:tav>
                                        <p:tav tm="100000">
                                          <p:val>
                                            <p:strVal val="#ppt_x"/>
                                          </p:val>
                                        </p:tav>
                                      </p:tavLst>
                                    </p:anim>
                                    <p:anim calcmode="lin" valueType="num">
                                      <p:cBhvr>
                                        <p:cTn id="14" dur="10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1" nodeType="clickEffect">
                                  <p:stCondLst>
                                    <p:cond delay="0"/>
                                  </p:stCondLst>
                                  <p:iterate type="lt">
                                    <p:tmPct val="5000"/>
                                  </p:iterate>
                                  <p:childTnLst>
                                    <p:set>
                                      <p:cBhvr>
                                        <p:cTn id="18" dur="1" fill="hold">
                                          <p:stCondLst>
                                            <p:cond delay="0"/>
                                          </p:stCondLst>
                                        </p:cTn>
                                        <p:tgtEl>
                                          <p:spTgt spid="5"/>
                                        </p:tgtEl>
                                        <p:attrNameLst>
                                          <p:attrName>style.visibility</p:attrName>
                                        </p:attrNameLst>
                                      </p:cBhvr>
                                      <p:to>
                                        <p:strVal val="visible"/>
                                      </p:to>
                                    </p:set>
                                    <p:anim calcmode="lin" valueType="num">
                                      <p:cBhvr>
                                        <p:cTn id="19" dur="1000" fill="hold"/>
                                        <p:tgtEl>
                                          <p:spTgt spid="5"/>
                                        </p:tgtEl>
                                        <p:attrNameLst>
                                          <p:attrName>ppt_w</p:attrName>
                                        </p:attrNameLst>
                                      </p:cBhvr>
                                      <p:tavLst>
                                        <p:tav tm="0">
                                          <p:val>
                                            <p:fltVal val="0"/>
                                          </p:val>
                                        </p:tav>
                                        <p:tav tm="100000">
                                          <p:val>
                                            <p:strVal val="#ppt_w"/>
                                          </p:val>
                                        </p:tav>
                                      </p:tavLst>
                                    </p:anim>
                                    <p:anim calcmode="lin" valueType="num">
                                      <p:cBhvr>
                                        <p:cTn id="20" dur="1000" fill="hold"/>
                                        <p:tgtEl>
                                          <p:spTgt spid="5"/>
                                        </p:tgtEl>
                                        <p:attrNameLst>
                                          <p:attrName>ppt_h</p:attrName>
                                        </p:attrNameLst>
                                      </p:cBhvr>
                                      <p:tavLst>
                                        <p:tav tm="0">
                                          <p:val>
                                            <p:fltVal val="0"/>
                                          </p:val>
                                        </p:tav>
                                        <p:tav tm="100000">
                                          <p:val>
                                            <p:strVal val="#ppt_h"/>
                                          </p:val>
                                        </p:tav>
                                      </p:tavLst>
                                    </p:anim>
                                    <p:anim calcmode="lin" valueType="num">
                                      <p:cBhvr>
                                        <p:cTn id="21" dur="1000" fill="hold"/>
                                        <p:tgtEl>
                                          <p:spTgt spid="5"/>
                                        </p:tgtEl>
                                        <p:attrNameLst>
                                          <p:attrName>style.rotation</p:attrName>
                                        </p:attrNameLst>
                                      </p:cBhvr>
                                      <p:tavLst>
                                        <p:tav tm="0">
                                          <p:val>
                                            <p:fltVal val="90"/>
                                          </p:val>
                                        </p:tav>
                                        <p:tav tm="100000">
                                          <p:val>
                                            <p:fltVal val="0"/>
                                          </p:val>
                                        </p:tav>
                                      </p:tavLst>
                                    </p:anim>
                                    <p:animEffect transition="in" filter="fade">
                                      <p:cBhvr>
                                        <p:cTn id="22"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p:bldP spid="5"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19200" y="228600"/>
            <a:ext cx="7924800" cy="646331"/>
          </a:xfrm>
          <a:prstGeom prst="rect">
            <a:avLst/>
          </a:prstGeom>
          <a:noFill/>
        </p:spPr>
        <p:txBody>
          <a:bodyPr wrap="square" lIns="91440" tIns="45720" rIns="91440" bIns="45720">
            <a:spAutoFit/>
          </a:bodyPr>
          <a:lstStyle/>
          <a:p>
            <a:r>
              <a:rPr lang="en-US" sz="3600" b="1" u="sng"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COMMITMENT TO ENVIRONMENT</a:t>
            </a:r>
          </a:p>
        </p:txBody>
      </p:sp>
      <p:sp>
        <p:nvSpPr>
          <p:cNvPr id="7" name="Rectangle 6"/>
          <p:cNvSpPr/>
          <p:nvPr/>
        </p:nvSpPr>
        <p:spPr>
          <a:xfrm>
            <a:off x="228600" y="1524000"/>
            <a:ext cx="8610600" cy="3970318"/>
          </a:xfrm>
          <a:prstGeom prst="rect">
            <a:avLst/>
          </a:prstGeom>
          <a:noFill/>
        </p:spPr>
        <p:txBody>
          <a:bodyPr wrap="square" lIns="91440" tIns="45720" rIns="91440" bIns="45720">
            <a:spAutoFit/>
          </a:bodyPr>
          <a:lstStyle/>
          <a:p>
            <a:pPr>
              <a:buFont typeface="Arial" pitchFamily="34" charset="0"/>
              <a:buChar char="•"/>
            </a:pPr>
            <a:r>
              <a:rPr lang="en-US" dirty="0">
                <a:solidFill>
                  <a:schemeClr val="accent1"/>
                </a:solidFill>
              </a:rPr>
              <a:t> </a:t>
            </a:r>
            <a:r>
              <a:rPr lang="en-US" b="1" dirty="0">
                <a:solidFill>
                  <a:schemeClr val="accent1"/>
                </a:solidFill>
              </a:rPr>
              <a:t>As a social obligation to society we have the commitment programme for     </a:t>
            </a:r>
          </a:p>
          <a:p>
            <a:r>
              <a:rPr lang="en-US" b="1" dirty="0">
                <a:solidFill>
                  <a:schemeClr val="accent1"/>
                </a:solidFill>
              </a:rPr>
              <a:t>  clean environment.</a:t>
            </a:r>
          </a:p>
          <a:p>
            <a:endParaRPr lang="en-US" b="1" dirty="0">
              <a:solidFill>
                <a:schemeClr val="accent1"/>
              </a:solidFill>
            </a:endParaRPr>
          </a:p>
          <a:p>
            <a:pPr>
              <a:buFont typeface="Arial" pitchFamily="34" charset="0"/>
              <a:buChar char="•"/>
            </a:pPr>
            <a:r>
              <a:rPr lang="en-US" b="1" dirty="0">
                <a:solidFill>
                  <a:schemeClr val="accent1"/>
                </a:solidFill>
              </a:rPr>
              <a:t> We take all necessary measures to ensure that the effluent discharged is </a:t>
            </a:r>
          </a:p>
          <a:p>
            <a:r>
              <a:rPr lang="en-US" b="1" dirty="0">
                <a:solidFill>
                  <a:schemeClr val="accent1"/>
                </a:solidFill>
              </a:rPr>
              <a:t>  treated at our Effluent Treatment Plant as per norms of pollution control  </a:t>
            </a:r>
          </a:p>
          <a:p>
            <a:r>
              <a:rPr lang="en-US" b="1" dirty="0">
                <a:solidFill>
                  <a:schemeClr val="accent1"/>
                </a:solidFill>
              </a:rPr>
              <a:t>  regulation.</a:t>
            </a:r>
          </a:p>
          <a:p>
            <a:endParaRPr lang="en-US" b="1" dirty="0">
              <a:solidFill>
                <a:schemeClr val="accent1"/>
              </a:solidFill>
            </a:endParaRPr>
          </a:p>
          <a:p>
            <a:pPr>
              <a:buFont typeface="Arial" pitchFamily="34" charset="0"/>
              <a:buChar char="•"/>
            </a:pPr>
            <a:r>
              <a:rPr lang="en-US" b="1" dirty="0">
                <a:solidFill>
                  <a:schemeClr val="accent1"/>
                </a:solidFill>
              </a:rPr>
              <a:t> We are member of the ‘Common Effluent Treatment Plant’ &amp; ‘Solid Waste  </a:t>
            </a:r>
          </a:p>
          <a:p>
            <a:r>
              <a:rPr lang="en-US" b="1" dirty="0">
                <a:solidFill>
                  <a:schemeClr val="accent1"/>
                </a:solidFill>
              </a:rPr>
              <a:t>  Management’. </a:t>
            </a:r>
          </a:p>
          <a:p>
            <a:endParaRPr lang="en-US" dirty="0">
              <a:solidFill>
                <a:schemeClr val="accent1"/>
              </a:solidFill>
            </a:endParaRPr>
          </a:p>
          <a:p>
            <a:endParaRPr lang="en-US" dirty="0">
              <a:solidFill>
                <a:schemeClr val="accent1"/>
              </a:solidFill>
            </a:endParaRPr>
          </a:p>
          <a:p>
            <a:endParaRPr lang="en-US" dirty="0">
              <a:solidFill>
                <a:schemeClr val="accent1"/>
              </a:solidFill>
            </a:endParaRPr>
          </a:p>
          <a:p>
            <a:endParaRPr lang="en-US" dirty="0">
              <a:solidFill>
                <a:schemeClr val="accent1"/>
              </a:solidFill>
            </a:endParaRPr>
          </a:p>
          <a:p>
            <a:endParaRPr lang="en-US" dirty="0">
              <a:solidFill>
                <a:schemeClr val="accent1"/>
              </a:solidFill>
            </a:endParaRPr>
          </a:p>
        </p:txBody>
      </p:sp>
      <p:pic>
        <p:nvPicPr>
          <p:cNvPr id="4" name="Picture 3" descr="clip_image001.jpg"/>
          <p:cNvPicPr>
            <a:picLocks noChangeAspect="1"/>
          </p:cNvPicPr>
          <p:nvPr/>
        </p:nvPicPr>
        <p:blipFill>
          <a:blip r:embed="rId3" cstate="print"/>
          <a:stretch>
            <a:fillRect/>
          </a:stretch>
        </p:blipFill>
        <p:spPr>
          <a:xfrm>
            <a:off x="0" y="0"/>
            <a:ext cx="1219200" cy="1219200"/>
          </a:xfrm>
          <a:prstGeom prst="rect">
            <a:avLst/>
          </a:prstGeom>
        </p:spPr>
      </p:pic>
      <p:sp>
        <p:nvSpPr>
          <p:cNvPr id="8" name="Footer Placeholder 7"/>
          <p:cNvSpPr>
            <a:spLocks noGrp="1"/>
          </p:cNvSpPr>
          <p:nvPr>
            <p:ph type="ftr" sz="quarter" idx="11"/>
          </p:nvPr>
        </p:nvSpPr>
        <p:spPr/>
        <p:txBody>
          <a:bodyPr/>
          <a:lstStyle/>
          <a:p>
            <a:r>
              <a:rPr kumimoji="0" lang="en-US"/>
              <a:t>PREMIER GROUP OF INDUSTRIES</a:t>
            </a:r>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8</a:t>
            </a:fld>
            <a:endParaRPr kumimoji="0" lang="en-US"/>
          </a:p>
        </p:txBody>
      </p:sp>
    </p:spTree>
    <p:custDataLst>
      <p:tags r:id="rId1"/>
    </p:custDataLst>
  </p:cSld>
  <p:clrMapOvr>
    <a:masterClrMapping/>
  </p:clrMapOvr>
  <p:transition advTm="2385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27" presetClass="entr" presetSubtype="0" fill="hold" grpId="0" nodeType="clickEffect">
                                  <p:stCondLst>
                                    <p:cond delay="0"/>
                                  </p:stCondLst>
                                  <p:iterate type="lt">
                                    <p:tmPct val="50000"/>
                                  </p:iterate>
                                  <p:childTnLst>
                                    <p:set>
                                      <p:cBhvr>
                                        <p:cTn id="17" dur="1" fill="hold">
                                          <p:stCondLst>
                                            <p:cond delay="0"/>
                                          </p:stCondLst>
                                        </p:cTn>
                                        <p:tgtEl>
                                          <p:spTgt spid="7"/>
                                        </p:tgtEl>
                                        <p:attrNameLst>
                                          <p:attrName>style.visibility</p:attrName>
                                        </p:attrNameLst>
                                      </p:cBhvr>
                                      <p:to>
                                        <p:strVal val="visible"/>
                                      </p:to>
                                    </p:set>
                                    <p:anim calcmode="discrete" valueType="clr">
                                      <p:cBhvr override="childStyle">
                                        <p:cTn id="18"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7"/>
                                        </p:tgtEl>
                                        <p:attrNameLst>
                                          <p:attrName>fillcolor</p:attrName>
                                        </p:attrNameLst>
                                      </p:cBhvr>
                                      <p:tavLst>
                                        <p:tav tm="0">
                                          <p:val>
                                            <p:clrVal>
                                              <a:schemeClr val="accent2"/>
                                            </p:clrVal>
                                          </p:val>
                                        </p:tav>
                                        <p:tav tm="50000">
                                          <p:val>
                                            <p:clrVal>
                                              <a:schemeClr val="hlink"/>
                                            </p:clrVal>
                                          </p:val>
                                        </p:tav>
                                      </p:tavLst>
                                    </p:anim>
                                    <p:set>
                                      <p:cBhvr>
                                        <p:cTn id="20" dur="80"/>
                                        <p:tgtEl>
                                          <p:spTgt spid="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63316" y="304800"/>
            <a:ext cx="7880684" cy="830997"/>
          </a:xfrm>
          <a:prstGeom prst="rect">
            <a:avLst/>
          </a:prstGeom>
          <a:noFill/>
        </p:spPr>
        <p:txBody>
          <a:bodyPr wrap="none" lIns="91440" tIns="45720" rIns="91440" bIns="45720">
            <a:spAutoFit/>
          </a:bodyPr>
          <a:lstStyle/>
          <a:p>
            <a:pPr algn="ctr"/>
            <a:r>
              <a:rPr lang="en-US" sz="4800" b="1" u="sng"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COMMITMENT TO SAFETY</a:t>
            </a:r>
          </a:p>
        </p:txBody>
      </p:sp>
      <p:sp>
        <p:nvSpPr>
          <p:cNvPr id="7" name="Rectangle 6"/>
          <p:cNvSpPr/>
          <p:nvPr/>
        </p:nvSpPr>
        <p:spPr>
          <a:xfrm>
            <a:off x="228600" y="1676400"/>
            <a:ext cx="8686800" cy="2554545"/>
          </a:xfrm>
          <a:prstGeom prst="rect">
            <a:avLst/>
          </a:prstGeom>
          <a:noFill/>
        </p:spPr>
        <p:txBody>
          <a:bodyPr wrap="square" lIns="91440" tIns="45720" rIns="91440" bIns="45720">
            <a:spAutoFit/>
          </a:bodyPr>
          <a:lstStyle/>
          <a:p>
            <a:pPr algn="just"/>
            <a:r>
              <a:rPr lang="en-US" sz="3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We have put together our expertise and </a:t>
            </a:r>
          </a:p>
          <a:p>
            <a:pPr algn="just"/>
            <a:r>
              <a:rPr lang="en-US" sz="3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experience to ensure for proper program </a:t>
            </a:r>
          </a:p>
          <a:p>
            <a:pPr algn="just"/>
            <a:r>
              <a:rPr lang="en-US" sz="3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and arrangement to handle the chemicals used at our plant with all </a:t>
            </a:r>
            <a:r>
              <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requisite safety features.</a:t>
            </a:r>
            <a:endParaRPr lang="en-US" sz="3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pic>
        <p:nvPicPr>
          <p:cNvPr id="4" name="Picture 3" descr="clip_image001.jpg"/>
          <p:cNvPicPr>
            <a:picLocks noChangeAspect="1"/>
          </p:cNvPicPr>
          <p:nvPr/>
        </p:nvPicPr>
        <p:blipFill>
          <a:blip r:embed="rId3" cstate="print"/>
          <a:stretch>
            <a:fillRect/>
          </a:stretch>
        </p:blipFill>
        <p:spPr>
          <a:xfrm>
            <a:off x="0" y="0"/>
            <a:ext cx="1219200" cy="1219200"/>
          </a:xfrm>
          <a:prstGeom prst="rect">
            <a:avLst/>
          </a:prstGeom>
        </p:spPr>
      </p:pic>
      <p:sp>
        <p:nvSpPr>
          <p:cNvPr id="6" name="Footer Placeholder 5"/>
          <p:cNvSpPr>
            <a:spLocks noGrp="1"/>
          </p:cNvSpPr>
          <p:nvPr>
            <p:ph type="ftr" sz="quarter" idx="11"/>
          </p:nvPr>
        </p:nvSpPr>
        <p:spPr/>
        <p:txBody>
          <a:bodyPr/>
          <a:lstStyle/>
          <a:p>
            <a:r>
              <a:rPr kumimoji="0" lang="en-US"/>
              <a:t>PREMIER GROUP OF INDUSTRIES</a:t>
            </a:r>
          </a:p>
        </p:txBody>
      </p:sp>
      <p:sp>
        <p:nvSpPr>
          <p:cNvPr id="5" name="Slide Number Placeholder 4"/>
          <p:cNvSpPr>
            <a:spLocks noGrp="1"/>
          </p:cNvSpPr>
          <p:nvPr>
            <p:ph type="sldNum" sz="quarter" idx="12"/>
          </p:nvPr>
        </p:nvSpPr>
        <p:spPr/>
        <p:txBody>
          <a:bodyPr/>
          <a:lstStyle/>
          <a:p>
            <a:fld id="{9648F39E-9C37-485F-AC97-16BB4BDF9F49}" type="slidenum">
              <a:rPr kumimoji="0" lang="en-US" smtClean="0"/>
              <a:pPr/>
              <a:t>9</a:t>
            </a:fld>
            <a:endParaRPr kumimoji="0" lang="en-US"/>
          </a:p>
        </p:txBody>
      </p:sp>
    </p:spTree>
    <p:custDataLst>
      <p:tags r:id="rId1"/>
    </p:custDataLst>
  </p:cSld>
  <p:clrMapOvr>
    <a:masterClrMapping/>
  </p:clrMapOvr>
  <p:transition advTm="18205"/>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800" decel="100000"/>
                                        <p:tgtEl>
                                          <p:spTgt spid="3"/>
                                        </p:tgtEl>
                                      </p:cBhvr>
                                    </p:animEffect>
                                    <p:anim calcmode="lin" valueType="num">
                                      <p:cBhvr>
                                        <p:cTn id="13" dur="800" decel="100000" fill="hold"/>
                                        <p:tgtEl>
                                          <p:spTgt spid="3"/>
                                        </p:tgtEl>
                                        <p:attrNameLst>
                                          <p:attrName>style.rotation</p:attrName>
                                        </p:attrNameLst>
                                      </p:cBhvr>
                                      <p:tavLst>
                                        <p:tav tm="0">
                                          <p:val>
                                            <p:fltVal val="-90"/>
                                          </p:val>
                                        </p:tav>
                                        <p:tav tm="100000">
                                          <p:val>
                                            <p:fltVal val="0"/>
                                          </p:val>
                                        </p:tav>
                                      </p:tavLst>
                                    </p:anim>
                                    <p:anim calcmode="lin" valueType="num">
                                      <p:cBhvr>
                                        <p:cTn id="14" dur="800" decel="100000" fill="hold"/>
                                        <p:tgtEl>
                                          <p:spTgt spid="3"/>
                                        </p:tgtEl>
                                        <p:attrNameLst>
                                          <p:attrName>ppt_x</p:attrName>
                                        </p:attrNameLst>
                                      </p:cBhvr>
                                      <p:tavLst>
                                        <p:tav tm="0">
                                          <p:val>
                                            <p:strVal val="#ppt_x+0.4"/>
                                          </p:val>
                                        </p:tav>
                                        <p:tav tm="100000">
                                          <p:val>
                                            <p:strVal val="#ppt_x-0.05"/>
                                          </p:val>
                                        </p:tav>
                                      </p:tavLst>
                                    </p:anim>
                                    <p:anim calcmode="lin" valueType="num">
                                      <p:cBhvr>
                                        <p:cTn id="15" dur="800" decel="100000" fill="hold"/>
                                        <p:tgtEl>
                                          <p:spTgt spid="3"/>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500" fill="hold"/>
                                        <p:tgtEl>
                                          <p:spTgt spid="7"/>
                                        </p:tgtEl>
                                        <p:attrNameLst>
                                          <p:attrName>ppt_w</p:attrName>
                                        </p:attrNameLst>
                                      </p:cBhvr>
                                      <p:tavLst>
                                        <p:tav tm="0">
                                          <p:val>
                                            <p:fltVal val="0"/>
                                          </p:val>
                                        </p:tav>
                                        <p:tav tm="100000">
                                          <p:val>
                                            <p:strVal val="#ppt_w"/>
                                          </p:val>
                                        </p:tav>
                                      </p:tavLst>
                                    </p:anim>
                                    <p:anim calcmode="lin" valueType="num">
                                      <p:cBhvr>
                                        <p:cTn id="23" dur="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7|3.5|2.7"/>
</p:tagLst>
</file>

<file path=ppt/tags/tag10.xml><?xml version="1.0" encoding="utf-8"?>
<p:tagLst xmlns:a="http://schemas.openxmlformats.org/drawingml/2006/main" xmlns:r="http://schemas.openxmlformats.org/officeDocument/2006/relationships" xmlns:p="http://schemas.openxmlformats.org/presentationml/2006/main">
  <p:tag name="TIMING" val="|0.5|3|1.9"/>
</p:tagLst>
</file>

<file path=ppt/tags/tag2.xml><?xml version="1.0" encoding="utf-8"?>
<p:tagLst xmlns:a="http://schemas.openxmlformats.org/drawingml/2006/main" xmlns:r="http://schemas.openxmlformats.org/officeDocument/2006/relationships" xmlns:p="http://schemas.openxmlformats.org/presentationml/2006/main">
  <p:tag name="TIMING" val="|1.3|2.8|2.8"/>
</p:tagLst>
</file>

<file path=ppt/tags/tag3.xml><?xml version="1.0" encoding="utf-8"?>
<p:tagLst xmlns:a="http://schemas.openxmlformats.org/drawingml/2006/main" xmlns:r="http://schemas.openxmlformats.org/officeDocument/2006/relationships" xmlns:p="http://schemas.openxmlformats.org/presentationml/2006/main">
  <p:tag name="TIMING" val="|0.6|3.1|4.9"/>
</p:tagLst>
</file>

<file path=ppt/tags/tag4.xml><?xml version="1.0" encoding="utf-8"?>
<p:tagLst xmlns:a="http://schemas.openxmlformats.org/drawingml/2006/main" xmlns:r="http://schemas.openxmlformats.org/officeDocument/2006/relationships" xmlns:p="http://schemas.openxmlformats.org/presentationml/2006/main">
  <p:tag name="TIMING" val="|1.2|2.7|2.4"/>
</p:tagLst>
</file>

<file path=ppt/tags/tag5.xml><?xml version="1.0" encoding="utf-8"?>
<p:tagLst xmlns:a="http://schemas.openxmlformats.org/drawingml/2006/main" xmlns:r="http://schemas.openxmlformats.org/officeDocument/2006/relationships" xmlns:p="http://schemas.openxmlformats.org/presentationml/2006/main">
  <p:tag name="TIMING" val="|1.3|2.4|4.3"/>
</p:tagLst>
</file>

<file path=ppt/tags/tag6.xml><?xml version="1.0" encoding="utf-8"?>
<p:tagLst xmlns:a="http://schemas.openxmlformats.org/drawingml/2006/main" xmlns:r="http://schemas.openxmlformats.org/officeDocument/2006/relationships" xmlns:p="http://schemas.openxmlformats.org/presentationml/2006/main">
  <p:tag name="TIMING" val="|0.4|2.9|2.8"/>
</p:tagLst>
</file>

<file path=ppt/tags/tag7.xml><?xml version="1.0" encoding="utf-8"?>
<p:tagLst xmlns:a="http://schemas.openxmlformats.org/drawingml/2006/main" xmlns:r="http://schemas.openxmlformats.org/officeDocument/2006/relationships" xmlns:p="http://schemas.openxmlformats.org/presentationml/2006/main">
  <p:tag name="TIMING" val="|0.9|2.8|2.9"/>
</p:tagLst>
</file>

<file path=ppt/tags/tag8.xml><?xml version="1.0" encoding="utf-8"?>
<p:tagLst xmlns:a="http://schemas.openxmlformats.org/drawingml/2006/main" xmlns:r="http://schemas.openxmlformats.org/officeDocument/2006/relationships" xmlns:p="http://schemas.openxmlformats.org/presentationml/2006/main">
  <p:tag name="TIMING" val="|1.1|3.3"/>
</p:tagLst>
</file>

<file path=ppt/tags/tag9.xml><?xml version="1.0" encoding="utf-8"?>
<p:tagLst xmlns:a="http://schemas.openxmlformats.org/drawingml/2006/main" xmlns:r="http://schemas.openxmlformats.org/officeDocument/2006/relationships" xmlns:p="http://schemas.openxmlformats.org/presentationml/2006/main">
  <p:tag name="TIMING" val="|0.5|3|4.3"/>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2">
      <a:dk1>
        <a:sysClr val="windowText" lastClr="000000"/>
      </a:dk1>
      <a:lt1>
        <a:sysClr val="window" lastClr="FFFFFF"/>
      </a:lt1>
      <a:dk2>
        <a:srgbClr val="464646"/>
      </a:dk2>
      <a:lt2>
        <a:srgbClr val="DEF5FA"/>
      </a:lt2>
      <a:accent1>
        <a:srgbClr val="090C8D"/>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934</TotalTime>
  <Words>433</Words>
  <Application>Microsoft Office PowerPoint</Application>
  <PresentationFormat>On-screen Show (4:3)</PresentationFormat>
  <Paragraphs>149</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Lucida Sans Unicode</vt:lpstr>
      <vt:lpstr>Verdana</vt:lpstr>
      <vt:lpstr>Wingdings</vt:lpstr>
      <vt:lpstr>Wingdings 2</vt:lpstr>
      <vt:lpstr>Wingdings 3</vt:lpstr>
      <vt:lpstr>Concourse</vt:lpstr>
      <vt:lpstr>PowerPoint Presentation</vt:lpstr>
      <vt:lpstr>PowerPoint Presentation</vt:lpstr>
      <vt:lpstr>PowerPoint Presentation</vt:lpstr>
      <vt:lpstr>PowerPoint Presentation</vt:lpstr>
      <vt:lpstr>PRODUCT LIST</vt:lpstr>
      <vt:lpstr>PRODUCT LIST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abc</cp:lastModifiedBy>
  <cp:revision>145</cp:revision>
  <dcterms:created xsi:type="dcterms:W3CDTF">2012-09-25T05:06:43Z</dcterms:created>
  <dcterms:modified xsi:type="dcterms:W3CDTF">2018-08-28T10:43:51Z</dcterms:modified>
</cp:coreProperties>
</file>