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8" r:id="rId3"/>
    <p:sldId id="260" r:id="rId4"/>
    <p:sldId id="261" r:id="rId5"/>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5" d="100"/>
          <a:sy n="125" d="100"/>
        </p:scale>
        <p:origin x="42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8AFA768-8278-4AA2-AF57-D81DEC48461C}" type="datetimeFigureOut">
              <a:rPr lang="en-US" smtClean="0"/>
              <a:t>17/Mar/2019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2274164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FA768-8278-4AA2-AF57-D81DEC48461C}" type="datetimeFigureOut">
              <a:rPr lang="en-US" smtClean="0"/>
              <a:t>17/Mar/2019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3534722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FA768-8278-4AA2-AF57-D81DEC48461C}" type="datetimeFigureOut">
              <a:rPr lang="en-US" smtClean="0"/>
              <a:t>17/Mar/2019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2151712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8AFA768-8278-4AA2-AF57-D81DEC48461C}" type="datetimeFigureOut">
              <a:rPr lang="en-US" smtClean="0"/>
              <a:t>17/Mar/2019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104106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AFA768-8278-4AA2-AF57-D81DEC48461C}" type="datetimeFigureOut">
              <a:rPr lang="en-US" smtClean="0"/>
              <a:t>17/Mar/2019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1381714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8AFA768-8278-4AA2-AF57-D81DEC48461C}" type="datetimeFigureOut">
              <a:rPr lang="en-US" smtClean="0"/>
              <a:t>17/Mar/2019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580037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8AFA768-8278-4AA2-AF57-D81DEC48461C}" type="datetimeFigureOut">
              <a:rPr lang="en-US" smtClean="0"/>
              <a:t>17/Mar/2019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2216117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8AFA768-8278-4AA2-AF57-D81DEC48461C}" type="datetimeFigureOut">
              <a:rPr lang="en-US" smtClean="0"/>
              <a:t>17/Mar/2019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644888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A768-8278-4AA2-AF57-D81DEC48461C}" type="datetimeFigureOut">
              <a:rPr lang="en-US" smtClean="0"/>
              <a:t>17/Mar/2019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1574375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FA768-8278-4AA2-AF57-D81DEC48461C}" type="datetimeFigureOut">
              <a:rPr lang="en-US" smtClean="0"/>
              <a:t>17/Mar/2019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325321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AFA768-8278-4AA2-AF57-D81DEC48461C}" type="datetimeFigureOut">
              <a:rPr lang="en-US" smtClean="0"/>
              <a:t>17/Mar/2019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49B2B2-4545-49F7-B0F2-3FE13A771EEE}" type="slidenum">
              <a:rPr lang="en-US" smtClean="0"/>
              <a:t>‹#›</a:t>
            </a:fld>
            <a:endParaRPr lang="en-US"/>
          </a:p>
        </p:txBody>
      </p:sp>
    </p:spTree>
    <p:extLst>
      <p:ext uri="{BB962C8B-B14F-4D97-AF65-F5344CB8AC3E}">
        <p14:creationId xmlns:p14="http://schemas.microsoft.com/office/powerpoint/2010/main" val="13269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8AFA768-8278-4AA2-AF57-D81DEC48461C}" type="datetimeFigureOut">
              <a:rPr lang="en-US" smtClean="0"/>
              <a:t>17/Mar/2019</a:t>
            </a:fld>
            <a:endParaRPr 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3949B2B2-4545-49F7-B0F2-3FE13A771EEE}" type="slidenum">
              <a:rPr lang="en-US" smtClean="0"/>
              <a:t>‹#›</a:t>
            </a:fld>
            <a:endParaRPr lang="en-US"/>
          </a:p>
        </p:txBody>
      </p:sp>
    </p:spTree>
    <p:extLst>
      <p:ext uri="{BB962C8B-B14F-4D97-AF65-F5344CB8AC3E}">
        <p14:creationId xmlns:p14="http://schemas.microsoft.com/office/powerpoint/2010/main" val="1717659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marketing@alwajirpharma.com" TargetMode="External"/><Relationship Id="rId2" Type="http://schemas.openxmlformats.org/officeDocument/2006/relationships/image" Target="../media/image6.jpg"/><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hyperlink" Target="http://alwajirpharma.com/" TargetMode="External"/><Relationship Id="rId4" Type="http://schemas.openxmlformats.org/officeDocument/2006/relationships/hyperlink" Target="mailto:md@alwajirpharma.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563" r="53279"/>
          <a:stretch/>
        </p:blipFill>
        <p:spPr>
          <a:xfrm>
            <a:off x="0" y="0"/>
            <a:ext cx="6896100" cy="9906000"/>
          </a:xfrm>
          <a:prstGeom prst="rect">
            <a:avLst/>
          </a:prstGeom>
        </p:spPr>
      </p:pic>
      <p:sp>
        <p:nvSpPr>
          <p:cNvPr id="7" name="Rectangle 6"/>
          <p:cNvSpPr/>
          <p:nvPr/>
        </p:nvSpPr>
        <p:spPr>
          <a:xfrm>
            <a:off x="405825" y="8894808"/>
            <a:ext cx="6008248" cy="646331"/>
          </a:xfrm>
          <a:prstGeom prst="rect">
            <a:avLst/>
          </a:prstGeom>
        </p:spPr>
        <p:txBody>
          <a:bodyPr wrap="none">
            <a:spAutoFit/>
          </a:bodyPr>
          <a:lstStyle/>
          <a:p>
            <a:pPr algn="ctr"/>
            <a:r>
              <a:rPr lang="en-US" sz="3600" b="1" spc="300" dirty="0" smtClean="0">
                <a:solidFill>
                  <a:schemeClr val="accent5">
                    <a:lumMod val="75000"/>
                  </a:schemeClr>
                </a:solidFill>
                <a:cs typeface="Aharoni" panose="02010803020104030203" pitchFamily="2" charset="-79"/>
              </a:rPr>
              <a:t>Al </a:t>
            </a:r>
            <a:r>
              <a:rPr lang="en-US" sz="3600" b="1" spc="300" dirty="0" err="1" smtClean="0">
                <a:solidFill>
                  <a:schemeClr val="accent5">
                    <a:lumMod val="75000"/>
                  </a:schemeClr>
                </a:solidFill>
                <a:cs typeface="Aharoni" panose="02010803020104030203" pitchFamily="2" charset="-79"/>
              </a:rPr>
              <a:t>Wajer</a:t>
            </a:r>
            <a:r>
              <a:rPr lang="en-US" sz="3600" b="1" spc="300" dirty="0" smtClean="0">
                <a:solidFill>
                  <a:schemeClr val="accent5">
                    <a:lumMod val="75000"/>
                  </a:schemeClr>
                </a:solidFill>
                <a:cs typeface="Aharoni" panose="02010803020104030203" pitchFamily="2" charset="-79"/>
              </a:rPr>
              <a:t> Pharmaceuticals</a:t>
            </a:r>
            <a:endParaRPr lang="en-US" sz="3600" b="1" spc="300" dirty="0">
              <a:solidFill>
                <a:schemeClr val="accent5">
                  <a:lumMod val="75000"/>
                </a:schemeClr>
              </a:solidFill>
              <a:cs typeface="Aharoni" panose="02010803020104030203" pitchFamily="2" charset="-79"/>
            </a:endParaRPr>
          </a:p>
        </p:txBody>
      </p:sp>
      <p:sp>
        <p:nvSpPr>
          <p:cNvPr id="5" name="Rectangle 4"/>
          <p:cNvSpPr/>
          <p:nvPr/>
        </p:nvSpPr>
        <p:spPr>
          <a:xfrm>
            <a:off x="477256" y="1288917"/>
            <a:ext cx="5865387" cy="400110"/>
          </a:xfrm>
          <a:prstGeom prst="rect">
            <a:avLst/>
          </a:prstGeom>
        </p:spPr>
        <p:txBody>
          <a:bodyPr wrap="none">
            <a:spAutoFit/>
          </a:bodyPr>
          <a:lstStyle/>
          <a:p>
            <a:pPr algn="ctr"/>
            <a:r>
              <a:rPr lang="en-US" sz="2000" b="1" spc="300" dirty="0" smtClean="0">
                <a:solidFill>
                  <a:schemeClr val="accent5">
                    <a:lumMod val="75000"/>
                  </a:schemeClr>
                </a:solidFill>
              </a:rPr>
              <a:t>Manufacturer of Pharmaceutical Pellets</a:t>
            </a:r>
            <a:endParaRPr lang="en-US" sz="2000" b="1" spc="300" dirty="0">
              <a:solidFill>
                <a:schemeClr val="accent5">
                  <a:lumMod val="75000"/>
                </a:schemeClr>
              </a:solidFill>
            </a:endParaRP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9474" t="40389" r="30175" b="40517"/>
          <a:stretch/>
        </p:blipFill>
        <p:spPr>
          <a:xfrm>
            <a:off x="4692316" y="209230"/>
            <a:ext cx="1925052" cy="870457"/>
          </a:xfrm>
          <a:prstGeom prst="ellipse">
            <a:avLst/>
          </a:prstGeom>
        </p:spPr>
      </p:pic>
      <p:sp>
        <p:nvSpPr>
          <p:cNvPr id="8" name="Oval 7"/>
          <p:cNvSpPr/>
          <p:nvPr/>
        </p:nvSpPr>
        <p:spPr>
          <a:xfrm>
            <a:off x="1828799" y="9027048"/>
            <a:ext cx="106326" cy="80417"/>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Tree>
    <p:extLst>
      <p:ext uri="{BB962C8B-B14F-4D97-AF65-F5344CB8AC3E}">
        <p14:creationId xmlns:p14="http://schemas.microsoft.com/office/powerpoint/2010/main" val="35861819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050" y="-11875"/>
            <a:ext cx="6858000" cy="9906000"/>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10312"/>
          <a:stretch/>
        </p:blipFill>
        <p:spPr>
          <a:xfrm>
            <a:off x="-32117" y="3612297"/>
            <a:ext cx="6871067" cy="1764921"/>
          </a:xfrm>
          <a:prstGeom prst="rect">
            <a:avLst/>
          </a:prstGeom>
        </p:spPr>
      </p:pic>
      <p:sp>
        <p:nvSpPr>
          <p:cNvPr id="2" name="Rectangle 1"/>
          <p:cNvSpPr/>
          <p:nvPr/>
        </p:nvSpPr>
        <p:spPr>
          <a:xfrm>
            <a:off x="501646" y="876181"/>
            <a:ext cx="3288446" cy="2031325"/>
          </a:xfrm>
          <a:prstGeom prst="rect">
            <a:avLst/>
          </a:prstGeom>
        </p:spPr>
        <p:txBody>
          <a:bodyPr wrap="square">
            <a:spAutoFit/>
          </a:bodyPr>
          <a:lstStyle/>
          <a:p>
            <a:pPr algn="just">
              <a:lnSpc>
                <a:spcPct val="150000"/>
              </a:lnSpc>
            </a:pPr>
            <a:r>
              <a:rPr lang="en-US" sz="1200" b="1" dirty="0" smtClean="0">
                <a:solidFill>
                  <a:schemeClr val="bg1"/>
                </a:solidFill>
              </a:rPr>
              <a:t>Al </a:t>
            </a:r>
            <a:r>
              <a:rPr lang="en-US" sz="1200" b="1" dirty="0" err="1" smtClean="0">
                <a:solidFill>
                  <a:schemeClr val="bg1"/>
                </a:solidFill>
              </a:rPr>
              <a:t>Wajer</a:t>
            </a:r>
            <a:r>
              <a:rPr lang="en-US" sz="1200" b="1" dirty="0" smtClean="0">
                <a:solidFill>
                  <a:schemeClr val="bg1"/>
                </a:solidFill>
              </a:rPr>
              <a:t> </a:t>
            </a:r>
            <a:r>
              <a:rPr lang="en-US" sz="1200" b="1" dirty="0" smtClean="0">
                <a:solidFill>
                  <a:schemeClr val="bg1"/>
                </a:solidFill>
              </a:rPr>
              <a:t>Pharmaceuticals LLC</a:t>
            </a:r>
            <a:r>
              <a:rPr lang="en-US" sz="1200" dirty="0" smtClean="0">
                <a:solidFill>
                  <a:schemeClr val="bg1"/>
                </a:solidFill>
              </a:rPr>
              <a:t> is a professionally managed company, part of Pharmaceutical Group Company in Oman, involved in manufacturing and marketing of quality pharmaceuticals range of products (Pharmaceutical Pellets). The company has a state-of-the-art factory in Sohar Industrial Area in Oman. </a:t>
            </a:r>
            <a:endParaRPr lang="en-US" sz="1200" dirty="0">
              <a:solidFill>
                <a:schemeClr val="bg1"/>
              </a:solidFill>
            </a:endParaRPr>
          </a:p>
        </p:txBody>
      </p:sp>
      <p:sp>
        <p:nvSpPr>
          <p:cNvPr id="11" name="Rectangle 10"/>
          <p:cNvSpPr/>
          <p:nvPr/>
        </p:nvSpPr>
        <p:spPr>
          <a:xfrm>
            <a:off x="501645" y="5440229"/>
            <a:ext cx="5979342" cy="4108817"/>
          </a:xfrm>
          <a:prstGeom prst="rect">
            <a:avLst/>
          </a:prstGeom>
        </p:spPr>
        <p:txBody>
          <a:bodyPr wrap="square">
            <a:spAutoFit/>
          </a:bodyPr>
          <a:lstStyle/>
          <a:p>
            <a:pPr algn="just"/>
            <a:r>
              <a:rPr lang="en-US" sz="1600" b="1" u="sng" dirty="0" smtClean="0">
                <a:solidFill>
                  <a:schemeClr val="bg1"/>
                </a:solidFill>
              </a:rPr>
              <a:t>Vision</a:t>
            </a:r>
          </a:p>
          <a:p>
            <a:pPr algn="just"/>
            <a:endParaRPr lang="en-US" sz="200" dirty="0" smtClean="0">
              <a:solidFill>
                <a:schemeClr val="bg1"/>
              </a:solidFill>
            </a:endParaRPr>
          </a:p>
          <a:p>
            <a:pPr algn="just"/>
            <a:r>
              <a:rPr lang="en-US" sz="1100" dirty="0" smtClean="0">
                <a:solidFill>
                  <a:schemeClr val="bg1"/>
                </a:solidFill>
              </a:rPr>
              <a:t>Every new venture is set up with a vision in mind, with a goal to continuously work towards. We at </a:t>
            </a:r>
            <a:r>
              <a:rPr lang="en-US" sz="1100" b="1" dirty="0" smtClean="0">
                <a:solidFill>
                  <a:schemeClr val="bg1"/>
                </a:solidFill>
              </a:rPr>
              <a:t>Al </a:t>
            </a:r>
            <a:r>
              <a:rPr lang="en-US" sz="1100" b="1" dirty="0" err="1" smtClean="0">
                <a:solidFill>
                  <a:schemeClr val="bg1"/>
                </a:solidFill>
              </a:rPr>
              <a:t>Wajer</a:t>
            </a:r>
            <a:r>
              <a:rPr lang="en-US" sz="1100" b="1" dirty="0" smtClean="0">
                <a:solidFill>
                  <a:schemeClr val="bg1"/>
                </a:solidFill>
              </a:rPr>
              <a:t> </a:t>
            </a:r>
            <a:r>
              <a:rPr lang="en-US" sz="1100" b="1" dirty="0" smtClean="0">
                <a:solidFill>
                  <a:schemeClr val="bg1"/>
                </a:solidFill>
              </a:rPr>
              <a:t>aim to achieve excellence in the manufacturing of quality drugs</a:t>
            </a:r>
            <a:r>
              <a:rPr lang="en-US" sz="1100" dirty="0" smtClean="0">
                <a:solidFill>
                  <a:schemeClr val="bg1"/>
                </a:solidFill>
              </a:rPr>
              <a:t>. We believe in working tirelessly to </a:t>
            </a:r>
            <a:r>
              <a:rPr lang="en-US" sz="1100" b="1" dirty="0" smtClean="0">
                <a:solidFill>
                  <a:schemeClr val="bg1"/>
                </a:solidFill>
              </a:rPr>
              <a:t>accomplish maximum customer satisfaction </a:t>
            </a:r>
            <a:r>
              <a:rPr lang="en-US" sz="1100" dirty="0" smtClean="0">
                <a:solidFill>
                  <a:schemeClr val="bg1"/>
                </a:solidFill>
              </a:rPr>
              <a:t>and making concerted efforts for the well being of each individual associated with us.</a:t>
            </a:r>
          </a:p>
          <a:p>
            <a:pPr algn="just"/>
            <a:endParaRPr lang="en-US" sz="200" dirty="0" smtClean="0">
              <a:solidFill>
                <a:schemeClr val="bg1"/>
              </a:solidFill>
            </a:endParaRPr>
          </a:p>
          <a:p>
            <a:pPr algn="just"/>
            <a:endParaRPr lang="en-US" sz="200" dirty="0" smtClean="0">
              <a:solidFill>
                <a:schemeClr val="bg1"/>
              </a:solidFill>
            </a:endParaRPr>
          </a:p>
          <a:p>
            <a:pPr algn="just"/>
            <a:r>
              <a:rPr lang="en-US" sz="1100" dirty="0" smtClean="0">
                <a:solidFill>
                  <a:schemeClr val="bg1"/>
                </a:solidFill>
              </a:rPr>
              <a:t>We look forward to fostering mutually beneficial relationships with all our customers and ensure profitable growth.</a:t>
            </a:r>
          </a:p>
          <a:p>
            <a:pPr algn="just"/>
            <a:endParaRPr lang="en-US" sz="1100" dirty="0" smtClean="0">
              <a:solidFill>
                <a:schemeClr val="bg1"/>
              </a:solidFill>
            </a:endParaRPr>
          </a:p>
          <a:p>
            <a:pPr algn="just"/>
            <a:endParaRPr lang="en-US" sz="300" dirty="0" smtClean="0">
              <a:solidFill>
                <a:schemeClr val="bg1"/>
              </a:solidFill>
            </a:endParaRPr>
          </a:p>
          <a:p>
            <a:pPr algn="just"/>
            <a:r>
              <a:rPr lang="en-US" sz="1600" b="1" u="sng" dirty="0" smtClean="0">
                <a:solidFill>
                  <a:schemeClr val="bg1"/>
                </a:solidFill>
              </a:rPr>
              <a:t>Mission</a:t>
            </a:r>
          </a:p>
          <a:p>
            <a:pPr algn="just"/>
            <a:endParaRPr lang="en-US" sz="500" dirty="0">
              <a:solidFill>
                <a:schemeClr val="bg1"/>
              </a:solidFill>
            </a:endParaRPr>
          </a:p>
          <a:p>
            <a:pPr marL="285750" indent="-285750" algn="just">
              <a:buFont typeface="Arial" panose="020B0604020202020204" pitchFamily="34" charset="0"/>
              <a:buChar char="•"/>
            </a:pPr>
            <a:r>
              <a:rPr lang="en-US" sz="1100" dirty="0">
                <a:solidFill>
                  <a:schemeClr val="bg1"/>
                </a:solidFill>
              </a:rPr>
              <a:t>To develop and manufacture pharmaceutical pellets that comply with the highest regulatory standards.</a:t>
            </a:r>
          </a:p>
          <a:p>
            <a:pPr marL="285750" indent="-285750" algn="just">
              <a:buFont typeface="Arial" panose="020B0604020202020204" pitchFamily="34" charset="0"/>
              <a:buChar char="•"/>
            </a:pPr>
            <a:r>
              <a:rPr lang="en-US" sz="1100" dirty="0">
                <a:solidFill>
                  <a:schemeClr val="bg1"/>
                </a:solidFill>
              </a:rPr>
              <a:t>To meet current and future customer needs through smart investments in R&amp;D.</a:t>
            </a:r>
          </a:p>
          <a:p>
            <a:pPr marL="285750" indent="-285750" algn="just">
              <a:buFont typeface="Arial" panose="020B0604020202020204" pitchFamily="34" charset="0"/>
              <a:buChar char="•"/>
            </a:pPr>
            <a:r>
              <a:rPr lang="en-US" sz="1100" dirty="0">
                <a:solidFill>
                  <a:schemeClr val="bg1"/>
                </a:solidFill>
              </a:rPr>
              <a:t>To deliver best-in-class service and superior value.</a:t>
            </a:r>
          </a:p>
          <a:p>
            <a:pPr marL="285750" indent="-285750" algn="just">
              <a:buFont typeface="Arial" panose="020B0604020202020204" pitchFamily="34" charset="0"/>
              <a:buChar char="•"/>
            </a:pPr>
            <a:r>
              <a:rPr lang="en-US" sz="1100" dirty="0">
                <a:solidFill>
                  <a:schemeClr val="bg1"/>
                </a:solidFill>
              </a:rPr>
              <a:t>To enhance the communities in which we live and work.</a:t>
            </a:r>
          </a:p>
          <a:p>
            <a:pPr marL="285750" indent="-285750" algn="just">
              <a:buFont typeface="Arial" panose="020B0604020202020204" pitchFamily="34" charset="0"/>
              <a:buChar char="•"/>
            </a:pPr>
            <a:r>
              <a:rPr lang="en-US" sz="1100" dirty="0">
                <a:solidFill>
                  <a:schemeClr val="bg1"/>
                </a:solidFill>
              </a:rPr>
              <a:t>To build shareholder value in all we do.</a:t>
            </a:r>
          </a:p>
          <a:p>
            <a:pPr algn="just"/>
            <a:endParaRPr lang="en-US" sz="500" dirty="0" smtClean="0">
              <a:solidFill>
                <a:schemeClr val="bg1"/>
              </a:solidFill>
            </a:endParaRPr>
          </a:p>
          <a:p>
            <a:pPr algn="just"/>
            <a:endParaRPr lang="en-US" sz="500" dirty="0">
              <a:solidFill>
                <a:schemeClr val="bg1"/>
              </a:solidFill>
            </a:endParaRPr>
          </a:p>
          <a:p>
            <a:pPr algn="just"/>
            <a:r>
              <a:rPr lang="en-US" sz="1600" b="1" u="sng" dirty="0">
                <a:solidFill>
                  <a:schemeClr val="bg1"/>
                </a:solidFill>
              </a:rPr>
              <a:t>Certifications</a:t>
            </a:r>
          </a:p>
          <a:p>
            <a:pPr algn="just"/>
            <a:r>
              <a:rPr lang="en-US" sz="1100" dirty="0">
                <a:solidFill>
                  <a:schemeClr val="bg1"/>
                </a:solidFill>
              </a:rPr>
              <a:t>Our commitment towards the manufacturing of exceptionally high quality products and the maintenance of sound R&amp;D, QC &amp; QA </a:t>
            </a:r>
            <a:r>
              <a:rPr lang="en-US" sz="1100" dirty="0" smtClean="0">
                <a:solidFill>
                  <a:schemeClr val="bg1"/>
                </a:solidFill>
              </a:rPr>
              <a:t>facilities.</a:t>
            </a:r>
            <a:endParaRPr lang="en-US" sz="1100" dirty="0">
              <a:solidFill>
                <a:schemeClr val="bg1"/>
              </a:solidFill>
            </a:endParaRPr>
          </a:p>
          <a:p>
            <a:pPr marL="285750" indent="-285750" algn="just">
              <a:buFont typeface="Arial" panose="020B0604020202020204" pitchFamily="34" charset="0"/>
              <a:buChar char="•"/>
            </a:pPr>
            <a:r>
              <a:rPr lang="en-US" sz="1100" dirty="0">
                <a:solidFill>
                  <a:schemeClr val="bg1"/>
                </a:solidFill>
              </a:rPr>
              <a:t>GMP certified company.</a:t>
            </a:r>
          </a:p>
          <a:p>
            <a:pPr marL="285750" indent="-285750" algn="just">
              <a:buFont typeface="Arial" panose="020B0604020202020204" pitchFamily="34" charset="0"/>
              <a:buChar char="•"/>
            </a:pPr>
            <a:r>
              <a:rPr lang="en-US" sz="1100" dirty="0">
                <a:solidFill>
                  <a:schemeClr val="bg1"/>
                </a:solidFill>
              </a:rPr>
              <a:t>ISO 9001 – 2008 certified company (under persuasion</a:t>
            </a:r>
            <a:r>
              <a:rPr lang="en-US" sz="1100" dirty="0" smtClean="0">
                <a:solidFill>
                  <a:schemeClr val="bg1"/>
                </a:solidFill>
              </a:rPr>
              <a:t>)</a:t>
            </a:r>
          </a:p>
        </p:txBody>
      </p:sp>
      <p:sp>
        <p:nvSpPr>
          <p:cNvPr id="18" name="Rectangle 17"/>
          <p:cNvSpPr/>
          <p:nvPr/>
        </p:nvSpPr>
        <p:spPr>
          <a:xfrm>
            <a:off x="0" y="409433"/>
            <a:ext cx="6858000" cy="39594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smtClean="0">
                <a:solidFill>
                  <a:schemeClr val="accent1">
                    <a:lumMod val="75000"/>
                  </a:schemeClr>
                </a:solidFill>
                <a:latin typeface="Arial Black" panose="020B0A04020102020204" pitchFamily="34" charset="0"/>
              </a:rPr>
              <a:t>   Al </a:t>
            </a:r>
            <a:r>
              <a:rPr lang="en-US" b="1" spc="600" dirty="0" err="1" smtClean="0">
                <a:solidFill>
                  <a:schemeClr val="accent1">
                    <a:lumMod val="75000"/>
                  </a:schemeClr>
                </a:solidFill>
                <a:latin typeface="Arial Black" panose="020B0A04020102020204" pitchFamily="34" charset="0"/>
              </a:rPr>
              <a:t>Wajer</a:t>
            </a:r>
            <a:r>
              <a:rPr lang="en-US" b="1" spc="600" dirty="0" smtClean="0">
                <a:solidFill>
                  <a:schemeClr val="accent1">
                    <a:lumMod val="75000"/>
                  </a:schemeClr>
                </a:solidFill>
                <a:latin typeface="Arial Black" panose="020B0A04020102020204" pitchFamily="34" charset="0"/>
              </a:rPr>
              <a:t> </a:t>
            </a:r>
            <a:r>
              <a:rPr lang="en-US" b="1" spc="600" dirty="0" smtClean="0">
                <a:solidFill>
                  <a:schemeClr val="accent1">
                    <a:lumMod val="75000"/>
                  </a:schemeClr>
                </a:solidFill>
                <a:latin typeface="Arial Black" panose="020B0A04020102020204" pitchFamily="34" charset="0"/>
              </a:rPr>
              <a:t>Pharma</a:t>
            </a:r>
            <a:endParaRPr lang="en-US" b="1" spc="600" dirty="0">
              <a:solidFill>
                <a:schemeClr val="accent1">
                  <a:lumMod val="75000"/>
                </a:schemeClr>
              </a:solidFill>
              <a:latin typeface="Arial Black" panose="020B0A04020102020204" pitchFamily="34" charset="0"/>
            </a:endParaRPr>
          </a:p>
        </p:txBody>
      </p:sp>
      <p:pic>
        <p:nvPicPr>
          <p:cNvPr id="19" name="Picture 18"/>
          <p:cNvPicPr>
            <a:picLocks noChangeAspect="1"/>
          </p:cNvPicPr>
          <p:nvPr/>
        </p:nvPicPr>
        <p:blipFill rotWithShape="1">
          <a:blip r:embed="rId3"/>
          <a:srcRect l="3641" t="3233" r="5779" b="7706"/>
          <a:stretch/>
        </p:blipFill>
        <p:spPr>
          <a:xfrm>
            <a:off x="5788079" y="9022741"/>
            <a:ext cx="653143" cy="639639"/>
          </a:xfrm>
          <a:prstGeom prst="ellipse">
            <a:avLst/>
          </a:prstGeom>
        </p:spPr>
      </p:pic>
      <p:sp>
        <p:nvSpPr>
          <p:cNvPr id="15" name="Rectangle 14"/>
          <p:cNvSpPr/>
          <p:nvPr/>
        </p:nvSpPr>
        <p:spPr>
          <a:xfrm>
            <a:off x="501645" y="2871837"/>
            <a:ext cx="6173925" cy="646331"/>
          </a:xfrm>
          <a:prstGeom prst="rect">
            <a:avLst/>
          </a:prstGeom>
        </p:spPr>
        <p:txBody>
          <a:bodyPr wrap="square">
            <a:spAutoFit/>
          </a:bodyPr>
          <a:lstStyle/>
          <a:p>
            <a:pPr algn="just">
              <a:lnSpc>
                <a:spcPct val="150000"/>
              </a:lnSpc>
            </a:pPr>
            <a:r>
              <a:rPr lang="en-US" sz="1200" b="1" dirty="0" smtClean="0">
                <a:solidFill>
                  <a:schemeClr val="bg1"/>
                </a:solidFill>
              </a:rPr>
              <a:t>Al </a:t>
            </a:r>
            <a:r>
              <a:rPr lang="en-US" sz="1200" b="1" dirty="0" err="1" smtClean="0">
                <a:solidFill>
                  <a:schemeClr val="bg1"/>
                </a:solidFill>
              </a:rPr>
              <a:t>Wajer</a:t>
            </a:r>
            <a:r>
              <a:rPr lang="en-US" sz="1200" b="1" dirty="0" smtClean="0">
                <a:solidFill>
                  <a:schemeClr val="bg1"/>
                </a:solidFill>
              </a:rPr>
              <a:t> </a:t>
            </a:r>
            <a:r>
              <a:rPr lang="en-US" sz="1200" b="1" dirty="0" smtClean="0">
                <a:solidFill>
                  <a:schemeClr val="bg1"/>
                </a:solidFill>
              </a:rPr>
              <a:t>Pharmaceuticals LLC</a:t>
            </a:r>
            <a:r>
              <a:rPr lang="en-US" sz="1200" dirty="0" smtClean="0">
                <a:solidFill>
                  <a:schemeClr val="bg1"/>
                </a:solidFill>
              </a:rPr>
              <a:t> have achieved GMP Ministry of Health 0f Oman certification. It is one of the fastest growing companies in Oman.</a:t>
            </a:r>
            <a:endParaRPr lang="en-US" sz="1200" dirty="0">
              <a:solidFill>
                <a:schemeClr val="bg1"/>
              </a:solidFill>
            </a:endParaRPr>
          </a:p>
        </p:txBody>
      </p:sp>
      <p:pic>
        <p:nvPicPr>
          <p:cNvPr id="8" name="Picture 7"/>
          <p:cNvPicPr>
            <a:picLocks noChangeAspect="1"/>
          </p:cNvPicPr>
          <p:nvPr/>
        </p:nvPicPr>
        <p:blipFill>
          <a:blip r:embed="rId4" cstate="print">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3900847" y="1018987"/>
            <a:ext cx="2774723" cy="17667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7076975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a:srcRect l="7563" r="53279"/>
          <a:stretch/>
        </p:blipFill>
        <p:spPr>
          <a:xfrm>
            <a:off x="-38100" y="-11875"/>
            <a:ext cx="6896100" cy="9906000"/>
          </a:xfrm>
          <a:prstGeom prst="rect">
            <a:avLst/>
          </a:prstGeom>
        </p:spPr>
      </p:pic>
      <p:sp>
        <p:nvSpPr>
          <p:cNvPr id="18" name="Rectangle 17"/>
          <p:cNvSpPr/>
          <p:nvPr/>
        </p:nvSpPr>
        <p:spPr>
          <a:xfrm>
            <a:off x="0" y="443841"/>
            <a:ext cx="6858000" cy="36153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smtClean="0"/>
              <a:t>   Products</a:t>
            </a:r>
            <a:endParaRPr lang="en-US" b="1" spc="600" dirty="0"/>
          </a:p>
        </p:txBody>
      </p:sp>
      <p:sp>
        <p:nvSpPr>
          <p:cNvPr id="5" name="Rectangle 4"/>
          <p:cNvSpPr/>
          <p:nvPr/>
        </p:nvSpPr>
        <p:spPr>
          <a:xfrm>
            <a:off x="162415" y="971357"/>
            <a:ext cx="3139529" cy="2062103"/>
          </a:xfrm>
          <a:prstGeom prst="rect">
            <a:avLst/>
          </a:prstGeom>
        </p:spPr>
        <p:txBody>
          <a:bodyPr wrap="square">
            <a:spAutoFit/>
          </a:bodyPr>
          <a:lstStyle/>
          <a:p>
            <a:pPr marL="342900" indent="-342900" algn="just">
              <a:lnSpc>
                <a:spcPct val="200000"/>
              </a:lnSpc>
              <a:buFont typeface="Wingdings" panose="05000000000000000000" pitchFamily="2" charset="2"/>
              <a:buChar char="ü"/>
            </a:pPr>
            <a:r>
              <a:rPr lang="en-US" sz="1600" b="1" i="1" dirty="0" smtClean="0">
                <a:solidFill>
                  <a:schemeClr val="tx2">
                    <a:lumMod val="50000"/>
                  </a:schemeClr>
                </a:solidFill>
              </a:rPr>
              <a:t>Immediate release pellets</a:t>
            </a:r>
          </a:p>
          <a:p>
            <a:pPr marL="342900" indent="-342900" algn="just">
              <a:lnSpc>
                <a:spcPct val="200000"/>
              </a:lnSpc>
              <a:buFont typeface="Wingdings" panose="05000000000000000000" pitchFamily="2" charset="2"/>
              <a:buChar char="ü"/>
            </a:pPr>
            <a:r>
              <a:rPr lang="en-US" sz="1600" b="1" i="1" dirty="0" smtClean="0">
                <a:solidFill>
                  <a:schemeClr val="tx2">
                    <a:lumMod val="50000"/>
                  </a:schemeClr>
                </a:solidFill>
              </a:rPr>
              <a:t>Sustained release </a:t>
            </a:r>
            <a:r>
              <a:rPr lang="en-US" sz="1600" b="1" i="1" dirty="0" smtClean="0">
                <a:solidFill>
                  <a:schemeClr val="tx2">
                    <a:lumMod val="50000"/>
                  </a:schemeClr>
                </a:solidFill>
              </a:rPr>
              <a:t>pellets</a:t>
            </a:r>
            <a:endParaRPr lang="en-US" sz="1600" b="1" i="1" dirty="0" smtClean="0">
              <a:solidFill>
                <a:schemeClr val="tx2">
                  <a:lumMod val="50000"/>
                </a:schemeClr>
              </a:solidFill>
            </a:endParaRPr>
          </a:p>
          <a:p>
            <a:pPr marL="342900" indent="-342900" algn="just">
              <a:lnSpc>
                <a:spcPct val="200000"/>
              </a:lnSpc>
              <a:buFont typeface="Wingdings" panose="05000000000000000000" pitchFamily="2" charset="2"/>
              <a:buChar char="ü"/>
            </a:pPr>
            <a:r>
              <a:rPr lang="en-US" sz="1600" b="1" i="1" dirty="0" smtClean="0">
                <a:solidFill>
                  <a:schemeClr val="tx2">
                    <a:lumMod val="50000"/>
                  </a:schemeClr>
                </a:solidFill>
              </a:rPr>
              <a:t>Delayed release pellets</a:t>
            </a:r>
          </a:p>
          <a:p>
            <a:pPr marL="342900" indent="-342900" algn="just">
              <a:lnSpc>
                <a:spcPct val="200000"/>
              </a:lnSpc>
              <a:buFont typeface="Wingdings" panose="05000000000000000000" pitchFamily="2" charset="2"/>
              <a:buChar char="ü"/>
            </a:pPr>
            <a:r>
              <a:rPr lang="en-US" sz="1600" b="1" i="1" dirty="0" smtClean="0">
                <a:solidFill>
                  <a:schemeClr val="tx2">
                    <a:lumMod val="50000"/>
                  </a:schemeClr>
                </a:solidFill>
              </a:rPr>
              <a:t>Sustained release tablets</a:t>
            </a:r>
          </a:p>
        </p:txBody>
      </p:sp>
      <p:sp>
        <p:nvSpPr>
          <p:cNvPr id="22" name="Rectangle 21"/>
          <p:cNvSpPr/>
          <p:nvPr/>
        </p:nvSpPr>
        <p:spPr>
          <a:xfrm>
            <a:off x="0" y="3703729"/>
            <a:ext cx="6858000" cy="33966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smtClean="0"/>
              <a:t>   Pellets Manufacturing Block</a:t>
            </a:r>
            <a:endParaRPr lang="en-US" b="1" spc="600" dirty="0"/>
          </a:p>
        </p:txBody>
      </p:sp>
      <p:sp>
        <p:nvSpPr>
          <p:cNvPr id="23" name="Rectangle 22"/>
          <p:cNvSpPr/>
          <p:nvPr/>
        </p:nvSpPr>
        <p:spPr>
          <a:xfrm>
            <a:off x="162415" y="3851171"/>
            <a:ext cx="5327200" cy="2862322"/>
          </a:xfrm>
          <a:prstGeom prst="rect">
            <a:avLst/>
          </a:prstGeom>
        </p:spPr>
        <p:txBody>
          <a:bodyPr wrap="square">
            <a:spAutoFit/>
          </a:bodyPr>
          <a:lstStyle/>
          <a:p>
            <a:pPr marL="285750" indent="-285750" algn="just">
              <a:lnSpc>
                <a:spcPct val="200000"/>
              </a:lnSpc>
              <a:buFont typeface="Wingdings" panose="05000000000000000000" pitchFamily="2" charset="2"/>
              <a:buChar char="ü"/>
            </a:pPr>
            <a:r>
              <a:rPr lang="en-US" b="1" i="1" dirty="0" smtClean="0">
                <a:solidFill>
                  <a:schemeClr val="tx2">
                    <a:lumMod val="50000"/>
                  </a:schemeClr>
                </a:solidFill>
              </a:rPr>
              <a:t>Liquid layering of pellets </a:t>
            </a:r>
          </a:p>
          <a:p>
            <a:pPr marL="285750" indent="-285750" algn="just">
              <a:lnSpc>
                <a:spcPct val="200000"/>
              </a:lnSpc>
              <a:buFont typeface="Wingdings" panose="05000000000000000000" pitchFamily="2" charset="2"/>
              <a:buChar char="ü"/>
            </a:pPr>
            <a:r>
              <a:rPr lang="en-US" b="1" i="1" dirty="0" smtClean="0">
                <a:solidFill>
                  <a:schemeClr val="tx2">
                    <a:lumMod val="50000"/>
                  </a:schemeClr>
                </a:solidFill>
              </a:rPr>
              <a:t>Powder layering of pellets</a:t>
            </a:r>
          </a:p>
          <a:p>
            <a:pPr marL="285750" indent="-285750" algn="just">
              <a:lnSpc>
                <a:spcPct val="200000"/>
              </a:lnSpc>
              <a:buFont typeface="Wingdings" panose="05000000000000000000" pitchFamily="2" charset="2"/>
              <a:buChar char="ü"/>
            </a:pPr>
            <a:r>
              <a:rPr lang="en-US" b="1" i="1" dirty="0" smtClean="0">
                <a:solidFill>
                  <a:schemeClr val="tx2">
                    <a:lumMod val="50000"/>
                  </a:schemeClr>
                </a:solidFill>
              </a:rPr>
              <a:t>Melt granulation </a:t>
            </a:r>
            <a:r>
              <a:rPr lang="en-US" b="1" i="1" dirty="0" err="1" smtClean="0">
                <a:solidFill>
                  <a:schemeClr val="tx2">
                    <a:lumMod val="50000"/>
                  </a:schemeClr>
                </a:solidFill>
              </a:rPr>
              <a:t>pelletization</a:t>
            </a:r>
            <a:endParaRPr lang="en-US" b="1" i="1" dirty="0" smtClean="0">
              <a:solidFill>
                <a:schemeClr val="tx2">
                  <a:lumMod val="50000"/>
                </a:schemeClr>
              </a:solidFill>
            </a:endParaRPr>
          </a:p>
          <a:p>
            <a:pPr marL="285750" indent="-285750" algn="just">
              <a:lnSpc>
                <a:spcPct val="200000"/>
              </a:lnSpc>
              <a:buFont typeface="Wingdings" panose="05000000000000000000" pitchFamily="2" charset="2"/>
              <a:buChar char="ü"/>
            </a:pPr>
            <a:r>
              <a:rPr lang="en-US" b="1" i="1" dirty="0" smtClean="0">
                <a:solidFill>
                  <a:schemeClr val="tx2">
                    <a:lumMod val="50000"/>
                  </a:schemeClr>
                </a:solidFill>
              </a:rPr>
              <a:t>Wet granulation </a:t>
            </a:r>
            <a:r>
              <a:rPr lang="en-US" b="1" i="1" dirty="0" err="1" smtClean="0">
                <a:solidFill>
                  <a:schemeClr val="tx2">
                    <a:lumMod val="50000"/>
                  </a:schemeClr>
                </a:solidFill>
              </a:rPr>
              <a:t>pelletization</a:t>
            </a:r>
            <a:endParaRPr lang="en-US" b="1" i="1" dirty="0" smtClean="0">
              <a:solidFill>
                <a:schemeClr val="tx2">
                  <a:lumMod val="50000"/>
                </a:schemeClr>
              </a:solidFill>
            </a:endParaRPr>
          </a:p>
          <a:p>
            <a:pPr marL="285750" indent="-285750" algn="just">
              <a:lnSpc>
                <a:spcPct val="200000"/>
              </a:lnSpc>
              <a:buFont typeface="Wingdings" panose="05000000000000000000" pitchFamily="2" charset="2"/>
              <a:buChar char="ü"/>
            </a:pPr>
            <a:r>
              <a:rPr lang="en-US" b="1" i="1" dirty="0" smtClean="0">
                <a:solidFill>
                  <a:schemeClr val="tx2">
                    <a:lumMod val="50000"/>
                  </a:schemeClr>
                </a:solidFill>
              </a:rPr>
              <a:t>Extrusion and spheronization</a:t>
            </a:r>
            <a:endParaRPr lang="en-US" b="1" i="1" dirty="0">
              <a:solidFill>
                <a:schemeClr val="tx2">
                  <a:lumMod val="50000"/>
                </a:schemeClr>
              </a:solidFill>
            </a:endParaRPr>
          </a:p>
        </p:txBody>
      </p:sp>
      <p:sp>
        <p:nvSpPr>
          <p:cNvPr id="28" name="Rectangle 27"/>
          <p:cNvSpPr/>
          <p:nvPr/>
        </p:nvSpPr>
        <p:spPr>
          <a:xfrm>
            <a:off x="0" y="6763023"/>
            <a:ext cx="6858000" cy="316624"/>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smtClean="0"/>
              <a:t>   Quality Control Laboratory</a:t>
            </a:r>
            <a:endParaRPr lang="en-US" b="1" spc="600" dirty="0"/>
          </a:p>
        </p:txBody>
      </p:sp>
      <p:sp>
        <p:nvSpPr>
          <p:cNvPr id="29" name="Rectangle 28"/>
          <p:cNvSpPr/>
          <p:nvPr/>
        </p:nvSpPr>
        <p:spPr>
          <a:xfrm>
            <a:off x="200395" y="7127650"/>
            <a:ext cx="6203098" cy="2400657"/>
          </a:xfrm>
          <a:prstGeom prst="rect">
            <a:avLst/>
          </a:prstGeom>
        </p:spPr>
        <p:txBody>
          <a:bodyPr wrap="square">
            <a:spAutoFit/>
          </a:bodyPr>
          <a:lstStyle/>
          <a:p>
            <a:pPr algn="just">
              <a:lnSpc>
                <a:spcPct val="150000"/>
              </a:lnSpc>
            </a:pPr>
            <a:r>
              <a:rPr lang="en-US" sz="2000" i="1" dirty="0">
                <a:solidFill>
                  <a:schemeClr val="tx2">
                    <a:lumMod val="50000"/>
                  </a:schemeClr>
                </a:solidFill>
              </a:rPr>
              <a:t>Fully Equipped Quality Control Laboratory</a:t>
            </a:r>
          </a:p>
          <a:p>
            <a:pPr marL="457200" indent="-457200" algn="just">
              <a:lnSpc>
                <a:spcPct val="150000"/>
              </a:lnSpc>
              <a:buFont typeface="Wingdings" panose="05000000000000000000" pitchFamily="2" charset="2"/>
              <a:buChar char="ü"/>
            </a:pPr>
            <a:r>
              <a:rPr lang="en-US" sz="2000" b="1" i="1" dirty="0">
                <a:solidFill>
                  <a:schemeClr val="tx2">
                    <a:lumMod val="50000"/>
                  </a:schemeClr>
                </a:solidFill>
              </a:rPr>
              <a:t>Raw Materials</a:t>
            </a:r>
          </a:p>
          <a:p>
            <a:pPr marL="457200" indent="-457200" algn="just">
              <a:lnSpc>
                <a:spcPct val="150000"/>
              </a:lnSpc>
              <a:buFont typeface="Wingdings" panose="05000000000000000000" pitchFamily="2" charset="2"/>
              <a:buChar char="ü"/>
            </a:pPr>
            <a:r>
              <a:rPr lang="en-US" sz="2000" b="1" i="1" dirty="0">
                <a:solidFill>
                  <a:schemeClr val="tx2">
                    <a:lumMod val="50000"/>
                  </a:schemeClr>
                </a:solidFill>
              </a:rPr>
              <a:t>Drug Product</a:t>
            </a:r>
          </a:p>
          <a:p>
            <a:pPr marL="457200" indent="-457200" algn="just">
              <a:lnSpc>
                <a:spcPct val="150000"/>
              </a:lnSpc>
              <a:buFont typeface="Wingdings" panose="05000000000000000000" pitchFamily="2" charset="2"/>
              <a:buChar char="ü"/>
            </a:pPr>
            <a:r>
              <a:rPr lang="en-US" sz="2000" b="1" i="1" dirty="0" smtClean="0">
                <a:solidFill>
                  <a:schemeClr val="tx2">
                    <a:lumMod val="50000"/>
                  </a:schemeClr>
                </a:solidFill>
              </a:rPr>
              <a:t>Re-assay</a:t>
            </a:r>
            <a:endParaRPr lang="en-US" sz="2000" b="1" i="1" dirty="0">
              <a:solidFill>
                <a:schemeClr val="tx2">
                  <a:lumMod val="50000"/>
                </a:schemeClr>
              </a:solidFill>
            </a:endParaRPr>
          </a:p>
          <a:p>
            <a:pPr marL="457200" indent="-457200" algn="just">
              <a:lnSpc>
                <a:spcPct val="150000"/>
              </a:lnSpc>
              <a:buFont typeface="Wingdings" panose="05000000000000000000" pitchFamily="2" charset="2"/>
              <a:buChar char="ü"/>
            </a:pPr>
            <a:r>
              <a:rPr lang="en-US" sz="2000" b="1" i="1" dirty="0">
                <a:solidFill>
                  <a:schemeClr val="tx2">
                    <a:lumMod val="50000"/>
                  </a:schemeClr>
                </a:solidFill>
              </a:rPr>
              <a:t>Retains</a:t>
            </a:r>
          </a:p>
        </p:txBody>
      </p:sp>
      <p:sp>
        <p:nvSpPr>
          <p:cNvPr id="2" name="Rounded Rectangle 1"/>
          <p:cNvSpPr/>
          <p:nvPr/>
        </p:nvSpPr>
        <p:spPr>
          <a:xfrm>
            <a:off x="2948026" y="867889"/>
            <a:ext cx="3758462" cy="2023708"/>
          </a:xfrm>
          <a:prstGeom prst="roundRect">
            <a:avLst>
              <a:gd name="adj" fmla="val 4038"/>
            </a:avLst>
          </a:prstGeom>
          <a:solidFill>
            <a:schemeClr val="accent3">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fontAlgn="b"/>
            <a:r>
              <a:rPr lang="en-US" b="1" u="sng" dirty="0">
                <a:solidFill>
                  <a:schemeClr val="accent6">
                    <a:lumMod val="50000"/>
                  </a:schemeClr>
                </a:solidFill>
              </a:rPr>
              <a:t>Regular </a:t>
            </a:r>
            <a:r>
              <a:rPr lang="en-US" b="1" u="sng" dirty="0" smtClean="0">
                <a:solidFill>
                  <a:schemeClr val="accent6">
                    <a:lumMod val="50000"/>
                  </a:schemeClr>
                </a:solidFill>
              </a:rPr>
              <a:t>Pellet Products</a:t>
            </a:r>
            <a:r>
              <a:rPr lang="en-US" b="1" u="sng" dirty="0">
                <a:solidFill>
                  <a:schemeClr val="accent6">
                    <a:lumMod val="50000"/>
                  </a:schemeClr>
                </a:solidFill>
              </a:rPr>
              <a:t>:</a:t>
            </a:r>
          </a:p>
          <a:p>
            <a:pPr marL="171450" indent="-171450">
              <a:buFont typeface="Arial" panose="020B0604020202020204" pitchFamily="34" charset="0"/>
              <a:buChar char="•"/>
            </a:pPr>
            <a:endParaRPr lang="en-US" sz="600" b="1" dirty="0">
              <a:solidFill>
                <a:schemeClr val="accent5">
                  <a:lumMod val="50000"/>
                </a:schemeClr>
              </a:solidFill>
            </a:endParaRPr>
          </a:p>
          <a:p>
            <a:pPr marL="171450" indent="-171450">
              <a:buFont typeface="Arial" panose="020B0604020202020204" pitchFamily="34" charset="0"/>
              <a:buChar char="•"/>
            </a:pPr>
            <a:r>
              <a:rPr lang="en-US" sz="1200" b="1" dirty="0">
                <a:solidFill>
                  <a:schemeClr val="accent5">
                    <a:lumMod val="50000"/>
                  </a:schemeClr>
                </a:solidFill>
              </a:rPr>
              <a:t>Omeprazole </a:t>
            </a:r>
            <a:r>
              <a:rPr lang="en-US" sz="1200" b="1" dirty="0" smtClean="0">
                <a:solidFill>
                  <a:schemeClr val="accent5">
                    <a:lumMod val="50000"/>
                  </a:schemeClr>
                </a:solidFill>
              </a:rPr>
              <a:t>Pellets </a:t>
            </a:r>
            <a:r>
              <a:rPr lang="en-US" sz="1200" dirty="0" smtClean="0">
                <a:solidFill>
                  <a:schemeClr val="accent5">
                    <a:lumMod val="50000"/>
                  </a:schemeClr>
                </a:solidFill>
              </a:rPr>
              <a:t>7.5%, 8.5%, </a:t>
            </a:r>
            <a:r>
              <a:rPr lang="en-US" sz="1200" dirty="0" smtClean="0">
                <a:solidFill>
                  <a:schemeClr val="accent5">
                    <a:lumMod val="50000"/>
                  </a:schemeClr>
                </a:solidFill>
              </a:rPr>
              <a:t>9%, 10%, 12%, 15%, 20%, 22.5</a:t>
            </a:r>
            <a:r>
              <a:rPr lang="en-US" sz="1200" dirty="0" smtClean="0">
                <a:solidFill>
                  <a:schemeClr val="accent5">
                    <a:lumMod val="50000"/>
                  </a:schemeClr>
                </a:solidFill>
              </a:rPr>
              <a:t>%</a:t>
            </a:r>
            <a:endParaRPr lang="en-US" sz="1200" dirty="0">
              <a:solidFill>
                <a:schemeClr val="accent5">
                  <a:lumMod val="50000"/>
                </a:schemeClr>
              </a:solidFill>
            </a:endParaRPr>
          </a:p>
          <a:p>
            <a:pPr marL="171450" indent="-171450" fontAlgn="base">
              <a:buFont typeface="Arial" panose="020B0604020202020204" pitchFamily="34" charset="0"/>
              <a:buChar char="•"/>
            </a:pPr>
            <a:r>
              <a:rPr lang="en-US" sz="1200" b="1" dirty="0">
                <a:solidFill>
                  <a:schemeClr val="accent5">
                    <a:lumMod val="50000"/>
                  </a:schemeClr>
                </a:solidFill>
              </a:rPr>
              <a:t>Esomeprazole </a:t>
            </a:r>
            <a:r>
              <a:rPr lang="en-US" sz="1200" dirty="0">
                <a:solidFill>
                  <a:schemeClr val="accent5">
                    <a:lumMod val="50000"/>
                  </a:schemeClr>
                </a:solidFill>
              </a:rPr>
              <a:t>7.5%, 8.5%, </a:t>
            </a:r>
            <a:r>
              <a:rPr lang="en-US" sz="1200" dirty="0" smtClean="0">
                <a:solidFill>
                  <a:schemeClr val="accent5">
                    <a:lumMod val="50000"/>
                  </a:schemeClr>
                </a:solidFill>
              </a:rPr>
              <a:t>15%, 22.5</a:t>
            </a:r>
            <a:r>
              <a:rPr lang="en-US" sz="1200" dirty="0">
                <a:solidFill>
                  <a:schemeClr val="accent5">
                    <a:lumMod val="50000"/>
                  </a:schemeClr>
                </a:solidFill>
              </a:rPr>
              <a:t>%</a:t>
            </a:r>
          </a:p>
          <a:p>
            <a:pPr marL="171450" indent="-171450" fontAlgn="base">
              <a:buFont typeface="Arial" panose="020B0604020202020204" pitchFamily="34" charset="0"/>
              <a:buChar char="•"/>
            </a:pPr>
            <a:r>
              <a:rPr lang="en-US" sz="1200" b="1" dirty="0" err="1">
                <a:solidFill>
                  <a:schemeClr val="accent5">
                    <a:lumMod val="50000"/>
                  </a:schemeClr>
                </a:solidFill>
              </a:rPr>
              <a:t>Lansoprazole</a:t>
            </a:r>
            <a:r>
              <a:rPr lang="en-US" sz="1200" b="1" dirty="0">
                <a:solidFill>
                  <a:schemeClr val="accent5">
                    <a:lumMod val="50000"/>
                  </a:schemeClr>
                </a:solidFill>
              </a:rPr>
              <a:t>  </a:t>
            </a:r>
            <a:r>
              <a:rPr lang="en-US" sz="1200" dirty="0">
                <a:solidFill>
                  <a:schemeClr val="accent5">
                    <a:lumMod val="50000"/>
                  </a:schemeClr>
                </a:solidFill>
              </a:rPr>
              <a:t>8.5</a:t>
            </a:r>
            <a:r>
              <a:rPr lang="en-US" sz="1200" dirty="0" smtClean="0">
                <a:solidFill>
                  <a:schemeClr val="accent5">
                    <a:lumMod val="50000"/>
                  </a:schemeClr>
                </a:solidFill>
              </a:rPr>
              <a:t>%, </a:t>
            </a:r>
            <a:r>
              <a:rPr lang="en-US" sz="1200" dirty="0" smtClean="0">
                <a:solidFill>
                  <a:schemeClr val="accent5">
                    <a:lumMod val="50000"/>
                  </a:schemeClr>
                </a:solidFill>
              </a:rPr>
              <a:t>11%, 12%, 15%, 20%</a:t>
            </a:r>
          </a:p>
          <a:p>
            <a:pPr marL="171450" indent="-171450" fontAlgn="base">
              <a:buFont typeface="Arial" panose="020B0604020202020204" pitchFamily="34" charset="0"/>
              <a:buChar char="•"/>
            </a:pPr>
            <a:r>
              <a:rPr lang="en-US" sz="1200" b="1" dirty="0" err="1" smtClean="0">
                <a:solidFill>
                  <a:schemeClr val="accent5">
                    <a:lumMod val="50000"/>
                  </a:schemeClr>
                </a:solidFill>
              </a:rPr>
              <a:t>Dexilansoprazole</a:t>
            </a:r>
            <a:r>
              <a:rPr lang="en-US" sz="1200" dirty="0" smtClean="0">
                <a:solidFill>
                  <a:schemeClr val="accent5">
                    <a:lumMod val="50000"/>
                  </a:schemeClr>
                </a:solidFill>
              </a:rPr>
              <a:t> 23%, </a:t>
            </a:r>
            <a:endParaRPr lang="en-US" sz="1200" dirty="0" smtClean="0">
              <a:solidFill>
                <a:schemeClr val="accent5">
                  <a:lumMod val="50000"/>
                </a:schemeClr>
              </a:solidFill>
            </a:endParaRPr>
          </a:p>
          <a:p>
            <a:pPr marL="171450" indent="-171450" fontAlgn="base">
              <a:buFont typeface="Arial" panose="020B0604020202020204" pitchFamily="34" charset="0"/>
              <a:buChar char="•"/>
            </a:pPr>
            <a:r>
              <a:rPr lang="en-US" sz="1200" b="1" dirty="0" err="1" smtClean="0">
                <a:solidFill>
                  <a:schemeClr val="accent5">
                    <a:lumMod val="50000"/>
                  </a:schemeClr>
                </a:solidFill>
              </a:rPr>
              <a:t>Itraconazole</a:t>
            </a:r>
            <a:r>
              <a:rPr lang="en-US" sz="1200" dirty="0" smtClean="0">
                <a:solidFill>
                  <a:schemeClr val="accent5">
                    <a:lumMod val="50000"/>
                  </a:schemeClr>
                </a:solidFill>
              </a:rPr>
              <a:t> 22%, 22.5%</a:t>
            </a:r>
          </a:p>
          <a:p>
            <a:pPr marL="171450" indent="-171450" fontAlgn="base">
              <a:buFont typeface="Arial" panose="020B0604020202020204" pitchFamily="34" charset="0"/>
              <a:buChar char="•"/>
            </a:pPr>
            <a:r>
              <a:rPr lang="en-US" sz="1200" b="1" dirty="0" err="1" smtClean="0">
                <a:solidFill>
                  <a:schemeClr val="accent5">
                    <a:lumMod val="50000"/>
                  </a:schemeClr>
                </a:solidFill>
              </a:rPr>
              <a:t>Tamsulosin</a:t>
            </a:r>
            <a:r>
              <a:rPr lang="en-US" sz="1200" dirty="0" smtClean="0">
                <a:solidFill>
                  <a:schemeClr val="accent5">
                    <a:lumMod val="50000"/>
                  </a:schemeClr>
                </a:solidFill>
              </a:rPr>
              <a:t> 0.16%, 0.20%</a:t>
            </a:r>
          </a:p>
          <a:p>
            <a:pPr marL="171450" indent="-171450" fontAlgn="base">
              <a:buFont typeface="Arial" panose="020B0604020202020204" pitchFamily="34" charset="0"/>
              <a:buChar char="•"/>
            </a:pPr>
            <a:r>
              <a:rPr lang="en-US" sz="1200" b="1" dirty="0" err="1" smtClean="0">
                <a:solidFill>
                  <a:schemeClr val="accent5">
                    <a:lumMod val="50000"/>
                  </a:schemeClr>
                </a:solidFill>
              </a:rPr>
              <a:t>Orlistat</a:t>
            </a:r>
            <a:r>
              <a:rPr lang="en-US" sz="1200" dirty="0" smtClean="0">
                <a:solidFill>
                  <a:schemeClr val="accent5">
                    <a:lumMod val="50000"/>
                  </a:schemeClr>
                </a:solidFill>
              </a:rPr>
              <a:t> 50%</a:t>
            </a:r>
            <a:endParaRPr lang="en-US" sz="1200" dirty="0" smtClean="0">
              <a:solidFill>
                <a:schemeClr val="accent5">
                  <a:lumMod val="50000"/>
                </a:schemeClr>
              </a:solidFill>
            </a:endParaRPr>
          </a:p>
        </p:txBody>
      </p:sp>
      <p:sp>
        <p:nvSpPr>
          <p:cNvPr id="20" name="Rectangle 19"/>
          <p:cNvSpPr/>
          <p:nvPr/>
        </p:nvSpPr>
        <p:spPr>
          <a:xfrm>
            <a:off x="2948026" y="2941127"/>
            <a:ext cx="3758462" cy="67710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1400" b="1" u="sng" dirty="0" smtClean="0">
                <a:solidFill>
                  <a:schemeClr val="accent6">
                    <a:lumMod val="50000"/>
                  </a:schemeClr>
                </a:solidFill>
              </a:rPr>
              <a:t>Pellets Products under development:</a:t>
            </a:r>
          </a:p>
          <a:p>
            <a:pPr algn="just"/>
            <a:r>
              <a:rPr lang="en-US" sz="1200" dirty="0" err="1" smtClean="0">
                <a:solidFill>
                  <a:schemeClr val="accent5">
                    <a:lumMod val="50000"/>
                  </a:schemeClr>
                </a:solidFill>
              </a:rPr>
              <a:t>Ketoprofen</a:t>
            </a:r>
            <a:r>
              <a:rPr lang="en-US" sz="1200" dirty="0" smtClean="0">
                <a:solidFill>
                  <a:schemeClr val="accent5">
                    <a:lumMod val="50000"/>
                  </a:schemeClr>
                </a:solidFill>
              </a:rPr>
              <a:t>; </a:t>
            </a:r>
            <a:r>
              <a:rPr lang="en-US" sz="1200" dirty="0">
                <a:solidFill>
                  <a:schemeClr val="accent5">
                    <a:lumMod val="50000"/>
                  </a:schemeClr>
                </a:solidFill>
              </a:rPr>
              <a:t>Duloxetine; Venlafaxine</a:t>
            </a:r>
            <a:r>
              <a:rPr lang="en-US" sz="1200" dirty="0" smtClean="0">
                <a:solidFill>
                  <a:schemeClr val="accent5">
                    <a:lumMod val="50000"/>
                  </a:schemeClr>
                </a:solidFill>
              </a:rPr>
              <a:t>;; </a:t>
            </a:r>
            <a:r>
              <a:rPr lang="en-US" sz="1200" dirty="0">
                <a:solidFill>
                  <a:schemeClr val="accent5">
                    <a:lumMod val="50000"/>
                  </a:schemeClr>
                </a:solidFill>
              </a:rPr>
              <a:t>Tolteridone; </a:t>
            </a:r>
            <a:r>
              <a:rPr lang="en-US" sz="1200" dirty="0" err="1">
                <a:solidFill>
                  <a:schemeClr val="accent5">
                    <a:lumMod val="50000"/>
                  </a:schemeClr>
                </a:solidFill>
              </a:rPr>
              <a:t>Pentaprazole</a:t>
            </a:r>
            <a:r>
              <a:rPr lang="en-US" sz="1200" dirty="0">
                <a:solidFill>
                  <a:schemeClr val="accent5">
                    <a:lumMod val="50000"/>
                  </a:schemeClr>
                </a:solidFill>
              </a:rPr>
              <a:t>; </a:t>
            </a:r>
            <a:r>
              <a:rPr lang="en-US" sz="1200" dirty="0" err="1">
                <a:solidFill>
                  <a:schemeClr val="accent5">
                    <a:lumMod val="50000"/>
                  </a:schemeClr>
                </a:solidFill>
              </a:rPr>
              <a:t>Itopride</a:t>
            </a:r>
            <a:r>
              <a:rPr lang="en-US" sz="1200" dirty="0">
                <a:solidFill>
                  <a:schemeClr val="accent5">
                    <a:lumMod val="50000"/>
                  </a:schemeClr>
                </a:solidFill>
              </a:rPr>
              <a:t>; </a:t>
            </a:r>
          </a:p>
        </p:txBody>
      </p:sp>
    </p:spTree>
    <p:extLst>
      <p:ext uri="{BB962C8B-B14F-4D97-AF65-F5344CB8AC3E}">
        <p14:creationId xmlns:p14="http://schemas.microsoft.com/office/powerpoint/2010/main" val="19675473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875"/>
            <a:ext cx="6858000" cy="9906000"/>
          </a:xfrm>
          <a:prstGeom prst="rect">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7" y="6002139"/>
            <a:ext cx="6959421" cy="3897276"/>
          </a:xfrm>
          <a:prstGeom prst="rect">
            <a:avLst/>
          </a:prstGeom>
        </p:spPr>
      </p:pic>
      <p:sp>
        <p:nvSpPr>
          <p:cNvPr id="8" name="Rectangle 7"/>
          <p:cNvSpPr/>
          <p:nvPr/>
        </p:nvSpPr>
        <p:spPr>
          <a:xfrm>
            <a:off x="-58364" y="6002139"/>
            <a:ext cx="6858000" cy="3845740"/>
          </a:xfrm>
          <a:prstGeom prst="rect">
            <a:avLst/>
          </a:prstGeom>
          <a:solidFill>
            <a:schemeClr val="bg1">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0" y="460240"/>
            <a:ext cx="6858000" cy="345135"/>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spc="600" dirty="0" smtClean="0">
                <a:solidFill>
                  <a:schemeClr val="accent1">
                    <a:lumMod val="75000"/>
                  </a:schemeClr>
                </a:solidFill>
              </a:rPr>
              <a:t>   Processes and Services</a:t>
            </a:r>
            <a:endParaRPr lang="en-US" b="1" spc="600" dirty="0">
              <a:solidFill>
                <a:schemeClr val="accent1">
                  <a:lumMod val="75000"/>
                </a:schemeClr>
              </a:solidFill>
            </a:endParaRPr>
          </a:p>
        </p:txBody>
      </p:sp>
      <p:sp>
        <p:nvSpPr>
          <p:cNvPr id="4" name="Rectangle 3"/>
          <p:cNvSpPr/>
          <p:nvPr/>
        </p:nvSpPr>
        <p:spPr>
          <a:xfrm>
            <a:off x="403018" y="895197"/>
            <a:ext cx="6099463" cy="5009064"/>
          </a:xfrm>
          <a:prstGeom prst="rect">
            <a:avLst/>
          </a:prstGeom>
        </p:spPr>
        <p:txBody>
          <a:bodyPr wrap="square">
            <a:spAutoFit/>
          </a:bodyPr>
          <a:lstStyle/>
          <a:p>
            <a:pPr algn="just">
              <a:lnSpc>
                <a:spcPct val="150000"/>
              </a:lnSpc>
            </a:pPr>
            <a:r>
              <a:rPr lang="en-US" sz="1400" b="1" i="1" u="sng" dirty="0" err="1" smtClean="0">
                <a:solidFill>
                  <a:schemeClr val="bg1"/>
                </a:solidFill>
              </a:rPr>
              <a:t>Pelletization</a:t>
            </a:r>
            <a:endParaRPr lang="en-US" sz="1100" b="1" i="1" u="sng" dirty="0" smtClean="0">
              <a:solidFill>
                <a:schemeClr val="bg1"/>
              </a:solidFill>
            </a:endParaRPr>
          </a:p>
          <a:p>
            <a:pPr algn="just">
              <a:lnSpc>
                <a:spcPct val="150000"/>
              </a:lnSpc>
            </a:pPr>
            <a:r>
              <a:rPr lang="en-US" sz="1100" i="1" dirty="0">
                <a:solidFill>
                  <a:schemeClr val="bg1"/>
                </a:solidFill>
              </a:rPr>
              <a:t>Our pelletizing solutions include extrusion and spheronization, production by powder layering and liquid layering, and </a:t>
            </a:r>
            <a:r>
              <a:rPr lang="en-US" sz="1100" i="1" dirty="0" err="1">
                <a:solidFill>
                  <a:schemeClr val="bg1"/>
                </a:solidFill>
              </a:rPr>
              <a:t>pelletization</a:t>
            </a:r>
            <a:r>
              <a:rPr lang="en-US" sz="1100" i="1" dirty="0">
                <a:solidFill>
                  <a:schemeClr val="bg1"/>
                </a:solidFill>
              </a:rPr>
              <a:t> by melt and wet granulation</a:t>
            </a:r>
            <a:r>
              <a:rPr lang="en-US" sz="1100" i="1" dirty="0" smtClean="0">
                <a:solidFill>
                  <a:schemeClr val="bg1"/>
                </a:solidFill>
              </a:rPr>
              <a:t>.</a:t>
            </a:r>
          </a:p>
          <a:p>
            <a:pPr algn="just">
              <a:lnSpc>
                <a:spcPct val="150000"/>
              </a:lnSpc>
            </a:pPr>
            <a:endParaRPr lang="en-US" sz="1100" i="1" dirty="0">
              <a:solidFill>
                <a:schemeClr val="bg1"/>
              </a:solidFill>
            </a:endParaRPr>
          </a:p>
          <a:p>
            <a:pPr algn="just">
              <a:lnSpc>
                <a:spcPct val="150000"/>
              </a:lnSpc>
            </a:pPr>
            <a:r>
              <a:rPr lang="en-US" sz="1400" b="1" i="1" u="sng" dirty="0">
                <a:solidFill>
                  <a:schemeClr val="bg1"/>
                </a:solidFill>
              </a:rPr>
              <a:t>Process and Product Development</a:t>
            </a:r>
          </a:p>
          <a:p>
            <a:pPr algn="just">
              <a:lnSpc>
                <a:spcPct val="150000"/>
              </a:lnSpc>
            </a:pPr>
            <a:r>
              <a:rPr lang="en-US" sz="1100" i="1" dirty="0">
                <a:solidFill>
                  <a:schemeClr val="bg1"/>
                </a:solidFill>
              </a:rPr>
              <a:t>Based on our strong commitment to process development, our experienced staff can assist with process development, </a:t>
            </a:r>
            <a:r>
              <a:rPr lang="en-US" sz="1100" i="1" dirty="0" smtClean="0">
                <a:solidFill>
                  <a:schemeClr val="bg1"/>
                </a:solidFill>
              </a:rPr>
              <a:t>optimization </a:t>
            </a:r>
            <a:r>
              <a:rPr lang="en-US" sz="1100" i="1" dirty="0">
                <a:solidFill>
                  <a:schemeClr val="bg1"/>
                </a:solidFill>
              </a:rPr>
              <a:t>and transfer, and our state-of-the-art test and application </a:t>
            </a:r>
            <a:r>
              <a:rPr lang="en-US" sz="1100" i="1" dirty="0" smtClean="0">
                <a:solidFill>
                  <a:schemeClr val="bg1"/>
                </a:solidFill>
              </a:rPr>
              <a:t>centers </a:t>
            </a:r>
            <a:r>
              <a:rPr lang="en-US" sz="1100" i="1" dirty="0">
                <a:solidFill>
                  <a:schemeClr val="bg1"/>
                </a:solidFill>
              </a:rPr>
              <a:t>can produce pharmaceutical dosage forms for clinical studies. Customers can also rent or hire equipment to perform in-house product development and process feasibility work.</a:t>
            </a:r>
          </a:p>
          <a:p>
            <a:pPr algn="just">
              <a:lnSpc>
                <a:spcPct val="150000"/>
              </a:lnSpc>
            </a:pPr>
            <a:endParaRPr lang="en-US" sz="1100" b="1" i="1" u="sng" dirty="0">
              <a:solidFill>
                <a:schemeClr val="bg1"/>
              </a:solidFill>
            </a:endParaRPr>
          </a:p>
          <a:p>
            <a:pPr algn="just">
              <a:lnSpc>
                <a:spcPct val="150000"/>
              </a:lnSpc>
            </a:pPr>
            <a:r>
              <a:rPr lang="en-US" sz="1400" b="1" i="1" u="sng" dirty="0">
                <a:solidFill>
                  <a:schemeClr val="bg1"/>
                </a:solidFill>
              </a:rPr>
              <a:t>Contract Manufacturing</a:t>
            </a:r>
          </a:p>
          <a:p>
            <a:pPr algn="just">
              <a:lnSpc>
                <a:spcPct val="150000"/>
              </a:lnSpc>
            </a:pPr>
            <a:r>
              <a:rPr lang="en-US" sz="1100" i="1" dirty="0" smtClean="0">
                <a:solidFill>
                  <a:schemeClr val="bg1"/>
                </a:solidFill>
              </a:rPr>
              <a:t>Al </a:t>
            </a:r>
            <a:r>
              <a:rPr lang="en-US" sz="1100" i="1" dirty="0" err="1" smtClean="0">
                <a:solidFill>
                  <a:schemeClr val="bg1"/>
                </a:solidFill>
              </a:rPr>
              <a:t>Wajer</a:t>
            </a:r>
            <a:r>
              <a:rPr lang="en-US" sz="1100" i="1" dirty="0" smtClean="0">
                <a:solidFill>
                  <a:schemeClr val="bg1"/>
                </a:solidFill>
              </a:rPr>
              <a:t> </a:t>
            </a:r>
            <a:r>
              <a:rPr lang="en-US" sz="1100" i="1" dirty="0" smtClean="0">
                <a:solidFill>
                  <a:schemeClr val="bg1"/>
                </a:solidFill>
              </a:rPr>
              <a:t>undertakes contract manufacturing of pellets offering a competitive advantage to its clients. Al </a:t>
            </a:r>
            <a:r>
              <a:rPr lang="en-US" sz="1100" i="1" dirty="0" err="1" smtClean="0">
                <a:solidFill>
                  <a:schemeClr val="bg1"/>
                </a:solidFill>
              </a:rPr>
              <a:t>Wajer</a:t>
            </a:r>
            <a:r>
              <a:rPr lang="en-US" sz="1100" i="1" dirty="0" smtClean="0">
                <a:solidFill>
                  <a:schemeClr val="bg1"/>
                </a:solidFill>
              </a:rPr>
              <a:t> </a:t>
            </a:r>
            <a:r>
              <a:rPr lang="en-US" sz="1100" i="1" dirty="0" smtClean="0">
                <a:solidFill>
                  <a:schemeClr val="bg1"/>
                </a:solidFill>
              </a:rPr>
              <a:t>offers Contract manufacturing facilities for other pharma players for low cost manufacturing.</a:t>
            </a:r>
          </a:p>
          <a:p>
            <a:pPr algn="just">
              <a:lnSpc>
                <a:spcPct val="150000"/>
              </a:lnSpc>
            </a:pPr>
            <a:endParaRPr lang="en-US" sz="1100" i="1" dirty="0">
              <a:solidFill>
                <a:schemeClr val="bg1"/>
              </a:solidFill>
            </a:endParaRPr>
          </a:p>
          <a:p>
            <a:pPr algn="just">
              <a:lnSpc>
                <a:spcPct val="150000"/>
              </a:lnSpc>
            </a:pPr>
            <a:r>
              <a:rPr lang="en-US" sz="1400" b="1" i="1" u="sng" dirty="0">
                <a:solidFill>
                  <a:schemeClr val="bg1"/>
                </a:solidFill>
              </a:rPr>
              <a:t>Turnkey Project Services</a:t>
            </a:r>
          </a:p>
          <a:p>
            <a:pPr algn="just">
              <a:lnSpc>
                <a:spcPct val="150000"/>
              </a:lnSpc>
            </a:pPr>
            <a:r>
              <a:rPr lang="en-US" sz="1100" i="1" dirty="0" smtClean="0">
                <a:solidFill>
                  <a:schemeClr val="bg1"/>
                </a:solidFill>
              </a:rPr>
              <a:t>Al </a:t>
            </a:r>
            <a:r>
              <a:rPr lang="en-US" sz="1100" i="1" dirty="0" err="1" smtClean="0">
                <a:solidFill>
                  <a:schemeClr val="bg1"/>
                </a:solidFill>
              </a:rPr>
              <a:t>Wajer</a:t>
            </a:r>
            <a:r>
              <a:rPr lang="en-US" sz="1100" i="1" dirty="0" smtClean="0">
                <a:solidFill>
                  <a:schemeClr val="bg1"/>
                </a:solidFill>
              </a:rPr>
              <a:t> </a:t>
            </a:r>
            <a:r>
              <a:rPr lang="en-US" sz="1100" i="1" dirty="0" smtClean="0">
                <a:solidFill>
                  <a:schemeClr val="bg1"/>
                </a:solidFill>
              </a:rPr>
              <a:t>provides clients with solutions tailored to meet the unique requirements of their product and business and providing turnkey project services by collaborating with client on the design, construction, management and operation of a fully equipped GMP compliant manufacturing suite.</a:t>
            </a:r>
          </a:p>
        </p:txBody>
      </p:sp>
      <p:sp>
        <p:nvSpPr>
          <p:cNvPr id="6" name="TextBox 5"/>
          <p:cNvSpPr txBox="1"/>
          <p:nvPr/>
        </p:nvSpPr>
        <p:spPr>
          <a:xfrm>
            <a:off x="114148" y="5962602"/>
            <a:ext cx="6512975" cy="3939540"/>
          </a:xfrm>
          <a:prstGeom prst="rect">
            <a:avLst/>
          </a:prstGeom>
          <a:noFill/>
        </p:spPr>
        <p:txBody>
          <a:bodyPr wrap="square" rtlCol="0">
            <a:spAutoFit/>
          </a:bodyPr>
          <a:lstStyle/>
          <a:p>
            <a:pPr algn="r"/>
            <a:r>
              <a:rPr lang="en-US" sz="2400" b="1" dirty="0" smtClean="0">
                <a:solidFill>
                  <a:schemeClr val="accent5">
                    <a:lumMod val="50000"/>
                  </a:schemeClr>
                </a:solidFill>
              </a:rPr>
              <a:t>Al </a:t>
            </a:r>
            <a:r>
              <a:rPr lang="en-US" sz="2400" b="1" dirty="0" err="1" smtClean="0">
                <a:solidFill>
                  <a:schemeClr val="accent5">
                    <a:lumMod val="50000"/>
                  </a:schemeClr>
                </a:solidFill>
              </a:rPr>
              <a:t>Wajer</a:t>
            </a:r>
            <a:r>
              <a:rPr lang="en-US" sz="2400" b="1" dirty="0" smtClean="0">
                <a:solidFill>
                  <a:schemeClr val="accent5">
                    <a:lumMod val="50000"/>
                  </a:schemeClr>
                </a:solidFill>
              </a:rPr>
              <a:t> Pharmaceuticals</a:t>
            </a:r>
            <a:endParaRPr lang="en-US" sz="2400" b="1" dirty="0" smtClean="0">
              <a:solidFill>
                <a:schemeClr val="accent5">
                  <a:lumMod val="50000"/>
                </a:schemeClr>
              </a:solidFill>
            </a:endParaRPr>
          </a:p>
          <a:p>
            <a:pPr algn="r"/>
            <a:r>
              <a:rPr lang="en-US" sz="1400" dirty="0" smtClean="0">
                <a:solidFill>
                  <a:schemeClr val="accent5">
                    <a:lumMod val="50000"/>
                  </a:schemeClr>
                </a:solidFill>
              </a:rPr>
              <a:t>Sohar Industrial Area, Phase V</a:t>
            </a:r>
          </a:p>
          <a:p>
            <a:pPr algn="r"/>
            <a:r>
              <a:rPr lang="en-US" sz="1400" dirty="0" smtClean="0">
                <a:solidFill>
                  <a:schemeClr val="accent5">
                    <a:lumMod val="50000"/>
                  </a:schemeClr>
                </a:solidFill>
              </a:rPr>
              <a:t>P.O. Box: 98, Postal Code:  327, Sultanate of Oman </a:t>
            </a:r>
            <a:r>
              <a:rPr lang="en-US" sz="1400" dirty="0">
                <a:solidFill>
                  <a:schemeClr val="accent5">
                    <a:lumMod val="50000"/>
                  </a:schemeClr>
                </a:solidFill>
              </a:rPr>
              <a:t>(</a:t>
            </a:r>
            <a:r>
              <a:rPr lang="ar-EG" sz="1400" dirty="0">
                <a:solidFill>
                  <a:schemeClr val="accent5">
                    <a:lumMod val="50000"/>
                  </a:schemeClr>
                </a:solidFill>
              </a:rPr>
              <a:t>سلطنة عمان</a:t>
            </a:r>
            <a:r>
              <a:rPr lang="en-US" sz="1400" dirty="0">
                <a:solidFill>
                  <a:schemeClr val="accent5">
                    <a:lumMod val="50000"/>
                  </a:schemeClr>
                </a:solidFill>
              </a:rPr>
              <a:t>).</a:t>
            </a:r>
          </a:p>
          <a:p>
            <a:pPr algn="r"/>
            <a:r>
              <a:rPr lang="en-US" sz="1600" dirty="0">
                <a:solidFill>
                  <a:schemeClr val="accent5">
                    <a:lumMod val="50000"/>
                  </a:schemeClr>
                </a:solidFill>
              </a:rPr>
              <a:t>Tel.: </a:t>
            </a:r>
            <a:r>
              <a:rPr lang="en-US" sz="1600" dirty="0" smtClean="0">
                <a:solidFill>
                  <a:schemeClr val="accent5">
                    <a:lumMod val="50000"/>
                  </a:schemeClr>
                </a:solidFill>
              </a:rPr>
              <a:t>Mr</a:t>
            </a:r>
            <a:r>
              <a:rPr lang="en-US" sz="1600" dirty="0">
                <a:solidFill>
                  <a:schemeClr val="accent5">
                    <a:lumMod val="50000"/>
                  </a:schemeClr>
                </a:solidFill>
              </a:rPr>
              <a:t>. </a:t>
            </a:r>
            <a:r>
              <a:rPr lang="en-US" sz="1600" dirty="0" err="1" smtClean="0">
                <a:solidFill>
                  <a:schemeClr val="accent5">
                    <a:lumMod val="50000"/>
                  </a:schemeClr>
                </a:solidFill>
              </a:rPr>
              <a:t>Maqbool</a:t>
            </a:r>
            <a:r>
              <a:rPr lang="en-US" sz="1600" dirty="0" smtClean="0">
                <a:solidFill>
                  <a:schemeClr val="accent5">
                    <a:lumMod val="50000"/>
                  </a:schemeClr>
                </a:solidFill>
              </a:rPr>
              <a:t> </a:t>
            </a:r>
            <a:r>
              <a:rPr lang="en-US" sz="1600" dirty="0">
                <a:solidFill>
                  <a:schemeClr val="accent5">
                    <a:lumMod val="50000"/>
                  </a:schemeClr>
                </a:solidFill>
              </a:rPr>
              <a:t>(+</a:t>
            </a:r>
            <a:r>
              <a:rPr lang="en-US" sz="1600" dirty="0">
                <a:solidFill>
                  <a:schemeClr val="accent5">
                    <a:lumMod val="50000"/>
                  </a:schemeClr>
                </a:solidFill>
              </a:rPr>
              <a:t>968) 9715 </a:t>
            </a:r>
            <a:r>
              <a:rPr lang="en-US" sz="1600" dirty="0" smtClean="0">
                <a:solidFill>
                  <a:schemeClr val="accent5">
                    <a:lumMod val="50000"/>
                  </a:schemeClr>
                </a:solidFill>
              </a:rPr>
              <a:t>0407</a:t>
            </a:r>
          </a:p>
          <a:p>
            <a:pPr algn="r"/>
            <a:r>
              <a:rPr lang="en-US" sz="1600" dirty="0" smtClean="0">
                <a:solidFill>
                  <a:schemeClr val="accent5">
                    <a:lumMod val="50000"/>
                  </a:schemeClr>
                </a:solidFill>
              </a:rPr>
              <a:t>Ms. Maryam (+968) 9821 1404</a:t>
            </a:r>
          </a:p>
          <a:p>
            <a:pPr algn="r"/>
            <a:r>
              <a:rPr lang="en-US" sz="1600" dirty="0" smtClean="0">
                <a:solidFill>
                  <a:schemeClr val="accent5">
                    <a:lumMod val="50000"/>
                  </a:schemeClr>
                </a:solidFill>
              </a:rPr>
              <a:t>Landline</a:t>
            </a:r>
            <a:r>
              <a:rPr lang="en-US" sz="1600" dirty="0" smtClean="0">
                <a:solidFill>
                  <a:schemeClr val="accent5">
                    <a:lumMod val="50000"/>
                  </a:schemeClr>
                </a:solidFill>
              </a:rPr>
              <a:t>: </a:t>
            </a:r>
            <a:r>
              <a:rPr lang="en-US" sz="1600" dirty="0" smtClean="0">
                <a:solidFill>
                  <a:schemeClr val="accent5">
                    <a:lumMod val="50000"/>
                  </a:schemeClr>
                </a:solidFill>
              </a:rPr>
              <a:t>(+968) </a:t>
            </a:r>
            <a:r>
              <a:rPr lang="en-US" sz="1600" dirty="0" smtClean="0">
                <a:solidFill>
                  <a:schemeClr val="accent5">
                    <a:lumMod val="50000"/>
                  </a:schemeClr>
                </a:solidFill>
              </a:rPr>
              <a:t>2237 2677</a:t>
            </a:r>
            <a:endParaRPr lang="en-US" sz="1600" dirty="0">
              <a:solidFill>
                <a:schemeClr val="accent5">
                  <a:lumMod val="50000"/>
                </a:schemeClr>
              </a:solidFill>
            </a:endParaRPr>
          </a:p>
          <a:p>
            <a:pPr algn="r"/>
            <a:r>
              <a:rPr lang="en-US" sz="1600" dirty="0" smtClean="0">
                <a:solidFill>
                  <a:schemeClr val="accent5">
                    <a:lumMod val="50000"/>
                  </a:schemeClr>
                </a:solidFill>
              </a:rPr>
              <a:t>Email: </a:t>
            </a:r>
            <a:r>
              <a:rPr lang="en-US" sz="1600" b="1" dirty="0" smtClean="0">
                <a:solidFill>
                  <a:schemeClr val="accent5">
                    <a:lumMod val="50000"/>
                  </a:schemeClr>
                </a:solidFill>
                <a:hlinkClick r:id="rId3"/>
              </a:rPr>
              <a:t>marketing@alwajirpharma.com</a:t>
            </a:r>
            <a:endParaRPr lang="en-US" sz="1600" b="1" dirty="0" smtClean="0">
              <a:solidFill>
                <a:schemeClr val="accent5">
                  <a:lumMod val="50000"/>
                </a:schemeClr>
              </a:solidFill>
            </a:endParaRPr>
          </a:p>
          <a:p>
            <a:pPr algn="r"/>
            <a:r>
              <a:rPr lang="en-US" sz="1600" b="1" dirty="0" smtClean="0">
                <a:solidFill>
                  <a:schemeClr val="accent5">
                    <a:lumMod val="50000"/>
                  </a:schemeClr>
                </a:solidFill>
                <a:hlinkClick r:id="rId4"/>
              </a:rPr>
              <a:t>md@alwajirpharma.com</a:t>
            </a:r>
            <a:endParaRPr lang="en-US" sz="1400" dirty="0">
              <a:solidFill>
                <a:schemeClr val="accent5">
                  <a:lumMod val="50000"/>
                </a:schemeClr>
              </a:solidFill>
            </a:endParaRPr>
          </a:p>
          <a:p>
            <a:pPr algn="r"/>
            <a:r>
              <a:rPr lang="en-US" sz="1400" dirty="0" smtClean="0">
                <a:solidFill>
                  <a:schemeClr val="accent5">
                    <a:lumMod val="50000"/>
                  </a:schemeClr>
                </a:solidFill>
              </a:rPr>
              <a:t>URL: </a:t>
            </a:r>
            <a:r>
              <a:rPr lang="en-US" sz="1600" b="1" dirty="0" smtClean="0">
                <a:solidFill>
                  <a:schemeClr val="accent1">
                    <a:lumMod val="50000"/>
                  </a:schemeClr>
                </a:solidFill>
                <a:hlinkClick r:id="rId5"/>
              </a:rPr>
              <a:t>http</a:t>
            </a:r>
            <a:r>
              <a:rPr lang="en-US" sz="1600" b="1" dirty="0">
                <a:solidFill>
                  <a:schemeClr val="accent1">
                    <a:lumMod val="50000"/>
                  </a:schemeClr>
                </a:solidFill>
                <a:hlinkClick r:id="rId5"/>
              </a:rPr>
              <a:t>://</a:t>
            </a:r>
            <a:r>
              <a:rPr lang="en-US" sz="1600" b="1" dirty="0" smtClean="0">
                <a:solidFill>
                  <a:schemeClr val="accent1">
                    <a:lumMod val="50000"/>
                  </a:schemeClr>
                </a:solidFill>
                <a:hlinkClick r:id="rId5"/>
              </a:rPr>
              <a:t>alwajirpharma.com</a:t>
            </a:r>
            <a:endParaRPr lang="en-US" sz="1600" b="1" dirty="0" smtClean="0">
              <a:solidFill>
                <a:schemeClr val="accent1">
                  <a:lumMod val="50000"/>
                </a:schemeClr>
              </a:solidFill>
            </a:endParaRPr>
          </a:p>
          <a:p>
            <a:endParaRPr lang="en-US" sz="1400" b="1" u="sng" dirty="0" smtClean="0">
              <a:solidFill>
                <a:schemeClr val="accent1">
                  <a:lumMod val="50000"/>
                </a:schemeClr>
              </a:solidFill>
            </a:endParaRPr>
          </a:p>
          <a:p>
            <a:endParaRPr lang="en-US" sz="1400" b="1" u="sng" dirty="0" smtClean="0">
              <a:solidFill>
                <a:schemeClr val="accent1">
                  <a:lumMod val="50000"/>
                </a:schemeClr>
              </a:solidFill>
            </a:endParaRPr>
          </a:p>
          <a:p>
            <a:endParaRPr lang="en-US" sz="1400" b="1" u="sng" dirty="0">
              <a:solidFill>
                <a:schemeClr val="accent1">
                  <a:lumMod val="50000"/>
                </a:schemeClr>
              </a:solidFill>
            </a:endParaRPr>
          </a:p>
          <a:p>
            <a:r>
              <a:rPr lang="en-US" sz="1400" b="1" u="sng" dirty="0" smtClean="0">
                <a:solidFill>
                  <a:schemeClr val="accent1">
                    <a:lumMod val="50000"/>
                  </a:schemeClr>
                </a:solidFill>
              </a:rPr>
              <a:t>International Offices:</a:t>
            </a:r>
          </a:p>
          <a:p>
            <a:r>
              <a:rPr lang="en-US" sz="1400" b="1" dirty="0">
                <a:solidFill>
                  <a:schemeClr val="accent1">
                    <a:lumMod val="50000"/>
                  </a:schemeClr>
                </a:solidFill>
              </a:rPr>
              <a:t>Egypt: Dr. Ahmed </a:t>
            </a:r>
            <a:r>
              <a:rPr lang="en-US" sz="1400" b="1" dirty="0" err="1">
                <a:solidFill>
                  <a:schemeClr val="accent1">
                    <a:lumMod val="50000"/>
                  </a:schemeClr>
                </a:solidFill>
              </a:rPr>
              <a:t>Khuzam</a:t>
            </a:r>
            <a:r>
              <a:rPr lang="en-US" sz="1400" b="1" dirty="0">
                <a:solidFill>
                  <a:schemeClr val="accent1">
                    <a:lumMod val="50000"/>
                  </a:schemeClr>
                </a:solidFill>
              </a:rPr>
              <a:t> (+201 012955637)</a:t>
            </a:r>
          </a:p>
          <a:p>
            <a:r>
              <a:rPr lang="en-US" sz="1400" b="1" dirty="0" smtClean="0">
                <a:solidFill>
                  <a:schemeClr val="accent1">
                    <a:lumMod val="50000"/>
                  </a:schemeClr>
                </a:solidFill>
              </a:rPr>
              <a:t>India</a:t>
            </a:r>
            <a:r>
              <a:rPr lang="en-US" sz="1400" b="1" dirty="0" smtClean="0">
                <a:solidFill>
                  <a:schemeClr val="accent1">
                    <a:lumMod val="50000"/>
                  </a:schemeClr>
                </a:solidFill>
              </a:rPr>
              <a:t>: Mr. Reddy (+ 91 73309 26097)</a:t>
            </a:r>
          </a:p>
          <a:p>
            <a:pPr algn="r"/>
            <a:r>
              <a:rPr lang="en-US" dirty="0" smtClean="0">
                <a:solidFill>
                  <a:schemeClr val="accent5">
                    <a:lumMod val="50000"/>
                  </a:schemeClr>
                </a:solidFill>
              </a:rPr>
              <a:t>	</a:t>
            </a:r>
          </a:p>
        </p:txBody>
      </p:sp>
      <p:sp>
        <p:nvSpPr>
          <p:cNvPr id="9" name="TextBox 8"/>
          <p:cNvSpPr txBox="1"/>
          <p:nvPr/>
        </p:nvSpPr>
        <p:spPr>
          <a:xfrm>
            <a:off x="4911981" y="8405044"/>
            <a:ext cx="1590500" cy="461665"/>
          </a:xfrm>
          <a:prstGeom prst="rect">
            <a:avLst/>
          </a:prstGeom>
          <a:noFill/>
        </p:spPr>
        <p:txBody>
          <a:bodyPr wrap="none" rtlCol="0">
            <a:spAutoFit/>
          </a:bodyPr>
          <a:lstStyle/>
          <a:p>
            <a:r>
              <a:rPr lang="ar-EG" sz="2400" b="1" dirty="0">
                <a:solidFill>
                  <a:schemeClr val="accent1">
                    <a:lumMod val="75000"/>
                  </a:schemeClr>
                </a:solidFill>
              </a:rPr>
              <a:t>الوجر الدوائية</a:t>
            </a:r>
            <a:endParaRPr lang="en-US" sz="2400" b="1" dirty="0">
              <a:solidFill>
                <a:schemeClr val="accent1">
                  <a:lumMod val="75000"/>
                </a:schemeClr>
              </a:solidFill>
            </a:endParaRPr>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l="29474" t="40389" r="30175" b="40517"/>
          <a:stretch/>
        </p:blipFill>
        <p:spPr>
          <a:xfrm>
            <a:off x="4855800" y="8844360"/>
            <a:ext cx="1702862" cy="769989"/>
          </a:xfrm>
          <a:prstGeom prst="ellipse">
            <a:avLst/>
          </a:prstGeom>
        </p:spPr>
      </p:pic>
      <p:sp>
        <p:nvSpPr>
          <p:cNvPr id="2" name="Oval 1"/>
          <p:cNvSpPr/>
          <p:nvPr/>
        </p:nvSpPr>
        <p:spPr>
          <a:xfrm>
            <a:off x="4046220" y="6065520"/>
            <a:ext cx="60960" cy="45720"/>
          </a:xfrm>
          <a:prstGeom prst="ellipse">
            <a:avLst/>
          </a:prstGeom>
          <a:solidFill>
            <a:schemeClr val="accent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4485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582</TotalTime>
  <Words>605</Words>
  <Application>Microsoft Office PowerPoint</Application>
  <PresentationFormat>A4 Paper (210x297 mm)</PresentationFormat>
  <Paragraphs>83</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Aharoni</vt:lpstr>
      <vt:lpstr>Arial</vt:lpstr>
      <vt:lpstr>Arial Black</vt:lpstr>
      <vt:lpstr>Calibri</vt:lpstr>
      <vt:lpstr>Calibri Light</vt:lpstr>
      <vt:lpstr>Wingdings</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DAS</dc:creator>
  <cp:lastModifiedBy>DAS</cp:lastModifiedBy>
  <cp:revision>55</cp:revision>
  <dcterms:created xsi:type="dcterms:W3CDTF">2017-04-28T12:13:24Z</dcterms:created>
  <dcterms:modified xsi:type="dcterms:W3CDTF">2019-03-17T05:51:04Z</dcterms:modified>
</cp:coreProperties>
</file>