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78" r:id="rId5"/>
    <p:sldId id="258" r:id="rId6"/>
    <p:sldId id="277" r:id="rId7"/>
    <p:sldId id="259" r:id="rId8"/>
    <p:sldId id="279" r:id="rId9"/>
    <p:sldId id="261" r:id="rId10"/>
    <p:sldId id="262" r:id="rId11"/>
    <p:sldId id="263" r:id="rId12"/>
    <p:sldId id="275" r:id="rId13"/>
    <p:sldId id="280" r:id="rId14"/>
    <p:sldId id="265" r:id="rId15"/>
    <p:sldId id="267" r:id="rId16"/>
    <p:sldId id="268" r:id="rId17"/>
    <p:sldId id="272" r:id="rId18"/>
    <p:sldId id="273" r:id="rId19"/>
    <p:sldId id="274" r:id="rId20"/>
    <p:sldId id="270" r:id="rId21"/>
  </p:sldIdLst>
  <p:sldSz cx="18288000" cy="10287000"/>
  <p:notesSz cx="6888163" cy="10020300"/>
  <p:embeddedFontLst>
    <p:embeddedFont>
      <p:font typeface="ＭＳ Ｐゴシック" panose="020B0600070205080204" pitchFamily="34" charset="-128"/>
      <p:regular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eague Spartan" panose="020B0604020202020204" charset="0"/>
      <p:regular r:id="rId36"/>
    </p:embeddedFont>
    <p:embeddedFont>
      <p:font typeface="Century Schoolbook" panose="02040604050505020304" pitchFamily="18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51"/>
    <a:srgbClr val="0000CC"/>
    <a:srgbClr val="0066FF"/>
    <a:srgbClr val="0759B5"/>
    <a:srgbClr val="F7F7F7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7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82477-4C81-4FF9-829F-B564DFD9BE8F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F8A43726-B0B8-473A-B053-D70B06E81E0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Stores &amp; Material Management</a:t>
          </a:r>
          <a:endParaRPr lang="en-IN" sz="28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F4A8501E-E10C-4EEA-A92F-A79C70F363E0}" type="sibTrans" cxnId="{7D96080D-9B8A-4B65-A5F1-65245C518A30}">
      <dgm:prSet/>
      <dgm:spPr/>
      <dgm:t>
        <a:bodyPr/>
        <a:lstStyle/>
        <a:p>
          <a:pPr algn="ctr"/>
          <a:endParaRPr lang="en-IN" sz="1800" b="1"/>
        </a:p>
      </dgm:t>
    </dgm:pt>
    <dgm:pt modelId="{4047ABD2-1C3B-4AE1-A0C4-C434CFAC4E80}" type="parTrans" cxnId="{7D96080D-9B8A-4B65-A5F1-65245C518A30}">
      <dgm:prSet/>
      <dgm:spPr/>
      <dgm:t>
        <a:bodyPr/>
        <a:lstStyle/>
        <a:p>
          <a:pPr algn="ctr"/>
          <a:endParaRPr lang="en-IN" sz="1800" b="1"/>
        </a:p>
      </dgm:t>
    </dgm:pt>
    <dgm:pt modelId="{A89A7336-8034-43F9-B928-96AF1A37B35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Accounts</a:t>
          </a:r>
          <a:endParaRPr lang="en-IN" sz="28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5894A7B-5887-4364-B964-E11B5F0643B9}" type="sibTrans" cxnId="{65C563C4-18D0-45C4-9738-F450F845407A}">
      <dgm:prSet/>
      <dgm:spPr/>
      <dgm:t>
        <a:bodyPr/>
        <a:lstStyle/>
        <a:p>
          <a:pPr algn="ctr"/>
          <a:endParaRPr lang="en-IN" sz="1800" b="1"/>
        </a:p>
      </dgm:t>
    </dgm:pt>
    <dgm:pt modelId="{815B7882-4AF1-4002-B5D2-E8BAB126DE7E}" type="parTrans" cxnId="{65C563C4-18D0-45C4-9738-F450F845407A}">
      <dgm:prSet/>
      <dgm:spPr/>
      <dgm:t>
        <a:bodyPr/>
        <a:lstStyle/>
        <a:p>
          <a:pPr algn="ctr"/>
          <a:endParaRPr lang="en-IN" sz="1800" b="1"/>
        </a:p>
      </dgm:t>
    </dgm:pt>
    <dgm:pt modelId="{799D5986-F316-48D4-B416-1ABC9A3CCF8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Quality Assurance</a:t>
          </a:r>
          <a:endParaRPr lang="en-IN" sz="28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B69F4273-463C-40F8-9A36-0AEDE7C4C9F8}" type="sibTrans" cxnId="{D86429CE-FB42-4B2D-B06A-F4EC76E42EED}">
      <dgm:prSet/>
      <dgm:spPr/>
      <dgm:t>
        <a:bodyPr/>
        <a:lstStyle/>
        <a:p>
          <a:pPr algn="ctr"/>
          <a:endParaRPr lang="en-IN" sz="1800" b="1"/>
        </a:p>
      </dgm:t>
    </dgm:pt>
    <dgm:pt modelId="{0ECCA08D-16DB-49B1-BE50-982201C816AD}" type="parTrans" cxnId="{D86429CE-FB42-4B2D-B06A-F4EC76E42EED}">
      <dgm:prSet/>
      <dgm:spPr/>
      <dgm:t>
        <a:bodyPr/>
        <a:lstStyle/>
        <a:p>
          <a:pPr algn="ctr"/>
          <a:endParaRPr lang="en-IN" sz="1800" b="1"/>
        </a:p>
      </dgm:t>
    </dgm:pt>
    <dgm:pt modelId="{4931128A-5FCC-4AFB-87F2-99E3A8D9E47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Purchase &amp; Supply Chain Management</a:t>
          </a:r>
        </a:p>
      </dgm:t>
    </dgm:pt>
    <dgm:pt modelId="{BB59F112-4A9B-4E86-9DE6-95EF9D5BBA2E}" type="parTrans" cxnId="{2F15ED12-3610-4A78-8EB3-78128A1C485F}">
      <dgm:prSet/>
      <dgm:spPr/>
      <dgm:t>
        <a:bodyPr/>
        <a:lstStyle/>
        <a:p>
          <a:pPr algn="ctr"/>
          <a:endParaRPr lang="en-IN" sz="1800" b="1"/>
        </a:p>
      </dgm:t>
    </dgm:pt>
    <dgm:pt modelId="{923F63E7-DA5C-492F-8C44-2BCA53498022}" type="sibTrans" cxnId="{2F15ED12-3610-4A78-8EB3-78128A1C485F}">
      <dgm:prSet/>
      <dgm:spPr/>
      <dgm:t>
        <a:bodyPr/>
        <a:lstStyle/>
        <a:p>
          <a:pPr algn="ctr"/>
          <a:endParaRPr lang="en-IN" sz="1800" b="1"/>
        </a:p>
      </dgm:t>
    </dgm:pt>
    <dgm:pt modelId="{E89BBB85-F101-4A63-81E9-FA2869DA0C8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Maintenance</a:t>
          </a:r>
        </a:p>
      </dgm:t>
    </dgm:pt>
    <dgm:pt modelId="{C027228D-59FD-43D3-A8DA-4EE7CDC41F6D}" type="parTrans" cxnId="{1049883F-378D-4BA3-93EE-A88CF2038817}">
      <dgm:prSet/>
      <dgm:spPr/>
      <dgm:t>
        <a:bodyPr/>
        <a:lstStyle/>
        <a:p>
          <a:pPr algn="ctr"/>
          <a:endParaRPr lang="en-IN" sz="1800" b="1"/>
        </a:p>
      </dgm:t>
    </dgm:pt>
    <dgm:pt modelId="{24BB40C2-A9C6-41E7-90C7-1061827B723E}" type="sibTrans" cxnId="{1049883F-378D-4BA3-93EE-A88CF2038817}">
      <dgm:prSet/>
      <dgm:spPr/>
      <dgm:t>
        <a:bodyPr/>
        <a:lstStyle/>
        <a:p>
          <a:pPr algn="ctr"/>
          <a:endParaRPr lang="en-IN" sz="1800" b="1"/>
        </a:p>
      </dgm:t>
    </dgm:pt>
    <dgm:pt modelId="{012FDE4E-F46B-48CB-8B69-E976F890978C}" type="pres">
      <dgm:prSet presAssocID="{30082477-4C81-4FF9-829F-B564DFD9B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166D08D-1591-489A-B29E-D347BDF8413B}" type="pres">
      <dgm:prSet presAssocID="{799D5986-F316-48D4-B416-1ABC9A3CCF82}" presName="parentText" presStyleLbl="node1" presStyleIdx="0" presStyleCnt="5" custScaleY="4235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974157-D278-45EE-9A86-AFA1D9A3C887}" type="pres">
      <dgm:prSet presAssocID="{B69F4273-463C-40F8-9A36-0AEDE7C4C9F8}" presName="spacer" presStyleCnt="0"/>
      <dgm:spPr/>
    </dgm:pt>
    <dgm:pt modelId="{A1AD3D0E-7F3A-449F-9706-51E3D33BC10D}" type="pres">
      <dgm:prSet presAssocID="{A89A7336-8034-43F9-B928-96AF1A37B352}" presName="parentText" presStyleLbl="node1" presStyleIdx="1" presStyleCnt="5" custScaleY="3822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18387A-995A-4808-811B-B895A6226E95}" type="pres">
      <dgm:prSet presAssocID="{35894A7B-5887-4364-B964-E11B5F0643B9}" presName="spacer" presStyleCnt="0"/>
      <dgm:spPr/>
    </dgm:pt>
    <dgm:pt modelId="{B7690285-9FD7-4EF5-9B1E-3D7DBCE99603}" type="pres">
      <dgm:prSet presAssocID="{F8A43726-B0B8-473A-B053-D70B06E81E0F}" presName="parentText" presStyleLbl="node1" presStyleIdx="2" presStyleCnt="5" custScaleY="8241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3C628D-59CF-4F44-A4F5-C4D81ADCD648}" type="pres">
      <dgm:prSet presAssocID="{F4A8501E-E10C-4EEA-A92F-A79C70F363E0}" presName="spacer" presStyleCnt="0"/>
      <dgm:spPr/>
    </dgm:pt>
    <dgm:pt modelId="{636AF7EF-D787-4C06-A759-BADEB5BE2D7D}" type="pres">
      <dgm:prSet presAssocID="{4931128A-5FCC-4AFB-87F2-99E3A8D9E479}" presName="parentText" presStyleLbl="node1" presStyleIdx="3" presStyleCnt="5" custScaleY="8547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1BE550-5929-4A30-A7CA-6390F6945B74}" type="pres">
      <dgm:prSet presAssocID="{923F63E7-DA5C-492F-8C44-2BCA53498022}" presName="spacer" presStyleCnt="0"/>
      <dgm:spPr/>
    </dgm:pt>
    <dgm:pt modelId="{34869226-39E5-4249-B559-7BBA01B9D460}" type="pres">
      <dgm:prSet presAssocID="{E89BBB85-F101-4A63-81E9-FA2869DA0C87}" presName="parentText" presStyleLbl="node1" presStyleIdx="4" presStyleCnt="5" custScaleY="4731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86429CE-FB42-4B2D-B06A-F4EC76E42EED}" srcId="{30082477-4C81-4FF9-829F-B564DFD9BE8F}" destId="{799D5986-F316-48D4-B416-1ABC9A3CCF82}" srcOrd="0" destOrd="0" parTransId="{0ECCA08D-16DB-49B1-BE50-982201C816AD}" sibTransId="{B69F4273-463C-40F8-9A36-0AEDE7C4C9F8}"/>
    <dgm:cxn modelId="{7BF2B2CF-0C19-4BE0-9956-706C6F03D806}" type="presOf" srcId="{A89A7336-8034-43F9-B928-96AF1A37B352}" destId="{A1AD3D0E-7F3A-449F-9706-51E3D33BC10D}" srcOrd="0" destOrd="0" presId="urn:microsoft.com/office/officeart/2005/8/layout/vList2"/>
    <dgm:cxn modelId="{FD6163FF-89A3-4B35-8DD4-A5FF696B62A0}" type="presOf" srcId="{799D5986-F316-48D4-B416-1ABC9A3CCF82}" destId="{1166D08D-1591-489A-B29E-D347BDF8413B}" srcOrd="0" destOrd="0" presId="urn:microsoft.com/office/officeart/2005/8/layout/vList2"/>
    <dgm:cxn modelId="{6BE7E363-3558-47B8-8B8B-FF0309EE2C74}" type="presOf" srcId="{E89BBB85-F101-4A63-81E9-FA2869DA0C87}" destId="{34869226-39E5-4249-B559-7BBA01B9D460}" srcOrd="0" destOrd="0" presId="urn:microsoft.com/office/officeart/2005/8/layout/vList2"/>
    <dgm:cxn modelId="{65C563C4-18D0-45C4-9738-F450F845407A}" srcId="{30082477-4C81-4FF9-829F-B564DFD9BE8F}" destId="{A89A7336-8034-43F9-B928-96AF1A37B352}" srcOrd="1" destOrd="0" parTransId="{815B7882-4AF1-4002-B5D2-E8BAB126DE7E}" sibTransId="{35894A7B-5887-4364-B964-E11B5F0643B9}"/>
    <dgm:cxn modelId="{6D753AC6-3D4F-4FF5-9266-D543E441AAF8}" type="presOf" srcId="{4931128A-5FCC-4AFB-87F2-99E3A8D9E479}" destId="{636AF7EF-D787-4C06-A759-BADEB5BE2D7D}" srcOrd="0" destOrd="0" presId="urn:microsoft.com/office/officeart/2005/8/layout/vList2"/>
    <dgm:cxn modelId="{2F15ED12-3610-4A78-8EB3-78128A1C485F}" srcId="{30082477-4C81-4FF9-829F-B564DFD9BE8F}" destId="{4931128A-5FCC-4AFB-87F2-99E3A8D9E479}" srcOrd="3" destOrd="0" parTransId="{BB59F112-4A9B-4E86-9DE6-95EF9D5BBA2E}" sibTransId="{923F63E7-DA5C-492F-8C44-2BCA53498022}"/>
    <dgm:cxn modelId="{7D96080D-9B8A-4B65-A5F1-65245C518A30}" srcId="{30082477-4C81-4FF9-829F-B564DFD9BE8F}" destId="{F8A43726-B0B8-473A-B053-D70B06E81E0F}" srcOrd="2" destOrd="0" parTransId="{4047ABD2-1C3B-4AE1-A0C4-C434CFAC4E80}" sibTransId="{F4A8501E-E10C-4EEA-A92F-A79C70F363E0}"/>
    <dgm:cxn modelId="{DF8C4E22-3E78-466E-93D5-97742082CF8F}" type="presOf" srcId="{F8A43726-B0B8-473A-B053-D70B06E81E0F}" destId="{B7690285-9FD7-4EF5-9B1E-3D7DBCE99603}" srcOrd="0" destOrd="0" presId="urn:microsoft.com/office/officeart/2005/8/layout/vList2"/>
    <dgm:cxn modelId="{C071053A-3CD2-44E5-B1D4-6C3A73512F0E}" type="presOf" srcId="{30082477-4C81-4FF9-829F-B564DFD9BE8F}" destId="{012FDE4E-F46B-48CB-8B69-E976F890978C}" srcOrd="0" destOrd="0" presId="urn:microsoft.com/office/officeart/2005/8/layout/vList2"/>
    <dgm:cxn modelId="{1049883F-378D-4BA3-93EE-A88CF2038817}" srcId="{30082477-4C81-4FF9-829F-B564DFD9BE8F}" destId="{E89BBB85-F101-4A63-81E9-FA2869DA0C87}" srcOrd="4" destOrd="0" parTransId="{C027228D-59FD-43D3-A8DA-4EE7CDC41F6D}" sibTransId="{24BB40C2-A9C6-41E7-90C7-1061827B723E}"/>
    <dgm:cxn modelId="{36078E93-A851-4A91-BB26-5C482889ED74}" type="presParOf" srcId="{012FDE4E-F46B-48CB-8B69-E976F890978C}" destId="{1166D08D-1591-489A-B29E-D347BDF8413B}" srcOrd="0" destOrd="0" presId="urn:microsoft.com/office/officeart/2005/8/layout/vList2"/>
    <dgm:cxn modelId="{0C587C93-B956-4C05-8261-0ED35D7BA581}" type="presParOf" srcId="{012FDE4E-F46B-48CB-8B69-E976F890978C}" destId="{D4974157-D278-45EE-9A86-AFA1D9A3C887}" srcOrd="1" destOrd="0" presId="urn:microsoft.com/office/officeart/2005/8/layout/vList2"/>
    <dgm:cxn modelId="{85009209-06B4-4B56-9756-AB9BFAD4361B}" type="presParOf" srcId="{012FDE4E-F46B-48CB-8B69-E976F890978C}" destId="{A1AD3D0E-7F3A-449F-9706-51E3D33BC10D}" srcOrd="2" destOrd="0" presId="urn:microsoft.com/office/officeart/2005/8/layout/vList2"/>
    <dgm:cxn modelId="{C094435E-9361-4B59-8164-44B5A888792B}" type="presParOf" srcId="{012FDE4E-F46B-48CB-8B69-E976F890978C}" destId="{5718387A-995A-4808-811B-B895A6226E95}" srcOrd="3" destOrd="0" presId="urn:microsoft.com/office/officeart/2005/8/layout/vList2"/>
    <dgm:cxn modelId="{4E24CCF4-0BAC-4D5C-A703-51FB1C3EB603}" type="presParOf" srcId="{012FDE4E-F46B-48CB-8B69-E976F890978C}" destId="{B7690285-9FD7-4EF5-9B1E-3D7DBCE99603}" srcOrd="4" destOrd="0" presId="urn:microsoft.com/office/officeart/2005/8/layout/vList2"/>
    <dgm:cxn modelId="{CFAC5017-6CF1-4735-8882-79CEA86F7F6A}" type="presParOf" srcId="{012FDE4E-F46B-48CB-8B69-E976F890978C}" destId="{A23C628D-59CF-4F44-A4F5-C4D81ADCD648}" srcOrd="5" destOrd="0" presId="urn:microsoft.com/office/officeart/2005/8/layout/vList2"/>
    <dgm:cxn modelId="{DD4557AB-363B-47E9-9063-DD3295D367E9}" type="presParOf" srcId="{012FDE4E-F46B-48CB-8B69-E976F890978C}" destId="{636AF7EF-D787-4C06-A759-BADEB5BE2D7D}" srcOrd="6" destOrd="0" presId="urn:microsoft.com/office/officeart/2005/8/layout/vList2"/>
    <dgm:cxn modelId="{99770A50-CB93-4DD4-B547-B6C0B201310C}" type="presParOf" srcId="{012FDE4E-F46B-48CB-8B69-E976F890978C}" destId="{D11BE550-5929-4A30-A7CA-6390F6945B74}" srcOrd="7" destOrd="0" presId="urn:microsoft.com/office/officeart/2005/8/layout/vList2"/>
    <dgm:cxn modelId="{49F54B6B-5A43-47C5-A94D-32C085C92D7D}" type="presParOf" srcId="{012FDE4E-F46B-48CB-8B69-E976F890978C}" destId="{34869226-39E5-4249-B559-7BBA01B9D4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82477-4C81-4FF9-829F-B564DFD9BE8F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F8A43726-B0B8-473A-B053-D70B06E81E0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Finance</a:t>
          </a:r>
          <a:endParaRPr lang="en-IN" sz="28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F4A8501E-E10C-4EEA-A92F-A79C70F363E0}" type="sibTrans" cxnId="{7D96080D-9B8A-4B65-A5F1-65245C518A30}">
      <dgm:prSet/>
      <dgm:spPr/>
      <dgm:t>
        <a:bodyPr/>
        <a:lstStyle/>
        <a:p>
          <a:pPr algn="ctr"/>
          <a:endParaRPr lang="en-IN" sz="1800" b="1"/>
        </a:p>
      </dgm:t>
    </dgm:pt>
    <dgm:pt modelId="{4047ABD2-1C3B-4AE1-A0C4-C434CFAC4E80}" type="parTrans" cxnId="{7D96080D-9B8A-4B65-A5F1-65245C518A30}">
      <dgm:prSet/>
      <dgm:spPr/>
      <dgm:t>
        <a:bodyPr/>
        <a:lstStyle/>
        <a:p>
          <a:pPr algn="ctr"/>
          <a:endParaRPr lang="en-IN" sz="1800" b="1"/>
        </a:p>
      </dgm:t>
    </dgm:pt>
    <dgm:pt modelId="{A89A7336-8034-43F9-B928-96AF1A37B35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Sales &amp; Business Development</a:t>
          </a:r>
          <a:endParaRPr lang="en-IN" sz="28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5894A7B-5887-4364-B964-E11B5F0643B9}" type="sibTrans" cxnId="{65C563C4-18D0-45C4-9738-F450F845407A}">
      <dgm:prSet/>
      <dgm:spPr/>
      <dgm:t>
        <a:bodyPr/>
        <a:lstStyle/>
        <a:p>
          <a:pPr algn="ctr"/>
          <a:endParaRPr lang="en-IN" sz="1800" b="1"/>
        </a:p>
      </dgm:t>
    </dgm:pt>
    <dgm:pt modelId="{815B7882-4AF1-4002-B5D2-E8BAB126DE7E}" type="parTrans" cxnId="{65C563C4-18D0-45C4-9738-F450F845407A}">
      <dgm:prSet/>
      <dgm:spPr/>
      <dgm:t>
        <a:bodyPr/>
        <a:lstStyle/>
        <a:p>
          <a:pPr algn="ctr"/>
          <a:endParaRPr lang="en-IN" sz="1800" b="1"/>
        </a:p>
      </dgm:t>
    </dgm:pt>
    <dgm:pt modelId="{799D5986-F316-48D4-B416-1ABC9A3CCF8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Administrative Head</a:t>
          </a:r>
          <a:endParaRPr lang="en-IN" sz="28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B69F4273-463C-40F8-9A36-0AEDE7C4C9F8}" type="sibTrans" cxnId="{D86429CE-FB42-4B2D-B06A-F4EC76E42EED}">
      <dgm:prSet/>
      <dgm:spPr/>
      <dgm:t>
        <a:bodyPr/>
        <a:lstStyle/>
        <a:p>
          <a:pPr algn="ctr"/>
          <a:endParaRPr lang="en-IN" sz="1800" b="1"/>
        </a:p>
      </dgm:t>
    </dgm:pt>
    <dgm:pt modelId="{0ECCA08D-16DB-49B1-BE50-982201C816AD}" type="parTrans" cxnId="{D86429CE-FB42-4B2D-B06A-F4EC76E42EED}">
      <dgm:prSet/>
      <dgm:spPr/>
      <dgm:t>
        <a:bodyPr/>
        <a:lstStyle/>
        <a:p>
          <a:pPr algn="ctr"/>
          <a:endParaRPr lang="en-IN" sz="1800" b="1"/>
        </a:p>
      </dgm:t>
    </dgm:pt>
    <dgm:pt modelId="{4931128A-5FCC-4AFB-87F2-99E3A8D9E47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Administration</a:t>
          </a:r>
        </a:p>
      </dgm:t>
    </dgm:pt>
    <dgm:pt modelId="{BB59F112-4A9B-4E86-9DE6-95EF9D5BBA2E}" type="parTrans" cxnId="{2F15ED12-3610-4A78-8EB3-78128A1C485F}">
      <dgm:prSet/>
      <dgm:spPr/>
      <dgm:t>
        <a:bodyPr/>
        <a:lstStyle/>
        <a:p>
          <a:pPr algn="ctr"/>
          <a:endParaRPr lang="en-IN" sz="1800" b="1"/>
        </a:p>
      </dgm:t>
    </dgm:pt>
    <dgm:pt modelId="{923F63E7-DA5C-492F-8C44-2BCA53498022}" type="sibTrans" cxnId="{2F15ED12-3610-4A78-8EB3-78128A1C485F}">
      <dgm:prSet/>
      <dgm:spPr/>
      <dgm:t>
        <a:bodyPr/>
        <a:lstStyle/>
        <a:p>
          <a:pPr algn="ctr"/>
          <a:endParaRPr lang="en-IN" sz="1800" b="1"/>
        </a:p>
      </dgm:t>
    </dgm:pt>
    <dgm:pt modelId="{012FDE4E-F46B-48CB-8B69-E976F890978C}" type="pres">
      <dgm:prSet presAssocID="{30082477-4C81-4FF9-829F-B564DFD9B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166D08D-1591-489A-B29E-D347BDF8413B}" type="pres">
      <dgm:prSet presAssocID="{799D5986-F316-48D4-B416-1ABC9A3CCF82}" presName="parentText" presStyleLbl="node1" presStyleIdx="0" presStyleCnt="4" custScaleY="81278" custLinFactNeighborY="1467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974157-D278-45EE-9A86-AFA1D9A3C887}" type="pres">
      <dgm:prSet presAssocID="{B69F4273-463C-40F8-9A36-0AEDE7C4C9F8}" presName="spacer" presStyleCnt="0"/>
      <dgm:spPr/>
    </dgm:pt>
    <dgm:pt modelId="{A1AD3D0E-7F3A-449F-9706-51E3D33BC10D}" type="pres">
      <dgm:prSet presAssocID="{A89A7336-8034-43F9-B928-96AF1A37B352}" presName="parentText" presStyleLbl="node1" presStyleIdx="1" presStyleCnt="4" custScaleY="8626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18387A-995A-4808-811B-B895A6226E95}" type="pres">
      <dgm:prSet presAssocID="{35894A7B-5887-4364-B964-E11B5F0643B9}" presName="spacer" presStyleCnt="0"/>
      <dgm:spPr/>
    </dgm:pt>
    <dgm:pt modelId="{B7690285-9FD7-4EF5-9B1E-3D7DBCE99603}" type="pres">
      <dgm:prSet presAssocID="{F8A43726-B0B8-473A-B053-D70B06E81E0F}" presName="parentText" presStyleLbl="node1" presStyleIdx="2" presStyleCnt="4" custScaleY="55781" custLinFactNeighborY="-2121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3C628D-59CF-4F44-A4F5-C4D81ADCD648}" type="pres">
      <dgm:prSet presAssocID="{F4A8501E-E10C-4EEA-A92F-A79C70F363E0}" presName="spacer" presStyleCnt="0"/>
      <dgm:spPr/>
    </dgm:pt>
    <dgm:pt modelId="{636AF7EF-D787-4C06-A759-BADEB5BE2D7D}" type="pres">
      <dgm:prSet presAssocID="{4931128A-5FCC-4AFB-87F2-99E3A8D9E479}" presName="parentText" presStyleLbl="node1" presStyleIdx="3" presStyleCnt="4" custScaleY="57254" custLinFactNeighborX="-60575" custLinFactNeighborY="-3852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D761DE9-2DB6-4321-8054-2C42921EBC91}" type="presOf" srcId="{30082477-4C81-4FF9-829F-B564DFD9BE8F}" destId="{012FDE4E-F46B-48CB-8B69-E976F890978C}" srcOrd="0" destOrd="0" presId="urn:microsoft.com/office/officeart/2005/8/layout/vList2"/>
    <dgm:cxn modelId="{FC95B625-7D22-4993-B10B-77319A9EC0EE}" type="presOf" srcId="{4931128A-5FCC-4AFB-87F2-99E3A8D9E479}" destId="{636AF7EF-D787-4C06-A759-BADEB5BE2D7D}" srcOrd="0" destOrd="0" presId="urn:microsoft.com/office/officeart/2005/8/layout/vList2"/>
    <dgm:cxn modelId="{65C563C4-18D0-45C4-9738-F450F845407A}" srcId="{30082477-4C81-4FF9-829F-B564DFD9BE8F}" destId="{A89A7336-8034-43F9-B928-96AF1A37B352}" srcOrd="1" destOrd="0" parTransId="{815B7882-4AF1-4002-B5D2-E8BAB126DE7E}" sibTransId="{35894A7B-5887-4364-B964-E11B5F0643B9}"/>
    <dgm:cxn modelId="{D86429CE-FB42-4B2D-B06A-F4EC76E42EED}" srcId="{30082477-4C81-4FF9-829F-B564DFD9BE8F}" destId="{799D5986-F316-48D4-B416-1ABC9A3CCF82}" srcOrd="0" destOrd="0" parTransId="{0ECCA08D-16DB-49B1-BE50-982201C816AD}" sibTransId="{B69F4273-463C-40F8-9A36-0AEDE7C4C9F8}"/>
    <dgm:cxn modelId="{2F15ED12-3610-4A78-8EB3-78128A1C485F}" srcId="{30082477-4C81-4FF9-829F-B564DFD9BE8F}" destId="{4931128A-5FCC-4AFB-87F2-99E3A8D9E479}" srcOrd="3" destOrd="0" parTransId="{BB59F112-4A9B-4E86-9DE6-95EF9D5BBA2E}" sibTransId="{923F63E7-DA5C-492F-8C44-2BCA53498022}"/>
    <dgm:cxn modelId="{23C089F2-C23A-491D-8F7E-1B5FFCFDA12B}" type="presOf" srcId="{F8A43726-B0B8-473A-B053-D70B06E81E0F}" destId="{B7690285-9FD7-4EF5-9B1E-3D7DBCE99603}" srcOrd="0" destOrd="0" presId="urn:microsoft.com/office/officeart/2005/8/layout/vList2"/>
    <dgm:cxn modelId="{7D96080D-9B8A-4B65-A5F1-65245C518A30}" srcId="{30082477-4C81-4FF9-829F-B564DFD9BE8F}" destId="{F8A43726-B0B8-473A-B053-D70B06E81E0F}" srcOrd="2" destOrd="0" parTransId="{4047ABD2-1C3B-4AE1-A0C4-C434CFAC4E80}" sibTransId="{F4A8501E-E10C-4EEA-A92F-A79C70F363E0}"/>
    <dgm:cxn modelId="{1DAC5078-56B7-4E4B-8170-33898D89A58E}" type="presOf" srcId="{A89A7336-8034-43F9-B928-96AF1A37B352}" destId="{A1AD3D0E-7F3A-449F-9706-51E3D33BC10D}" srcOrd="0" destOrd="0" presId="urn:microsoft.com/office/officeart/2005/8/layout/vList2"/>
    <dgm:cxn modelId="{B129EA33-58C1-41F0-9D3D-7707BF20F49A}" type="presOf" srcId="{799D5986-F316-48D4-B416-1ABC9A3CCF82}" destId="{1166D08D-1591-489A-B29E-D347BDF8413B}" srcOrd="0" destOrd="0" presId="urn:microsoft.com/office/officeart/2005/8/layout/vList2"/>
    <dgm:cxn modelId="{CD317E2A-7F28-455C-9C43-55B3C1F4B3D7}" type="presParOf" srcId="{012FDE4E-F46B-48CB-8B69-E976F890978C}" destId="{1166D08D-1591-489A-B29E-D347BDF8413B}" srcOrd="0" destOrd="0" presId="urn:microsoft.com/office/officeart/2005/8/layout/vList2"/>
    <dgm:cxn modelId="{B6F6E658-065F-49BC-8F27-1FC0D72C0036}" type="presParOf" srcId="{012FDE4E-F46B-48CB-8B69-E976F890978C}" destId="{D4974157-D278-45EE-9A86-AFA1D9A3C887}" srcOrd="1" destOrd="0" presId="urn:microsoft.com/office/officeart/2005/8/layout/vList2"/>
    <dgm:cxn modelId="{3F737D19-82FA-467A-99E7-B16BA1762681}" type="presParOf" srcId="{012FDE4E-F46B-48CB-8B69-E976F890978C}" destId="{A1AD3D0E-7F3A-449F-9706-51E3D33BC10D}" srcOrd="2" destOrd="0" presId="urn:microsoft.com/office/officeart/2005/8/layout/vList2"/>
    <dgm:cxn modelId="{8D05C74F-21A3-48F5-8AE4-F55C710DA32E}" type="presParOf" srcId="{012FDE4E-F46B-48CB-8B69-E976F890978C}" destId="{5718387A-995A-4808-811B-B895A6226E95}" srcOrd="3" destOrd="0" presId="urn:microsoft.com/office/officeart/2005/8/layout/vList2"/>
    <dgm:cxn modelId="{8F6EDAD3-B520-4EF3-836B-CDFCAABA1EB9}" type="presParOf" srcId="{012FDE4E-F46B-48CB-8B69-E976F890978C}" destId="{B7690285-9FD7-4EF5-9B1E-3D7DBCE99603}" srcOrd="4" destOrd="0" presId="urn:microsoft.com/office/officeart/2005/8/layout/vList2"/>
    <dgm:cxn modelId="{9AA1EF25-BFB9-4F46-A736-04CA31FFA76A}" type="presParOf" srcId="{012FDE4E-F46B-48CB-8B69-E976F890978C}" destId="{A23C628D-59CF-4F44-A4F5-C4D81ADCD648}" srcOrd="5" destOrd="0" presId="urn:microsoft.com/office/officeart/2005/8/layout/vList2"/>
    <dgm:cxn modelId="{723424DD-9DD8-4924-87B4-766129F58840}" type="presParOf" srcId="{012FDE4E-F46B-48CB-8B69-E976F890978C}" destId="{636AF7EF-D787-4C06-A759-BADEB5BE2D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082477-4C81-4FF9-829F-B564DFD9BE8F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F8A43726-B0B8-473A-B053-D70B06E81E0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Project Management</a:t>
          </a:r>
          <a:endParaRPr lang="en-IN" sz="28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F4A8501E-E10C-4EEA-A92F-A79C70F363E0}" type="sibTrans" cxnId="{7D96080D-9B8A-4B65-A5F1-65245C518A30}">
      <dgm:prSet/>
      <dgm:spPr/>
      <dgm:t>
        <a:bodyPr/>
        <a:lstStyle/>
        <a:p>
          <a:pPr algn="ctr"/>
          <a:endParaRPr lang="en-IN" sz="1800" b="1"/>
        </a:p>
      </dgm:t>
    </dgm:pt>
    <dgm:pt modelId="{4047ABD2-1C3B-4AE1-A0C4-C434CFAC4E80}" type="parTrans" cxnId="{7D96080D-9B8A-4B65-A5F1-65245C518A30}">
      <dgm:prSet/>
      <dgm:spPr/>
      <dgm:t>
        <a:bodyPr/>
        <a:lstStyle/>
        <a:p>
          <a:pPr algn="ctr"/>
          <a:endParaRPr lang="en-IN" sz="1800" b="1"/>
        </a:p>
      </dgm:t>
    </dgm:pt>
    <dgm:pt modelId="{A89A7336-8034-43F9-B928-96AF1A37B35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ARD</a:t>
          </a:r>
          <a:endParaRPr lang="en-IN" sz="28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5894A7B-5887-4364-B964-E11B5F0643B9}" type="sibTrans" cxnId="{65C563C4-18D0-45C4-9738-F450F845407A}">
      <dgm:prSet/>
      <dgm:spPr/>
      <dgm:t>
        <a:bodyPr/>
        <a:lstStyle/>
        <a:p>
          <a:pPr algn="ctr"/>
          <a:endParaRPr lang="en-IN" sz="1800" b="1"/>
        </a:p>
      </dgm:t>
    </dgm:pt>
    <dgm:pt modelId="{815B7882-4AF1-4002-B5D2-E8BAB126DE7E}" type="parTrans" cxnId="{65C563C4-18D0-45C4-9738-F450F845407A}">
      <dgm:prSet/>
      <dgm:spPr/>
      <dgm:t>
        <a:bodyPr/>
        <a:lstStyle/>
        <a:p>
          <a:pPr algn="ctr"/>
          <a:endParaRPr lang="en-IN" sz="1800" b="1"/>
        </a:p>
      </dgm:t>
    </dgm:pt>
    <dgm:pt modelId="{799D5986-F316-48D4-B416-1ABC9A3CCF8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CRD</a:t>
          </a:r>
          <a:endParaRPr lang="en-IN" sz="28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B69F4273-463C-40F8-9A36-0AEDE7C4C9F8}" type="sibTrans" cxnId="{D86429CE-FB42-4B2D-B06A-F4EC76E42EED}">
      <dgm:prSet/>
      <dgm:spPr/>
      <dgm:t>
        <a:bodyPr/>
        <a:lstStyle/>
        <a:p>
          <a:pPr algn="ctr"/>
          <a:endParaRPr lang="en-IN" sz="1800" b="1"/>
        </a:p>
      </dgm:t>
    </dgm:pt>
    <dgm:pt modelId="{0ECCA08D-16DB-49B1-BE50-982201C816AD}" type="parTrans" cxnId="{D86429CE-FB42-4B2D-B06A-F4EC76E42EED}">
      <dgm:prSet/>
      <dgm:spPr/>
      <dgm:t>
        <a:bodyPr/>
        <a:lstStyle/>
        <a:p>
          <a:pPr algn="ctr"/>
          <a:endParaRPr lang="en-IN" sz="1800" b="1"/>
        </a:p>
      </dgm:t>
    </dgm:pt>
    <dgm:pt modelId="{4931128A-5FCC-4AFB-87F2-99E3A8D9E47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Safety</a:t>
          </a:r>
        </a:p>
      </dgm:t>
    </dgm:pt>
    <dgm:pt modelId="{BB59F112-4A9B-4E86-9DE6-95EF9D5BBA2E}" type="parTrans" cxnId="{2F15ED12-3610-4A78-8EB3-78128A1C485F}">
      <dgm:prSet/>
      <dgm:spPr/>
      <dgm:t>
        <a:bodyPr/>
        <a:lstStyle/>
        <a:p>
          <a:pPr algn="ctr"/>
          <a:endParaRPr lang="en-IN" sz="1800" b="1"/>
        </a:p>
      </dgm:t>
    </dgm:pt>
    <dgm:pt modelId="{923F63E7-DA5C-492F-8C44-2BCA53498022}" type="sibTrans" cxnId="{2F15ED12-3610-4A78-8EB3-78128A1C485F}">
      <dgm:prSet/>
      <dgm:spPr/>
      <dgm:t>
        <a:bodyPr/>
        <a:lstStyle/>
        <a:p>
          <a:pPr algn="ctr"/>
          <a:endParaRPr lang="en-IN" sz="1800" b="1"/>
        </a:p>
      </dgm:t>
    </dgm:pt>
    <dgm:pt modelId="{012FDE4E-F46B-48CB-8B69-E976F890978C}" type="pres">
      <dgm:prSet presAssocID="{30082477-4C81-4FF9-829F-B564DFD9B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166D08D-1591-489A-B29E-D347BDF8413B}" type="pres">
      <dgm:prSet presAssocID="{799D5986-F316-48D4-B416-1ABC9A3CCF82}" presName="parentText" presStyleLbl="node1" presStyleIdx="0" presStyleCnt="4" custScaleY="48125" custLinFactNeighborX="31250" custLinFactNeighborY="3622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974157-D278-45EE-9A86-AFA1D9A3C887}" type="pres">
      <dgm:prSet presAssocID="{B69F4273-463C-40F8-9A36-0AEDE7C4C9F8}" presName="spacer" presStyleCnt="0"/>
      <dgm:spPr/>
    </dgm:pt>
    <dgm:pt modelId="{A1AD3D0E-7F3A-449F-9706-51E3D33BC10D}" type="pres">
      <dgm:prSet presAssocID="{A89A7336-8034-43F9-B928-96AF1A37B352}" presName="parentText" presStyleLbl="node1" presStyleIdx="1" presStyleCnt="4" custScaleY="4787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18387A-995A-4808-811B-B895A6226E95}" type="pres">
      <dgm:prSet presAssocID="{35894A7B-5887-4364-B964-E11B5F0643B9}" presName="spacer" presStyleCnt="0"/>
      <dgm:spPr/>
    </dgm:pt>
    <dgm:pt modelId="{B7690285-9FD7-4EF5-9B1E-3D7DBCE99603}" type="pres">
      <dgm:prSet presAssocID="{F8A43726-B0B8-473A-B053-D70B06E81E0F}" presName="parentText" presStyleLbl="node1" presStyleIdx="2" presStyleCnt="4" custScaleY="77775" custLinFactNeighborY="-2121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3C628D-59CF-4F44-A4F5-C4D81ADCD648}" type="pres">
      <dgm:prSet presAssocID="{F4A8501E-E10C-4EEA-A92F-A79C70F363E0}" presName="spacer" presStyleCnt="0"/>
      <dgm:spPr/>
    </dgm:pt>
    <dgm:pt modelId="{636AF7EF-D787-4C06-A759-BADEB5BE2D7D}" type="pres">
      <dgm:prSet presAssocID="{4931128A-5FCC-4AFB-87F2-99E3A8D9E479}" presName="parentText" presStyleLbl="node1" presStyleIdx="3" presStyleCnt="4" custScaleY="52641" custLinFactNeighborX="-60575" custLinFactNeighborY="-3852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F4A9E56-0086-40FF-8972-43C941BC829C}" type="presOf" srcId="{799D5986-F316-48D4-B416-1ABC9A3CCF82}" destId="{1166D08D-1591-489A-B29E-D347BDF8413B}" srcOrd="0" destOrd="0" presId="urn:microsoft.com/office/officeart/2005/8/layout/vList2"/>
    <dgm:cxn modelId="{65C563C4-18D0-45C4-9738-F450F845407A}" srcId="{30082477-4C81-4FF9-829F-B564DFD9BE8F}" destId="{A89A7336-8034-43F9-B928-96AF1A37B352}" srcOrd="1" destOrd="0" parTransId="{815B7882-4AF1-4002-B5D2-E8BAB126DE7E}" sibTransId="{35894A7B-5887-4364-B964-E11B5F0643B9}"/>
    <dgm:cxn modelId="{D86429CE-FB42-4B2D-B06A-F4EC76E42EED}" srcId="{30082477-4C81-4FF9-829F-B564DFD9BE8F}" destId="{799D5986-F316-48D4-B416-1ABC9A3CCF82}" srcOrd="0" destOrd="0" parTransId="{0ECCA08D-16DB-49B1-BE50-982201C816AD}" sibTransId="{B69F4273-463C-40F8-9A36-0AEDE7C4C9F8}"/>
    <dgm:cxn modelId="{2F15ED12-3610-4A78-8EB3-78128A1C485F}" srcId="{30082477-4C81-4FF9-829F-B564DFD9BE8F}" destId="{4931128A-5FCC-4AFB-87F2-99E3A8D9E479}" srcOrd="3" destOrd="0" parTransId="{BB59F112-4A9B-4E86-9DE6-95EF9D5BBA2E}" sibTransId="{923F63E7-DA5C-492F-8C44-2BCA53498022}"/>
    <dgm:cxn modelId="{00B568B3-1354-433B-8C72-49D3EC027DF0}" type="presOf" srcId="{F8A43726-B0B8-473A-B053-D70B06E81E0F}" destId="{B7690285-9FD7-4EF5-9B1E-3D7DBCE99603}" srcOrd="0" destOrd="0" presId="urn:microsoft.com/office/officeart/2005/8/layout/vList2"/>
    <dgm:cxn modelId="{7B34A8E2-3E0B-42D1-87AB-1F7F26E7D3B7}" type="presOf" srcId="{A89A7336-8034-43F9-B928-96AF1A37B352}" destId="{A1AD3D0E-7F3A-449F-9706-51E3D33BC10D}" srcOrd="0" destOrd="0" presId="urn:microsoft.com/office/officeart/2005/8/layout/vList2"/>
    <dgm:cxn modelId="{49F49A63-3B43-46A6-9F88-D82346EC9C0C}" type="presOf" srcId="{4931128A-5FCC-4AFB-87F2-99E3A8D9E479}" destId="{636AF7EF-D787-4C06-A759-BADEB5BE2D7D}" srcOrd="0" destOrd="0" presId="urn:microsoft.com/office/officeart/2005/8/layout/vList2"/>
    <dgm:cxn modelId="{7D96080D-9B8A-4B65-A5F1-65245C518A30}" srcId="{30082477-4C81-4FF9-829F-B564DFD9BE8F}" destId="{F8A43726-B0B8-473A-B053-D70B06E81E0F}" srcOrd="2" destOrd="0" parTransId="{4047ABD2-1C3B-4AE1-A0C4-C434CFAC4E80}" sibTransId="{F4A8501E-E10C-4EEA-A92F-A79C70F363E0}"/>
    <dgm:cxn modelId="{41657AFE-A225-47F6-8E89-B0CA2F66EDC0}" type="presOf" srcId="{30082477-4C81-4FF9-829F-B564DFD9BE8F}" destId="{012FDE4E-F46B-48CB-8B69-E976F890978C}" srcOrd="0" destOrd="0" presId="urn:microsoft.com/office/officeart/2005/8/layout/vList2"/>
    <dgm:cxn modelId="{61BA3552-4CD0-424F-9800-E05E71D25924}" type="presParOf" srcId="{012FDE4E-F46B-48CB-8B69-E976F890978C}" destId="{1166D08D-1591-489A-B29E-D347BDF8413B}" srcOrd="0" destOrd="0" presId="urn:microsoft.com/office/officeart/2005/8/layout/vList2"/>
    <dgm:cxn modelId="{AFBDD68F-878F-4B8B-8F0B-F2CF440CA70B}" type="presParOf" srcId="{012FDE4E-F46B-48CB-8B69-E976F890978C}" destId="{D4974157-D278-45EE-9A86-AFA1D9A3C887}" srcOrd="1" destOrd="0" presId="urn:microsoft.com/office/officeart/2005/8/layout/vList2"/>
    <dgm:cxn modelId="{DF12FA33-7463-4B68-A543-EF94BF7F70FF}" type="presParOf" srcId="{012FDE4E-F46B-48CB-8B69-E976F890978C}" destId="{A1AD3D0E-7F3A-449F-9706-51E3D33BC10D}" srcOrd="2" destOrd="0" presId="urn:microsoft.com/office/officeart/2005/8/layout/vList2"/>
    <dgm:cxn modelId="{CB1B1383-60BC-47D5-B475-BA3988362E53}" type="presParOf" srcId="{012FDE4E-F46B-48CB-8B69-E976F890978C}" destId="{5718387A-995A-4808-811B-B895A6226E95}" srcOrd="3" destOrd="0" presId="urn:microsoft.com/office/officeart/2005/8/layout/vList2"/>
    <dgm:cxn modelId="{2566DF65-2951-4DCF-BDA0-A85FFCA56C64}" type="presParOf" srcId="{012FDE4E-F46B-48CB-8B69-E976F890978C}" destId="{B7690285-9FD7-4EF5-9B1E-3D7DBCE99603}" srcOrd="4" destOrd="0" presId="urn:microsoft.com/office/officeart/2005/8/layout/vList2"/>
    <dgm:cxn modelId="{F41E9649-ABBA-4C7A-9859-2CF311E6CC93}" type="presParOf" srcId="{012FDE4E-F46B-48CB-8B69-E976F890978C}" destId="{A23C628D-59CF-4F44-A4F5-C4D81ADCD648}" srcOrd="5" destOrd="0" presId="urn:microsoft.com/office/officeart/2005/8/layout/vList2"/>
    <dgm:cxn modelId="{D70C93DC-13C4-4F0D-ACEF-BF585B447D09}" type="presParOf" srcId="{012FDE4E-F46B-48CB-8B69-E976F890978C}" destId="{636AF7EF-D787-4C06-A759-BADEB5BE2D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6D08D-1591-489A-B29E-D347BDF8413B}">
      <dsp:nvSpPr>
        <dsp:cNvPr id="0" name=""/>
        <dsp:cNvSpPr/>
      </dsp:nvSpPr>
      <dsp:spPr>
        <a:xfrm>
          <a:off x="0" y="812828"/>
          <a:ext cx="3485517" cy="50739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Quality Assurance</a:t>
          </a:r>
          <a:endParaRPr lang="en-IN" sz="28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4769" y="837597"/>
        <a:ext cx="3435979" cy="457860"/>
      </dsp:txXfrm>
    </dsp:sp>
    <dsp:sp modelId="{A1AD3D0E-7F3A-449F-9706-51E3D33BC10D}">
      <dsp:nvSpPr>
        <dsp:cNvPr id="0" name=""/>
        <dsp:cNvSpPr/>
      </dsp:nvSpPr>
      <dsp:spPr>
        <a:xfrm>
          <a:off x="0" y="1504547"/>
          <a:ext cx="3485517" cy="45790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Accounts</a:t>
          </a:r>
          <a:endParaRPr lang="en-IN" sz="28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2353" y="1526900"/>
        <a:ext cx="3440811" cy="413200"/>
      </dsp:txXfrm>
    </dsp:sp>
    <dsp:sp modelId="{B7690285-9FD7-4EF5-9B1E-3D7DBCE99603}">
      <dsp:nvSpPr>
        <dsp:cNvPr id="0" name=""/>
        <dsp:cNvSpPr/>
      </dsp:nvSpPr>
      <dsp:spPr>
        <a:xfrm>
          <a:off x="0" y="2146773"/>
          <a:ext cx="3485517" cy="98743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Stores &amp; Material Management</a:t>
          </a:r>
          <a:endParaRPr lang="en-IN" sz="28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48203" y="2194976"/>
        <a:ext cx="3389111" cy="891027"/>
      </dsp:txXfrm>
    </dsp:sp>
    <dsp:sp modelId="{636AF7EF-D787-4C06-A759-BADEB5BE2D7D}">
      <dsp:nvSpPr>
        <dsp:cNvPr id="0" name=""/>
        <dsp:cNvSpPr/>
      </dsp:nvSpPr>
      <dsp:spPr>
        <a:xfrm>
          <a:off x="0" y="3318527"/>
          <a:ext cx="3485517" cy="102407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Purchase &amp; Supply Chain Management</a:t>
          </a:r>
        </a:p>
      </dsp:txBody>
      <dsp:txXfrm>
        <a:off x="49991" y="3368518"/>
        <a:ext cx="3385535" cy="924088"/>
      </dsp:txXfrm>
    </dsp:sp>
    <dsp:sp modelId="{34869226-39E5-4249-B559-7BBA01B9D460}">
      <dsp:nvSpPr>
        <dsp:cNvPr id="0" name=""/>
        <dsp:cNvSpPr/>
      </dsp:nvSpPr>
      <dsp:spPr>
        <a:xfrm>
          <a:off x="0" y="4526917"/>
          <a:ext cx="3485517" cy="56688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Maintenance</a:t>
          </a:r>
        </a:p>
      </dsp:txBody>
      <dsp:txXfrm>
        <a:off x="27673" y="4554590"/>
        <a:ext cx="3430171" cy="511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6D08D-1591-489A-B29E-D347BDF8413B}">
      <dsp:nvSpPr>
        <dsp:cNvPr id="0" name=""/>
        <dsp:cNvSpPr/>
      </dsp:nvSpPr>
      <dsp:spPr>
        <a:xfrm>
          <a:off x="0" y="1023104"/>
          <a:ext cx="3376820" cy="97377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Administrative Head</a:t>
          </a:r>
          <a:endParaRPr lang="en-IN" sz="28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47536" y="1070640"/>
        <a:ext cx="3281748" cy="878703"/>
      </dsp:txXfrm>
    </dsp:sp>
    <dsp:sp modelId="{A1AD3D0E-7F3A-449F-9706-51E3D33BC10D}">
      <dsp:nvSpPr>
        <dsp:cNvPr id="0" name=""/>
        <dsp:cNvSpPr/>
      </dsp:nvSpPr>
      <dsp:spPr>
        <a:xfrm>
          <a:off x="0" y="2154144"/>
          <a:ext cx="3376820" cy="103354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Sales &amp; Business Development</a:t>
          </a:r>
          <a:endParaRPr lang="en-IN" sz="28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0454" y="2204598"/>
        <a:ext cx="3275912" cy="932639"/>
      </dsp:txXfrm>
    </dsp:sp>
    <dsp:sp modelId="{B7690285-9FD7-4EF5-9B1E-3D7DBCE99603}">
      <dsp:nvSpPr>
        <dsp:cNvPr id="0" name=""/>
        <dsp:cNvSpPr/>
      </dsp:nvSpPr>
      <dsp:spPr>
        <a:xfrm>
          <a:off x="0" y="3332900"/>
          <a:ext cx="3376820" cy="66830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Finance</a:t>
          </a:r>
          <a:endParaRPr lang="en-IN" sz="28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2624" y="3365524"/>
        <a:ext cx="3311572" cy="603053"/>
      </dsp:txXfrm>
    </dsp:sp>
    <dsp:sp modelId="{636AF7EF-D787-4C06-A759-BADEB5BE2D7D}">
      <dsp:nvSpPr>
        <dsp:cNvPr id="0" name=""/>
        <dsp:cNvSpPr/>
      </dsp:nvSpPr>
      <dsp:spPr>
        <a:xfrm>
          <a:off x="0" y="4153619"/>
          <a:ext cx="3376820" cy="68594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Administration</a:t>
          </a:r>
        </a:p>
      </dsp:txBody>
      <dsp:txXfrm>
        <a:off x="33485" y="4187104"/>
        <a:ext cx="3309850" cy="618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6D08D-1591-489A-B29E-D347BDF8413B}">
      <dsp:nvSpPr>
        <dsp:cNvPr id="0" name=""/>
        <dsp:cNvSpPr/>
      </dsp:nvSpPr>
      <dsp:spPr>
        <a:xfrm>
          <a:off x="0" y="1387269"/>
          <a:ext cx="3062277" cy="57657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CRD</a:t>
          </a:r>
          <a:endParaRPr lang="en-IN" sz="28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8146" y="1415415"/>
        <a:ext cx="3005985" cy="520284"/>
      </dsp:txXfrm>
    </dsp:sp>
    <dsp:sp modelId="{A1AD3D0E-7F3A-449F-9706-51E3D33BC10D}">
      <dsp:nvSpPr>
        <dsp:cNvPr id="0" name=""/>
        <dsp:cNvSpPr/>
      </dsp:nvSpPr>
      <dsp:spPr>
        <a:xfrm>
          <a:off x="0" y="2081402"/>
          <a:ext cx="3062277" cy="57359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ARD</a:t>
          </a:r>
          <a:endParaRPr lang="en-IN" sz="28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8000" y="2109402"/>
        <a:ext cx="3006277" cy="517592"/>
      </dsp:txXfrm>
    </dsp:sp>
    <dsp:sp modelId="{B7690285-9FD7-4EF5-9B1E-3D7DBCE99603}">
      <dsp:nvSpPr>
        <dsp:cNvPr id="0" name=""/>
        <dsp:cNvSpPr/>
      </dsp:nvSpPr>
      <dsp:spPr>
        <a:xfrm>
          <a:off x="0" y="2800204"/>
          <a:ext cx="3062277" cy="93180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Project Management</a:t>
          </a:r>
          <a:endParaRPr lang="en-IN" sz="28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45487" y="2845691"/>
        <a:ext cx="2971303" cy="840832"/>
      </dsp:txXfrm>
    </dsp:sp>
    <dsp:sp modelId="{636AF7EF-D787-4C06-A759-BADEB5BE2D7D}">
      <dsp:nvSpPr>
        <dsp:cNvPr id="0" name=""/>
        <dsp:cNvSpPr/>
      </dsp:nvSpPr>
      <dsp:spPr>
        <a:xfrm>
          <a:off x="0" y="3884429"/>
          <a:ext cx="3062277" cy="63068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Safety</a:t>
          </a:r>
        </a:p>
      </dsp:txBody>
      <dsp:txXfrm>
        <a:off x="30787" y="3915216"/>
        <a:ext cx="3000703" cy="569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6CA22F0-A182-4B33-AA72-5DB820EF4B30}" type="datetimeFigureOut">
              <a:rPr lang="en-IN" smtClean="0"/>
              <a:t>02-07-2025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47A0C74-0B3E-4F98-9C90-42DD3B0E59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93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0C74-0B3E-4F98-9C90-42DD3B0E59A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510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leanchemlab.com/" TargetMode="External"/><Relationship Id="rId4" Type="http://schemas.openxmlformats.org/officeDocument/2006/relationships/hyperlink" Target="mailto:bapugawade@cleanchemlab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nitinbondre@cleanchemlab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anilgawade@cleanchemlab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26" Type="http://schemas.openxmlformats.org/officeDocument/2006/relationships/image" Target="../media/image51.jpeg"/><Relationship Id="rId39" Type="http://schemas.openxmlformats.org/officeDocument/2006/relationships/image" Target="../media/image64.png"/><Relationship Id="rId21" Type="http://schemas.openxmlformats.org/officeDocument/2006/relationships/image" Target="../media/image46.jpeg"/><Relationship Id="rId34" Type="http://schemas.openxmlformats.org/officeDocument/2006/relationships/image" Target="../media/image59.jpe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7" Type="http://schemas.openxmlformats.org/officeDocument/2006/relationships/image" Target="../media/image32.jpeg"/><Relationship Id="rId2" Type="http://schemas.openxmlformats.org/officeDocument/2006/relationships/image" Target="../media/image26.jpeg"/><Relationship Id="rId16" Type="http://schemas.openxmlformats.org/officeDocument/2006/relationships/image" Target="../media/image41.jpeg"/><Relationship Id="rId29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24" Type="http://schemas.openxmlformats.org/officeDocument/2006/relationships/image" Target="../media/image49.jpeg"/><Relationship Id="rId32" Type="http://schemas.openxmlformats.org/officeDocument/2006/relationships/image" Target="../media/image57.jpe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23" Type="http://schemas.openxmlformats.org/officeDocument/2006/relationships/image" Target="../media/image48.jpeg"/><Relationship Id="rId28" Type="http://schemas.openxmlformats.org/officeDocument/2006/relationships/image" Target="../media/image53.jpg"/><Relationship Id="rId36" Type="http://schemas.openxmlformats.org/officeDocument/2006/relationships/image" Target="../media/image61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31" Type="http://schemas.openxmlformats.org/officeDocument/2006/relationships/image" Target="../media/image56.jpeg"/><Relationship Id="rId44" Type="http://schemas.openxmlformats.org/officeDocument/2006/relationships/image" Target="../media/image6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Relationship Id="rId27" Type="http://schemas.openxmlformats.org/officeDocument/2006/relationships/image" Target="../media/image52.png"/><Relationship Id="rId30" Type="http://schemas.openxmlformats.org/officeDocument/2006/relationships/image" Target="../media/image55.jpeg"/><Relationship Id="rId35" Type="http://schemas.openxmlformats.org/officeDocument/2006/relationships/image" Target="../media/image60.jpeg"/><Relationship Id="rId43" Type="http://schemas.openxmlformats.org/officeDocument/2006/relationships/image" Target="../media/image68.jpeg"/><Relationship Id="rId48" Type="http://schemas.openxmlformats.org/officeDocument/2006/relationships/image" Target="../media/image73.png"/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jpeg"/><Relationship Id="rId33" Type="http://schemas.openxmlformats.org/officeDocument/2006/relationships/image" Target="../media/image58.png"/><Relationship Id="rId38" Type="http://schemas.openxmlformats.org/officeDocument/2006/relationships/image" Target="../media/image63.jpeg"/><Relationship Id="rId46" Type="http://schemas.openxmlformats.org/officeDocument/2006/relationships/image" Target="../media/image71.png"/><Relationship Id="rId20" Type="http://schemas.openxmlformats.org/officeDocument/2006/relationships/image" Target="../media/image45.jpeg"/><Relationship Id="rId41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bapugawade@cleanchemlab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130300" y="4057750"/>
            <a:ext cx="3086100" cy="2171499"/>
            <a:chOff x="0" y="0"/>
            <a:chExt cx="812800" cy="5719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467343" y="4057750"/>
            <a:ext cx="3086100" cy="2171499"/>
            <a:chOff x="0" y="0"/>
            <a:chExt cx="812800" cy="5719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26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543" y="2667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96;p11"/>
          <p:cNvSpPr txBox="1">
            <a:spLocks/>
          </p:cNvSpPr>
          <p:nvPr/>
        </p:nvSpPr>
        <p:spPr>
          <a:xfrm>
            <a:off x="4475215" y="6610163"/>
            <a:ext cx="9337571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tabLst/>
              <a:defRPr/>
            </a:pPr>
            <a:r>
              <a:rPr kumimoji="0" lang="en-US" altLang="en-US" sz="54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  <a:sym typeface="Raleway"/>
              </a:rPr>
              <a:t>Cleanchem Laboratories LLP</a:t>
            </a:r>
            <a:endParaRPr kumimoji="0" lang="en-US" sz="54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Batang" pitchFamily="18" charset="-127"/>
              <a:cs typeface="Times New Roman" pitchFamily="18" charset="0"/>
              <a:sym typeface="Raleway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2400" y="7796442"/>
            <a:ext cx="18592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Corporate office and R&amp;D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​Plot No. A-737/2, TTC Industrial Area, MIDC Khairane, Navi Mumbai, INDIA- 400710  Mob: +91 98921 69560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bapugawade@cleanchemlab.com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www.cleanchemlab.com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2700" y="4942799"/>
            <a:ext cx="620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Bapu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Gawade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M.Sc.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Ph.D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(Founder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&amp; Managing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Director)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9216" y="3922273"/>
            <a:ext cx="2869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By,</a:t>
            </a:r>
            <a:endParaRPr lang="en-IN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62400" y="800100"/>
            <a:ext cx="9178100" cy="100040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CORPORATE  PROFILE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8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09600" y="495300"/>
            <a:ext cx="16383000" cy="56201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C30051"/>
                </a:solidFill>
              </a:rPr>
              <a:t>Mr. Nitin </a:t>
            </a:r>
            <a:r>
              <a:rPr lang="en-US" dirty="0" err="1">
                <a:solidFill>
                  <a:srgbClr val="C30051"/>
                </a:solidFill>
              </a:rPr>
              <a:t>Bondre</a:t>
            </a:r>
            <a:r>
              <a:rPr lang="en-US" dirty="0">
                <a:solidFill>
                  <a:srgbClr val="C30051"/>
                </a:solidFill>
              </a:rPr>
              <a:t> </a:t>
            </a:r>
            <a:r>
              <a:rPr lang="en-GB" dirty="0">
                <a:solidFill>
                  <a:srgbClr val="C30051"/>
                </a:solidFill>
              </a:rPr>
              <a:t>(Director - Operations)</a:t>
            </a:r>
            <a:endParaRPr lang="en-US" dirty="0">
              <a:solidFill>
                <a:srgbClr val="C30051"/>
              </a:solidFill>
            </a:endParaRPr>
          </a:p>
          <a:p>
            <a:endParaRPr lang="en-IN" dirty="0">
              <a:solidFill>
                <a:srgbClr val="C30051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26659" y="2522511"/>
            <a:ext cx="1722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Research Exp.-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Yrs.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Ph.D. Chemistry: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Pursuing Institute of Chemical Technology, ICT (Formerly UDCT) Mumbai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M.Sc. Organic Chemistry: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2007, Ahmednagar College, Ahmednagar, Pune University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36598" y="4173770"/>
            <a:ext cx="7545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Patents &amp; Professional Expertise: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73041" y="1707526"/>
            <a:ext cx="2805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Experience: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033" y="5070203"/>
            <a:ext cx="1756796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process for the preparation of Avanafil and its novel intermediates </a:t>
            </a:r>
            <a:r>
              <a:rPr lang="en-GB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(W02015177807A1)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Filed patent of preparation Apremilast impurities </a:t>
            </a:r>
            <a:r>
              <a:rPr lang="en-GB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(Application ID 201621013195)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Stability-indicating related substances method of Apremilast by HPLC and synthesis and characterization of related impurities using Mass and NMR spectroscopy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(International Journal of Current Medical and Pharmaceutical Research February 28, 2017)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Synthesis, Characterization, Identification and Quantification of Sertraline HCL Related Impurities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(European journal of pharmaceutical and medical research October 14, 2016)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endParaRPr lang="en-GB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endParaRPr lang="en-GB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endParaRPr lang="en-GB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20033" y="9167029"/>
            <a:ext cx="1828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Contact Details:       </a:t>
            </a:r>
            <a:r>
              <a:rPr lang="en-GB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nitinbondre@cleanchemlab.com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Mobile: +91-98921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69512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FF00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75" t="8360" r="20736" b="8156"/>
          <a:stretch>
            <a:fillRect/>
          </a:stretch>
        </p:blipFill>
        <p:spPr bwMode="auto">
          <a:xfrm>
            <a:off x="3810000" y="9294613"/>
            <a:ext cx="440432" cy="3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54513" y="9258300"/>
            <a:ext cx="451687" cy="45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8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828800" y="436830"/>
            <a:ext cx="13030200" cy="51567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C30051"/>
                </a:solidFill>
              </a:rPr>
              <a:t>Dr. Anil Gawade </a:t>
            </a:r>
            <a:r>
              <a:rPr lang="en-GB" dirty="0">
                <a:solidFill>
                  <a:srgbClr val="C30051"/>
                </a:solidFill>
              </a:rPr>
              <a:t>(Director - R&amp;D)</a:t>
            </a:r>
            <a:endParaRPr lang="en-US" dirty="0">
              <a:solidFill>
                <a:srgbClr val="C30051"/>
              </a:solidFill>
            </a:endParaRPr>
          </a:p>
          <a:p>
            <a:endParaRPr lang="en-IN" dirty="0">
              <a:solidFill>
                <a:srgbClr val="C30051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653286" y="2736462"/>
            <a:ext cx="167149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Research Exp.-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Yrs.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Ph.D. Chemistry: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2016,  Institute of Chemical Technology, ICT (Formerly UDCT) Mumbai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M.Sc. Organic Chemistry: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2011, Ahmednagar College, Ahmednagar, Pune University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86416" y="4369340"/>
            <a:ext cx="10471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Awards, Recognition &amp; Professional Expertise:</a:t>
            </a: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86416" y="1835044"/>
            <a:ext cx="2805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Experience: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653286" y="5207540"/>
            <a:ext cx="1763471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Special Meritorious Fellow, UGC (Green Technology Programme), 2012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Worked as a R&amp;D Manager in </a:t>
            </a:r>
            <a:r>
              <a:rPr lang="en-GB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Dharamsi</a:t>
            </a: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Morarji Chemical Company (2017-2019)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Worked as a Research Scientist in Resonance Specialities Ltd. (2016-2017)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Worked as a Research Chemist in Ranbaxy Pharmaceuticals Ltd. (2011-2012)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GB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Published 5 research papers in international peer-reviewed journals and granted 3 Indian patents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endParaRPr lang="en-I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endParaRPr lang="en-I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305425" algn="l"/>
              </a:tabLst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686416" y="8685989"/>
            <a:ext cx="1828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Contact Details:       </a:t>
            </a:r>
            <a:r>
              <a:rPr lang="en-GB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anilgawade@cleanchemlab.com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Mobile: +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91-9702598044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FF00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75" t="8360" r="20736" b="8156"/>
          <a:stretch>
            <a:fillRect/>
          </a:stretch>
        </p:blipFill>
        <p:spPr bwMode="auto">
          <a:xfrm>
            <a:off x="3810000" y="8865002"/>
            <a:ext cx="440432" cy="3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41692" y="8801100"/>
            <a:ext cx="451687" cy="45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8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0" y="480996"/>
            <a:ext cx="14755688" cy="142400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C30051"/>
                </a:solidFill>
              </a:rPr>
              <a:t>R&amp;D Capabilities - Chemical Synthesis</a:t>
            </a:r>
            <a:endParaRPr lang="en-IN" dirty="0">
              <a:solidFill>
                <a:srgbClr val="C30051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85800" y="1809720"/>
            <a:ext cx="11201400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indent="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3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Reaction </a:t>
            </a:r>
            <a:r>
              <a:rPr kumimoji="0" lang="en-I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Scale: Mg to Kg</a:t>
            </a:r>
          </a:p>
          <a:p>
            <a:pPr indent="36195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 </a:t>
            </a:r>
            <a:r>
              <a:rPr lang="en-IN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I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emp Range </a:t>
            </a: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-80 </a:t>
            </a:r>
            <a:r>
              <a:rPr lang="en-IN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en-I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200 </a:t>
            </a: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°C</a:t>
            </a:r>
          </a:p>
          <a:p>
            <a:pPr indent="36195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Laboratory </a:t>
            </a:r>
            <a:r>
              <a:rPr lang="en-IN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Fume Hood </a:t>
            </a:r>
            <a:r>
              <a:rPr lang="en-IN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(16)</a:t>
            </a:r>
            <a:endParaRPr kumimoji="0" lang="en-IN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indent="36195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Rotary </a:t>
            </a:r>
            <a:r>
              <a:rPr kumimoji="0" lang="en-US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Evaporator </a:t>
            </a:r>
            <a:r>
              <a:rPr kumimoji="0" lang="en-I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IN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1L to 20L</a:t>
            </a:r>
            <a:r>
              <a:rPr kumimoji="0" lang="en-I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1950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Fix </a:t>
            </a: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 Reactors (25L</a:t>
            </a:r>
            <a:r>
              <a:rPr lang="en-IN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50L)</a:t>
            </a:r>
            <a:endParaRPr lang="en-IN" sz="36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High </a:t>
            </a:r>
            <a:r>
              <a:rPr kumimoji="0" lang="en-US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Pressure &amp; Gas Phase </a:t>
            </a:r>
            <a:r>
              <a:rPr lang="en-US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eaction</a:t>
            </a:r>
            <a:endParaRPr kumimoji="0" 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R="0" lvl="0" indent="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3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Microwave </a:t>
            </a:r>
            <a:r>
              <a:rPr kumimoji="0" lang="en-I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Reactions</a:t>
            </a:r>
          </a:p>
          <a:p>
            <a:pPr marR="0" lvl="0" indent="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IN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Pyrophoric </a:t>
            </a:r>
            <a:r>
              <a:rPr lang="en-IN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Moisture Sensitive </a:t>
            </a:r>
            <a:r>
              <a:rPr lang="en-IN" sz="36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Rxns</a:t>
            </a:r>
            <a:endParaRPr lang="en-IN" sz="36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3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Flow </a:t>
            </a:r>
            <a:r>
              <a:rPr kumimoji="0" lang="en-I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Chemistry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48" y="2928634"/>
            <a:ext cx="7315200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1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8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766156" y="480996"/>
            <a:ext cx="14755688" cy="142400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C30051"/>
                </a:solidFill>
              </a:rPr>
              <a:t>Manufacturing Capabilities</a:t>
            </a:r>
            <a:endParaRPr lang="en-IN" dirty="0">
              <a:solidFill>
                <a:srgbClr val="C3005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02" t="1477" r="1878" b="1553"/>
          <a:stretch/>
        </p:blipFill>
        <p:spPr>
          <a:xfrm>
            <a:off x="3390900" y="1634037"/>
            <a:ext cx="11506200" cy="85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Title 1"/>
          <p:cNvSpPr txBox="1">
            <a:spLocks/>
          </p:cNvSpPr>
          <p:nvPr/>
        </p:nvSpPr>
        <p:spPr>
          <a:xfrm>
            <a:off x="-9939" y="495300"/>
            <a:ext cx="16042704" cy="172880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C30051"/>
                </a:solidFill>
              </a:rPr>
              <a:t>Analytical Instrumentation Facility</a:t>
            </a:r>
            <a:endParaRPr lang="en-IN" dirty="0">
              <a:solidFill>
                <a:srgbClr val="C30051"/>
              </a:solidFill>
            </a:endParaRPr>
          </a:p>
        </p:txBody>
      </p:sp>
      <p:pic>
        <p:nvPicPr>
          <p:cNvPr id="21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533400" y="2123566"/>
            <a:ext cx="8001000" cy="4131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66"/>
              </a:buClr>
              <a:buSzPct val="85000"/>
              <a:buFont typeface="Wingdings" pitchFamily="2" charset="2"/>
              <a:buChar char="Ø"/>
              <a:defRPr/>
            </a:pPr>
            <a:r>
              <a:rPr lang="en-IN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HPLC with UV &amp; PDA Detector </a:t>
            </a:r>
            <a:r>
              <a:rPr lang="en-IN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endParaRPr lang="en-IN" sz="36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66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Gas Chromatography (</a:t>
            </a:r>
            <a:r>
              <a:rPr kumimoji="0" lang="en-IN" sz="36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01)</a:t>
            </a:r>
            <a:endParaRPr kumimoji="0" lang="en-IN" sz="36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66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LCMS-MS </a:t>
            </a:r>
            <a:r>
              <a:rPr kumimoji="0" lang="en-IN" sz="36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-Triple Quadruple</a:t>
            </a:r>
            <a:r>
              <a:rPr lang="en-IN" sz="3600" b="1" kern="12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6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IN" sz="36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03)</a:t>
            </a:r>
            <a:endParaRPr kumimoji="0" lang="en-IN" sz="36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66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lang="en-IN" sz="3600" b="1" kern="12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 Fischer Titrator</a:t>
            </a:r>
            <a:endParaRPr kumimoji="0" lang="en-IN" sz="36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66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Titrimetric Analysis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66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lang="en-IN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Volumetric analysis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66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lang="en-IN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Gravimetric Analysis</a:t>
            </a:r>
          </a:p>
        </p:txBody>
      </p:sp>
      <p:pic>
        <p:nvPicPr>
          <p:cNvPr id="2050" name="Picture 2" descr="LC-MS/MS: What is It? Why Use It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754191"/>
            <a:ext cx="8096250" cy="59164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itle 1"/>
          <p:cNvSpPr txBox="1">
            <a:spLocks/>
          </p:cNvSpPr>
          <p:nvPr/>
        </p:nvSpPr>
        <p:spPr>
          <a:xfrm>
            <a:off x="-381000" y="536270"/>
            <a:ext cx="15917116" cy="81440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C30051"/>
                </a:solidFill>
              </a:rPr>
              <a:t>Advance Purifications / Bio-processing </a:t>
            </a:r>
            <a:endParaRPr lang="en-IN" dirty="0">
              <a:solidFill>
                <a:srgbClr val="C30051"/>
              </a:solidFill>
            </a:endParaRPr>
          </a:p>
        </p:txBody>
      </p:sp>
      <p:pic>
        <p:nvPicPr>
          <p:cNvPr id="9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0"/>
          <p:cNvSpPr txBox="1">
            <a:spLocks/>
          </p:cNvSpPr>
          <p:nvPr/>
        </p:nvSpPr>
        <p:spPr>
          <a:xfrm>
            <a:off x="762000" y="2324100"/>
            <a:ext cx="11582400" cy="3805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66"/>
              </a:buClr>
              <a:buSzPct val="85000"/>
              <a:buFont typeface="Wingdings" pitchFamily="2" charset="2"/>
              <a:buChar char="Ø"/>
            </a:pPr>
            <a:r>
              <a:rPr lang="en-IN" sz="3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Chromatographic Purification with Silica &amp; Resin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66"/>
              </a:buClr>
              <a:buSzPct val="85000"/>
              <a:buFont typeface="Wingdings" pitchFamily="2" charset="2"/>
              <a:buChar char="Ø"/>
            </a:pPr>
            <a:r>
              <a:rPr lang="en-IN" sz="3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Preparative HPLC Purification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66"/>
              </a:buClr>
              <a:buSzPct val="85000"/>
              <a:buFont typeface="Wingdings" pitchFamily="2" charset="2"/>
              <a:buChar char="Ø"/>
            </a:pPr>
            <a:r>
              <a:rPr lang="en-IN" sz="3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 Chromatography 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66"/>
              </a:buClr>
              <a:buSzPct val="85000"/>
              <a:buFont typeface="Wingdings" pitchFamily="2" charset="2"/>
              <a:buChar char="Ø"/>
            </a:pPr>
            <a:r>
              <a:rPr lang="en-IN" sz="3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Lyophilization Facility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66"/>
              </a:buClr>
              <a:buSzPct val="85000"/>
              <a:buFont typeface="Wingdings" pitchFamily="2" charset="2"/>
              <a:buChar char="Ø"/>
            </a:pPr>
            <a:r>
              <a:rPr lang="en-IN" sz="3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Path Distillation / Thin Film Evaporation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66"/>
              </a:buClr>
              <a:buSzPct val="85000"/>
              <a:buFont typeface="Wingdings" pitchFamily="2" charset="2"/>
              <a:buChar char="Ø"/>
            </a:pPr>
            <a:r>
              <a:rPr lang="en-IN" sz="3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Distillation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66"/>
              </a:buClr>
              <a:buSzPct val="85000"/>
              <a:buFont typeface="Wingdings" pitchFamily="2" charset="2"/>
              <a:buChar char="Ø"/>
            </a:pPr>
            <a:r>
              <a:rPr lang="en-IN" sz="3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Vacuum Distillation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rgbClr val="FF0066"/>
              </a:buClr>
              <a:buSzPct val="85000"/>
              <a:buFont typeface="Wingdings" pitchFamily="2" charset="2"/>
              <a:buChar char="Ø"/>
            </a:pPr>
            <a:r>
              <a:rPr lang="en-IN" sz="3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 Impurity Identification</a:t>
            </a:r>
          </a:p>
        </p:txBody>
      </p:sp>
      <p:pic>
        <p:nvPicPr>
          <p:cNvPr id="11" name="Picture 10" descr="IMG_20190311_174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15655" y="1886943"/>
            <a:ext cx="4244758" cy="42427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Clean Chem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44400" y="6314264"/>
            <a:ext cx="4987268" cy="35623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itle 1"/>
          <p:cNvSpPr txBox="1">
            <a:spLocks/>
          </p:cNvSpPr>
          <p:nvPr/>
        </p:nvSpPr>
        <p:spPr>
          <a:xfrm>
            <a:off x="3276600" y="531107"/>
            <a:ext cx="9435400" cy="12811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0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C30051"/>
                </a:solidFill>
              </a:rPr>
              <a:t>Our Products</a:t>
            </a:r>
            <a:endParaRPr lang="en-IN" dirty="0">
              <a:solidFill>
                <a:srgbClr val="C30051"/>
              </a:solidFill>
            </a:endParaRPr>
          </a:p>
        </p:txBody>
      </p:sp>
      <p:pic>
        <p:nvPicPr>
          <p:cNvPr id="7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144000" y="1794917"/>
            <a:ext cx="8382000" cy="815563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363538" defTabSz="3592584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API, Intermediates &amp; KSM</a:t>
            </a:r>
          </a:p>
          <a:p>
            <a:pPr marL="176213" indent="363538" defTabSz="3592584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Impurity Reference Standards</a:t>
            </a:r>
          </a:p>
          <a:p>
            <a:pPr marL="176213" indent="363538" defTabSz="3592584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Working standards </a:t>
            </a:r>
          </a:p>
          <a:p>
            <a:pPr marL="176213" indent="363538" defTabSz="3592584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Nitrosamines &amp; NDSRI’s</a:t>
            </a:r>
          </a:p>
          <a:p>
            <a:pPr marL="176213" indent="363538" defTabSz="3592584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Metabolites &amp; Glucuronides</a:t>
            </a:r>
          </a:p>
          <a:p>
            <a:pPr marL="176213" indent="363538" defTabSz="3592584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Genotoxic Standards</a:t>
            </a:r>
          </a:p>
          <a:p>
            <a:pPr marL="176213" indent="363538" defTabSz="3592584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Isotope Labelled Standards</a:t>
            </a:r>
          </a:p>
          <a:p>
            <a:pPr marL="176213" indent="363538" defTabSz="3592584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Peptides &amp; Bile Salts</a:t>
            </a:r>
          </a:p>
          <a:p>
            <a:pPr marL="176213" indent="363538" defTabSz="3592584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Catalysts &amp; Nano Materials</a:t>
            </a:r>
            <a:endParaRPr lang="en-US" sz="40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19EF9E-CC07-2A51-C714-B59265EDC7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148687"/>
            <a:ext cx="8923713" cy="78018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4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444668"/>
            <a:ext cx="5617756" cy="10156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solidFill>
                  <a:srgbClr val="C3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Services Offered</a:t>
            </a:r>
            <a:endParaRPr lang="en-IN" sz="6000" b="1" u="sng" dirty="0">
              <a:solidFill>
                <a:srgbClr val="C3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685800" y="1944575"/>
            <a:ext cx="15959166" cy="392909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639534">
              <a:lnSpc>
                <a:spcPct val="16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Custom Synthesis Services (CRO/ CDMO)</a:t>
            </a:r>
          </a:p>
          <a:p>
            <a:pPr defTabSz="3639534">
              <a:lnSpc>
                <a:spcPct val="16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Drug Discovery Support</a:t>
            </a:r>
          </a:p>
          <a:p>
            <a:pPr defTabSz="3639534">
              <a:lnSpc>
                <a:spcPct val="16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KSM Synthesis</a:t>
            </a:r>
            <a:endParaRPr lang="en-IN" sz="4000" b="1" dirty="0" smtClean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defTabSz="3639534">
              <a:lnSpc>
                <a:spcPct val="16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FTE &amp; FFS based R&amp;D Services</a:t>
            </a:r>
          </a:p>
          <a:p>
            <a:pPr defTabSz="3639534">
              <a:lnSpc>
                <a:spcPct val="16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Short Path Distillation (SPDU) &amp; Thin Film Evaporation</a:t>
            </a:r>
          </a:p>
          <a:p>
            <a:pPr defTabSz="3639534">
              <a:lnSpc>
                <a:spcPct val="16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High Pressure Reactions on Autoclave  (</a:t>
            </a: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R&amp;D Scale)</a:t>
            </a:r>
          </a:p>
          <a:p>
            <a:pPr defTabSz="3639534">
              <a:lnSpc>
                <a:spcPct val="16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Advance Purification Services</a:t>
            </a:r>
          </a:p>
          <a:p>
            <a:pPr defTabSz="3639534">
              <a:lnSpc>
                <a:spcPct val="16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Unknown Impurities Identification</a:t>
            </a:r>
            <a:endParaRPr lang="en-IN" sz="40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0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Rounded Rectangle 5"/>
          <p:cNvSpPr/>
          <p:nvPr/>
        </p:nvSpPr>
        <p:spPr>
          <a:xfrm>
            <a:off x="4587652" y="56640"/>
            <a:ext cx="9112696" cy="661972"/>
          </a:xfrm>
          <a:prstGeom prst="round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solidFill>
                  <a:srgbClr val="C3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Our Esteemed Clients</a:t>
            </a:r>
            <a:endParaRPr lang="en-IN" sz="6000" b="1" u="sng" dirty="0">
              <a:solidFill>
                <a:srgbClr val="C3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1100"/>
            <a:ext cx="16764000" cy="882174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1221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30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Rounded Rectangle 5"/>
          <p:cNvSpPr/>
          <p:nvPr/>
        </p:nvSpPr>
        <p:spPr>
          <a:xfrm>
            <a:off x="4587652" y="56640"/>
            <a:ext cx="9112696" cy="661972"/>
          </a:xfrm>
          <a:prstGeom prst="round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solidFill>
                  <a:srgbClr val="C3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International Clients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3049B81-6B3F-2CD1-6D78-5D2624639E6D}"/>
              </a:ext>
            </a:extLst>
          </p:cNvPr>
          <p:cNvGrpSpPr/>
          <p:nvPr/>
        </p:nvGrpSpPr>
        <p:grpSpPr>
          <a:xfrm>
            <a:off x="533400" y="1790700"/>
            <a:ext cx="17145000" cy="7631507"/>
            <a:chOff x="107504" y="576451"/>
            <a:chExt cx="8960826" cy="4137815"/>
          </a:xfrm>
        </p:grpSpPr>
        <p:pic>
          <p:nvPicPr>
            <p:cNvPr id="8" name="Picture 2" descr="Intech Biopharm. Ltd 益得生技 | LinkedI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" t="23682" r="1721" b="23399"/>
            <a:stretch/>
          </p:blipFill>
          <p:spPr bwMode="auto">
            <a:xfrm>
              <a:off x="1106210" y="2933799"/>
              <a:ext cx="1069783" cy="599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07504" y="576451"/>
              <a:ext cx="8960826" cy="4137815"/>
              <a:chOff x="107504" y="576451"/>
              <a:chExt cx="8960826" cy="4137815"/>
            </a:xfrm>
          </p:grpSpPr>
          <p:pic>
            <p:nvPicPr>
              <p:cNvPr id="10" name="Picture 4" descr="Axios Research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1285" y="1296629"/>
                <a:ext cx="989127" cy="4338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107504" y="576451"/>
                <a:ext cx="8960826" cy="4137815"/>
                <a:chOff x="120163" y="577825"/>
                <a:chExt cx="8960826" cy="4137815"/>
              </a:xfrm>
            </p:grpSpPr>
            <p:pic>
              <p:nvPicPr>
                <p:cNvPr id="12" name="Picture 12" descr="C:\Users\one-click-service\Desktop\Export Client Logo\Kotra Pharma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E8E8E8"/>
                    </a:clrFrom>
                    <a:clrTo>
                      <a:srgbClr val="E8E8E8">
                        <a:alpha val="0"/>
                      </a:srgbClr>
                    </a:clrTo>
                  </a:clrChange>
                </a:blip>
                <a:srcRect l="23213" r="26466"/>
                <a:stretch/>
              </p:blipFill>
              <p:spPr bwMode="auto">
                <a:xfrm>
                  <a:off x="266700" y="2306176"/>
                  <a:ext cx="550457" cy="7879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7" descr="C:\Users\one-click-service\Desktop\Export Client Logo\Clexio.JPG"/>
                <p:cNvPicPr>
                  <a:picLocks noChangeAspect="1" noChangeArrowheads="1"/>
                </p:cNvPicPr>
                <p:nvPr/>
              </p:nvPicPr>
              <p:blipFill rotWithShape="1">
                <a:blip r:embed="rId6"/>
                <a:srcRect l="9098" t="11432" r="6325" b="16669"/>
                <a:stretch/>
              </p:blipFill>
              <p:spPr bwMode="auto">
                <a:xfrm>
                  <a:off x="120163" y="3307558"/>
                  <a:ext cx="980863" cy="57217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20" descr="Exhibitor Information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061" y="1563638"/>
                  <a:ext cx="612834" cy="5760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2" descr="Biolab Pharma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2717" b="25784"/>
                <a:stretch/>
              </p:blipFill>
              <p:spPr bwMode="auto">
                <a:xfrm>
                  <a:off x="1057935" y="1357760"/>
                  <a:ext cx="1026898" cy="5288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9370" y="695507"/>
                  <a:ext cx="507899" cy="686168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9258"/>
                <a:stretch/>
              </p:blipFill>
              <p:spPr>
                <a:xfrm>
                  <a:off x="218114" y="3978504"/>
                  <a:ext cx="682077" cy="644281"/>
                </a:xfrm>
                <a:prstGeom prst="rect">
                  <a:avLst/>
                </a:prstGeom>
              </p:spPr>
            </p:pic>
            <p:pic>
              <p:nvPicPr>
                <p:cNvPr id="18" name="Picture 11" descr="C:\Users\one-click-service\Desktop\Export Client Logo\JSC Pharmastandard.JPG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clrChange>
                    <a:clrFrom>
                      <a:srgbClr val="E6E6E6"/>
                    </a:clrFrom>
                    <a:clrTo>
                      <a:srgbClr val="E6E6E6">
                        <a:alpha val="0"/>
                      </a:srgbClr>
                    </a:clrTo>
                  </a:clrChange>
                </a:blip>
                <a:srcRect t="24449" b="24488"/>
                <a:stretch/>
              </p:blipFill>
              <p:spPr bwMode="auto">
                <a:xfrm>
                  <a:off x="1071373" y="1944036"/>
                  <a:ext cx="1094156" cy="35738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7" descr="C:\Users\one-click-service\Desktop\Export Client Logo\Pharmacare Premium.jpg"/>
                <p:cNvPicPr>
                  <a:picLocks noChangeAspect="1" noChangeArrowheads="1"/>
                </p:cNvPicPr>
                <p:nvPr/>
              </p:nvPicPr>
              <p:blipFill rotWithShape="1">
                <a:blip r:embed="rId12"/>
                <a:srcRect l="8232" t="10605" r="7827" b="16470"/>
                <a:stretch/>
              </p:blipFill>
              <p:spPr bwMode="auto">
                <a:xfrm>
                  <a:off x="1073191" y="2411273"/>
                  <a:ext cx="1104055" cy="44162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8" descr="C:\Users\one-click-service\Desktop\Export Client Logo\Zentiva.jpg"/>
                <p:cNvPicPr>
                  <a:picLocks noChangeAspect="1" noChangeArrowheads="1"/>
                </p:cNvPicPr>
                <p:nvPr/>
              </p:nvPicPr>
              <p:blipFill rotWithShape="1">
                <a:blip r:embed="rId13"/>
                <a:srcRect t="30185" b="33781"/>
                <a:stretch/>
              </p:blipFill>
              <p:spPr bwMode="auto">
                <a:xfrm>
                  <a:off x="1071373" y="3638382"/>
                  <a:ext cx="1117026" cy="36004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20" descr="CHEMESSENTIA – FIIRV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43" t="31357" r="6988" b="29258"/>
                <a:stretch/>
              </p:blipFill>
              <p:spPr bwMode="auto">
                <a:xfrm>
                  <a:off x="3394758" y="1752725"/>
                  <a:ext cx="1435555" cy="456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80873" y="746310"/>
                  <a:ext cx="1072356" cy="375325"/>
                </a:xfrm>
                <a:prstGeom prst="rect">
                  <a:avLst/>
                </a:prstGeom>
              </p:spPr>
            </p:pic>
            <p:pic>
              <p:nvPicPr>
                <p:cNvPr id="23" name="Picture 5" descr="C:\Users\one-click-service\Desktop\Export Client Logo\Vwr - Avantor.jpg"/>
                <p:cNvPicPr>
                  <a:picLocks noChangeAspect="1" noChangeArrowheads="1"/>
                </p:cNvPicPr>
                <p:nvPr/>
              </p:nvPicPr>
              <p:blipFill rotWithShape="1">
                <a:blip r:embed="rId1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27949" b="33651"/>
                <a:stretch/>
              </p:blipFill>
              <p:spPr bwMode="auto">
                <a:xfrm>
                  <a:off x="2295001" y="3139318"/>
                  <a:ext cx="1273964" cy="432049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9" descr="C:\Users\one-click-service\Desktop\Export Client Logo\Eva Pharma.JPG"/>
                <p:cNvPicPr>
                  <a:picLocks noChangeAspect="1" noChangeArrowheads="1"/>
                </p:cNvPicPr>
                <p:nvPr/>
              </p:nvPicPr>
              <p:blipFill rotWithShape="1">
                <a:blip r:embed="rId1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1437" t="12747" r="17979" b="13886"/>
                <a:stretch/>
              </p:blipFill>
              <p:spPr bwMode="auto">
                <a:xfrm>
                  <a:off x="2407017" y="1937586"/>
                  <a:ext cx="844770" cy="58484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9" descr="C:\Users\one-click-service\Desktop\Export Client Logo\Pinewood.JPG"/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clrChange>
                    <a:clrFrom>
                      <a:srgbClr val="F7F7F7"/>
                    </a:clrFrom>
                    <a:clrTo>
                      <a:srgbClr val="F7F7F7">
                        <a:alpha val="0"/>
                      </a:srgbClr>
                    </a:clrTo>
                  </a:clrChange>
                </a:blip>
                <a:srcRect t="32317" b="29968"/>
                <a:stretch/>
              </p:blipFill>
              <p:spPr bwMode="auto">
                <a:xfrm>
                  <a:off x="3085267" y="1199776"/>
                  <a:ext cx="1423028" cy="432049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6" descr="C:\Users\one-click-service\Desktop\Export Client Logo\World Medicine.JPG"/>
                <p:cNvPicPr>
                  <a:picLocks noChangeAspect="1"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2168866" y="2700151"/>
                  <a:ext cx="1440160" cy="3375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26" descr="download.jpg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11840" y="1810638"/>
                  <a:ext cx="653116" cy="732010"/>
                </a:xfrm>
                <a:prstGeom prst="rect">
                  <a:avLst/>
                </a:prstGeom>
              </p:spPr>
            </p:pic>
            <p:pic>
              <p:nvPicPr>
                <p:cNvPr id="28" name="Picture 2" descr="C:\Users\one-click-service\Desktop\Export Client Logo\Renata.jpg"/>
                <p:cNvPicPr>
                  <a:picLocks noChangeAspect="1" noChangeArrowheads="1"/>
                </p:cNvPicPr>
                <p:nvPr/>
              </p:nvPicPr>
              <p:blipFill rotWithShape="1">
                <a:blip r:embed="rId21"/>
                <a:srcRect l="7123" t="11365" r="4070" b="9435"/>
                <a:stretch/>
              </p:blipFill>
              <p:spPr bwMode="auto">
                <a:xfrm>
                  <a:off x="2383827" y="1275037"/>
                  <a:ext cx="576633" cy="57663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3" descr="C:\Users\one-click-service\Desktop\Export Client Logo\Apotex.JPG"/>
                <p:cNvPicPr>
                  <a:picLocks noChangeAspect="1" noChangeArrowheads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3686405" y="2350698"/>
                  <a:ext cx="1149368" cy="481469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3" descr="C:\Users\one-click-service\Desktop\Export Client Logo\Sana Pharma.JPG"/>
                <p:cNvPicPr>
                  <a:picLocks noChangeAspect="1" noChangeArrowheads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 bwMode="auto">
                <a:xfrm>
                  <a:off x="5043222" y="2618603"/>
                  <a:ext cx="791391" cy="7104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" name="Picture 22" descr="C:\Users\one-click-service\Desktop\Export Client Logo\QP Lab.JPG"/>
                <p:cNvPicPr>
                  <a:picLocks noChangeAspect="1" noChangeArrowheads="1"/>
                </p:cNvPicPr>
                <p:nvPr/>
              </p:nvPicPr>
              <p:blipFill rotWithShape="1">
                <a:blip r:embed="rId24">
                  <a:clrChange>
                    <a:clrFrom>
                      <a:srgbClr val="EEF3F9"/>
                    </a:clrFrom>
                    <a:clrTo>
                      <a:srgbClr val="EEF3F9">
                        <a:alpha val="0"/>
                      </a:srgbClr>
                    </a:clrTo>
                  </a:clrChange>
                </a:blip>
                <a:srcRect t="11990" b="15538"/>
                <a:stretch/>
              </p:blipFill>
              <p:spPr bwMode="auto">
                <a:xfrm>
                  <a:off x="1040009" y="4188301"/>
                  <a:ext cx="1224383" cy="4643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20" descr="C:\Users\one-click-service\Desktop\Export Client Logo\Polisano Pharma.JPG"/>
                <p:cNvPicPr>
                  <a:picLocks noChangeAspect="1" noChangeArrowheads="1"/>
                </p:cNvPicPr>
                <p:nvPr/>
              </p:nvPicPr>
              <p:blipFill>
                <a:blip r:embed="rId2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043222" y="1782386"/>
                  <a:ext cx="680483" cy="7030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8" descr="C:\Users\one-click-service\Desktop\Export Client Logo\Elpen.jpg"/>
                <p:cNvPicPr>
                  <a:picLocks noChangeAspect="1" noChangeArrowheads="1"/>
                </p:cNvPicPr>
                <p:nvPr/>
              </p:nvPicPr>
              <p:blipFill rotWithShape="1">
                <a:blip r:embed="rId26"/>
                <a:srcRect l="11782" t="9020" r="8938" b="11041"/>
                <a:stretch/>
              </p:blipFill>
              <p:spPr bwMode="auto">
                <a:xfrm>
                  <a:off x="4632274" y="577825"/>
                  <a:ext cx="969072" cy="6381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17" descr="C:\Users\one-click-service\Desktop\Export Client Logo\Pharmacare Premium.jpg"/>
                <p:cNvPicPr>
                  <a:picLocks noChangeAspect="1" noChangeArrowheads="1"/>
                </p:cNvPicPr>
                <p:nvPr/>
              </p:nvPicPr>
              <p:blipFill rotWithShape="1">
                <a:blip r:embed="rId12"/>
                <a:srcRect l="8232" t="10605" r="7827" b="16470"/>
                <a:stretch/>
              </p:blipFill>
              <p:spPr bwMode="auto">
                <a:xfrm>
                  <a:off x="3704139" y="2901213"/>
                  <a:ext cx="1304897" cy="5219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32274" y="1320693"/>
                  <a:ext cx="940680" cy="346222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05" t="27738" r="13242" b="30602"/>
                <a:stretch/>
              </p:blipFill>
              <p:spPr>
                <a:xfrm>
                  <a:off x="5812308" y="620812"/>
                  <a:ext cx="864759" cy="484799"/>
                </a:xfrm>
                <a:prstGeom prst="rect">
                  <a:avLst/>
                </a:prstGeom>
              </p:spPr>
            </p:pic>
            <p:pic>
              <p:nvPicPr>
                <p:cNvPr id="37" name="Picture 13" descr="C:\Users\one-click-service\Desktop\Export Client Logo\Life Pharma.jpg"/>
                <p:cNvPicPr>
                  <a:picLocks noChangeAspect="1" noChangeArrowheads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>
                  <a:off x="2339621" y="4073664"/>
                  <a:ext cx="1175584" cy="5523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5" descr="C:\Users\one-click-service\Desktop\Export Client Logo\Bristol Laboratories.JPG"/>
                <p:cNvPicPr>
                  <a:picLocks noChangeAspect="1" noChangeArrowheads="1"/>
                </p:cNvPicPr>
                <p:nvPr/>
              </p:nvPicPr>
              <p:blipFill rotWithShape="1">
                <a:blip r:embed="rId3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21228" b="22884"/>
                <a:stretch/>
              </p:blipFill>
              <p:spPr bwMode="auto">
                <a:xfrm>
                  <a:off x="3816004" y="3526342"/>
                  <a:ext cx="1073253" cy="5760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14" descr="C:\Users\one-click-service\Desktop\Export Client Logo\Ohm Labs.JPG"/>
                <p:cNvPicPr>
                  <a:picLocks noChangeAspect="1" noChangeArrowheads="1"/>
                </p:cNvPicPr>
                <p:nvPr/>
              </p:nvPicPr>
              <p:blipFill rotWithShape="1">
                <a:blip r:embed="rId3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13879" b="17993"/>
                <a:stretch/>
              </p:blipFill>
              <p:spPr bwMode="auto">
                <a:xfrm>
                  <a:off x="5002837" y="3593682"/>
                  <a:ext cx="944474" cy="3605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18" descr="C:\Users\one-click-service\Desktop\Export Client Logo\Pharmax.jpg"/>
                <p:cNvPicPr>
                  <a:picLocks noChangeAspect="1" noChangeArrowheads="1"/>
                </p:cNvPicPr>
                <p:nvPr/>
              </p:nvPicPr>
              <p:blipFill rotWithShape="1">
                <a:blip r:embed="rId32"/>
                <a:srcRect l="8904" t="11883" r="7608" b="12008"/>
                <a:stretch/>
              </p:blipFill>
              <p:spPr bwMode="auto">
                <a:xfrm>
                  <a:off x="6916481" y="643606"/>
                  <a:ext cx="693040" cy="5040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14" descr="ICROM – API and GMP intermediates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 flipH="1" flipV="1">
                  <a:off x="7980836" y="635931"/>
                  <a:ext cx="855344" cy="4545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10" descr="C:\Users\one-click-service\Desktop\Export Client Logo\Healthcare Pharmaceuticals.JPG"/>
                <p:cNvPicPr>
                  <a:picLocks noChangeAspect="1" noChangeArrowheads="1"/>
                </p:cNvPicPr>
                <p:nvPr/>
              </p:nvPicPr>
              <p:blipFill>
                <a:blip r:embed="rId34">
                  <a:clrChange>
                    <a:clrFrom>
                      <a:srgbClr val="FEFEFC"/>
                    </a:clrFrom>
                    <a:clrTo>
                      <a:srgbClr val="FEFEFC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448172" y="2882975"/>
                  <a:ext cx="573772" cy="6433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6" descr="C:\Users\one-click-service\Desktop\Export Client Logo\Carbosynth.JPG"/>
                <p:cNvPicPr>
                  <a:picLocks noChangeAspect="1" noChangeArrowheads="1"/>
                </p:cNvPicPr>
                <p:nvPr/>
              </p:nvPicPr>
              <p:blipFill>
                <a:blip r:embed="rId3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723733" y="1249146"/>
                  <a:ext cx="915638" cy="55098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8" descr="i3 Pharmaceuticals, LLC | insight • ingenuity • integrity"/>
                <p:cNvPicPr>
                  <a:picLocks noChangeAspect="1" noChangeArrowheads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4583" y="3703752"/>
                  <a:ext cx="1381021" cy="2867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16"/>
                <p:cNvPicPr>
                  <a:picLocks noChangeAspect="1" noChangeArrowheads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5938176" y="1926857"/>
                  <a:ext cx="1030474" cy="5171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" name="Picture 11" descr="C:\Users\one-click-service\Desktop\Export Client Logo\JSC Pharmastandard.JPG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clrChange>
                    <a:clrFrom>
                      <a:srgbClr val="E6E6E6"/>
                    </a:clrFrom>
                    <a:clrTo>
                      <a:srgbClr val="E6E6E6">
                        <a:alpha val="0"/>
                      </a:srgbClr>
                    </a:clrTo>
                  </a:clrChange>
                </a:blip>
                <a:srcRect t="24449" b="24488"/>
                <a:stretch/>
              </p:blipFill>
              <p:spPr bwMode="auto">
                <a:xfrm>
                  <a:off x="3707455" y="4308746"/>
                  <a:ext cx="1151300" cy="3760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6" descr="http://www.polipharm.com/assets/img/logo.jpg"/>
                <p:cNvPicPr>
                  <a:picLocks noChangeAspect="1" noChangeArrowheads="1"/>
                </p:cNvPicPr>
                <p:nvPr/>
              </p:nvPicPr>
              <p:blipFill>
                <a:blip r:embed="rId3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3943" y="1192432"/>
                  <a:ext cx="859420" cy="5431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14" descr="File:Intertek Logo.png - Wikimedia Commons"/>
                <p:cNvPicPr>
                  <a:picLocks noChangeAspect="1" noChangeArrowheads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0289" y="2600221"/>
                  <a:ext cx="1167890" cy="3958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48" descr="CHEMESSENTIA – FIIRV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43" t="31357" r="6988" b="29258"/>
                <a:stretch/>
              </p:blipFill>
              <p:spPr bwMode="auto">
                <a:xfrm>
                  <a:off x="6081145" y="3126959"/>
                  <a:ext cx="1435555" cy="456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46996" y="1902014"/>
                  <a:ext cx="1377675" cy="640634"/>
                </a:xfrm>
                <a:prstGeom prst="rect">
                  <a:avLst/>
                </a:prstGeom>
              </p:spPr>
            </p:pic>
            <p:pic>
              <p:nvPicPr>
                <p:cNvPr id="51" name="Picture 4" descr="祥翊製藥股份有限公司"/>
                <p:cNvPicPr>
                  <a:picLocks noChangeAspect="1" noChangeArrowheads="1"/>
                </p:cNvPicPr>
                <p:nvPr/>
              </p:nvPicPr>
              <p:blipFill rotWithShape="1"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3125"/>
                <a:stretch/>
              </p:blipFill>
              <p:spPr bwMode="auto">
                <a:xfrm>
                  <a:off x="7417021" y="2620152"/>
                  <a:ext cx="927797" cy="601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DAD Group Website -10 (1)"/>
                <p:cNvPicPr>
                  <a:picLocks noChangeAspect="1" noChangeArrowheads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3137" y="4166850"/>
                  <a:ext cx="1047867" cy="5487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10" descr="Olon Acquires Manufacturing Facility in India"/>
                <p:cNvPicPr>
                  <a:picLocks noChangeAspect="1" noChangeArrowheads="1"/>
                </p:cNvPicPr>
                <p:nvPr/>
              </p:nvPicPr>
              <p:blipFill rotWithShape="1">
                <a:blip r:embed="rId43" cstate="print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812" b="19384"/>
                <a:stretch/>
              </p:blipFill>
              <p:spPr bwMode="auto">
                <a:xfrm>
                  <a:off x="6091987" y="3652047"/>
                  <a:ext cx="1562994" cy="5246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18" descr="About Us - Zeta Pharma"/>
                <p:cNvPicPr>
                  <a:picLocks noChangeAspect="1" noChangeArrowheads="1"/>
                </p:cNvPicPr>
                <p:nvPr/>
              </p:nvPicPr>
              <p:blipFill>
                <a:blip r:embed="rId4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35717" y="3251397"/>
                  <a:ext cx="828118" cy="3838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24" descr="Psygen Labs | Psychedelic Finance"/>
                <p:cNvPicPr>
                  <a:picLocks noChangeAspect="1" noChangeArrowheads="1"/>
                </p:cNvPicPr>
                <p:nvPr/>
              </p:nvPicPr>
              <p:blipFill rotWithShape="1">
                <a:blip r:embed="rId4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10" t="37199" r="14949" b="36569"/>
                <a:stretch/>
              </p:blipFill>
              <p:spPr bwMode="auto">
                <a:xfrm>
                  <a:off x="958258" y="757726"/>
                  <a:ext cx="984530" cy="360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8" descr="C:\Users\one-click-service\Desktop\Export Client Logo\Zentiva.jpg"/>
                <p:cNvPicPr>
                  <a:picLocks noChangeAspect="1" noChangeArrowheads="1"/>
                </p:cNvPicPr>
                <p:nvPr/>
              </p:nvPicPr>
              <p:blipFill rotWithShape="1">
                <a:blip r:embed="rId13"/>
                <a:srcRect t="30185" b="33781"/>
                <a:stretch/>
              </p:blipFill>
              <p:spPr bwMode="auto">
                <a:xfrm>
                  <a:off x="6100977" y="4313306"/>
                  <a:ext cx="1248240" cy="4023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46">
                  <a:clrChange>
                    <a:clrFrom>
                      <a:srgbClr val="FCFCFF"/>
                    </a:clrFrom>
                    <a:clrTo>
                      <a:srgbClr val="FCFC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87749" y="4261530"/>
                  <a:ext cx="1684941" cy="385232"/>
                </a:xfrm>
                <a:prstGeom prst="rect">
                  <a:avLst/>
                </a:prstGeom>
              </p:spPr>
            </p:pic>
            <p:pic>
              <p:nvPicPr>
                <p:cNvPr id="58" name="Picture 8" descr="PT Pharma Metric Labs in Indonesia - CRO Database - ICH GCP"/>
                <p:cNvPicPr>
                  <a:picLocks noChangeAspect="1" noChangeArrowheads="1"/>
                </p:cNvPicPr>
                <p:nvPr/>
              </p:nvPicPr>
              <p:blipFill rotWithShape="1">
                <a:blip r:embed="rId4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4" t="20174" r="3535" b="28134"/>
                <a:stretch/>
              </p:blipFill>
              <p:spPr bwMode="auto">
                <a:xfrm>
                  <a:off x="7379448" y="3874465"/>
                  <a:ext cx="1701541" cy="2160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12" descr="https://upload.wikimedia.org/wikipedia/commons/thumb/5/50/Farmak_en_logo.svg/220px-Farmak_en_logo.svg.png"/>
                <p:cNvPicPr>
                  <a:picLocks noChangeAspect="1" noChangeArrowheads="1"/>
                </p:cNvPicPr>
                <p:nvPr/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9400" y="643572"/>
                  <a:ext cx="831559" cy="4573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6479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Title 1"/>
          <p:cNvSpPr txBox="1">
            <a:spLocks/>
          </p:cNvSpPr>
          <p:nvPr/>
        </p:nvSpPr>
        <p:spPr>
          <a:xfrm>
            <a:off x="4876800" y="190500"/>
            <a:ext cx="7924800" cy="914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6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C30051"/>
                </a:solidFill>
              </a:rPr>
              <a:t>About Cleanchem</a:t>
            </a:r>
            <a:endParaRPr lang="en-IN" dirty="0">
              <a:solidFill>
                <a:srgbClr val="C30051"/>
              </a:solidFill>
            </a:endParaRPr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342900" y="1757775"/>
            <a:ext cx="16992600" cy="5091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Cleanchem</a:t>
            </a:r>
            <a:r>
              <a:rPr lang="en-IN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registered on 11</a:t>
            </a:r>
            <a:r>
              <a:rPr lang="en-IN" b="1" baseline="30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2015 under Ministry of Commerce, Govt. Of India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Approved by DIPP, Govt. of India, (Recognition No: DIPP31605)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Deals in various Products &amp; Services to Pharmaceutical, Agro, Biotech &amp; allied industries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Independent Reliable Synthesis &amp; Analytical R&amp;D based CRO / CDMO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Pioneer in Developing Nitrosamine standards in India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Largest Inventory of Nitrosamines &amp; NDSRI across the globe</a:t>
            </a:r>
            <a:endParaRPr lang="en-GB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2902" y="6917204"/>
            <a:ext cx="8829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**Accreditations &amp; Recognition**</a:t>
            </a:r>
            <a:endParaRPr lang="en-IN" sz="3600" b="1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7403291-83ED-7139-1EF1-AE447F075F10}"/>
              </a:ext>
            </a:extLst>
          </p:cNvPr>
          <p:cNvGrpSpPr/>
          <p:nvPr/>
        </p:nvGrpSpPr>
        <p:grpSpPr>
          <a:xfrm>
            <a:off x="0" y="7886700"/>
            <a:ext cx="18288000" cy="2400300"/>
            <a:chOff x="179512" y="4036019"/>
            <a:chExt cx="8928992" cy="990068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94E89A33-D73F-3D7F-C6CC-54C79DD90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57" t="5351" r="1307" b="6502"/>
            <a:stretch/>
          </p:blipFill>
          <p:spPr>
            <a:xfrm>
              <a:off x="1069251" y="4036019"/>
              <a:ext cx="8039253" cy="911986"/>
            </a:xfrm>
            <a:prstGeom prst="rect">
              <a:avLst/>
            </a:prstGeom>
          </p:spPr>
        </p:pic>
        <p:pic>
          <p:nvPicPr>
            <p:cNvPr id="24" name="Picture 2" descr="https://cleanchemlab.com/img/accrediation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071553"/>
              <a:ext cx="748283" cy="785697"/>
            </a:xfrm>
            <a:prstGeom prst="rect">
              <a:avLst/>
            </a:prstGeom>
            <a:noFill/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05C6390-B1C6-89C3-FCAD-10922633BBB9}"/>
                </a:ext>
              </a:extLst>
            </p:cNvPr>
            <p:cNvSpPr txBox="1"/>
            <p:nvPr/>
          </p:nvSpPr>
          <p:spPr>
            <a:xfrm>
              <a:off x="179512" y="4764477"/>
              <a:ext cx="9877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ICT Mumbai</a:t>
              </a:r>
              <a:endParaRPr lang="en-IN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" descr="Cleanchem - Home P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5164714-5E6B-187C-F369-787F75AEE08F}"/>
              </a:ext>
            </a:extLst>
          </p:cNvPr>
          <p:cNvCxnSpPr>
            <a:cxnSpLocks/>
          </p:cNvCxnSpPr>
          <p:nvPr/>
        </p:nvCxnSpPr>
        <p:spPr>
          <a:xfrm flipV="1">
            <a:off x="342900" y="6667500"/>
            <a:ext cx="17583204" cy="17240"/>
          </a:xfrm>
          <a:prstGeom prst="line">
            <a:avLst/>
          </a:prstGeom>
          <a:ln w="50800" cmpd="dbl">
            <a:solidFill>
              <a:srgbClr val="FF0066"/>
            </a:solidFill>
            <a:headEnd type="oval"/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98500" y="3124200"/>
            <a:ext cx="5245100" cy="1332778"/>
            <a:chOff x="0" y="0"/>
            <a:chExt cx="1381426" cy="351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1426" cy="351020"/>
            </a:xfrm>
            <a:custGeom>
              <a:avLst/>
              <a:gdLst/>
              <a:ahLst/>
              <a:cxnLst/>
              <a:rect l="l" t="t" r="r" b="b"/>
              <a:pathLst>
                <a:path w="1381426" h="351020">
                  <a:moveTo>
                    <a:pt x="75277" y="0"/>
                  </a:moveTo>
                  <a:lnTo>
                    <a:pt x="1306148" y="0"/>
                  </a:lnTo>
                  <a:cubicBezTo>
                    <a:pt x="1326113" y="0"/>
                    <a:pt x="1345260" y="7931"/>
                    <a:pt x="1359377" y="22048"/>
                  </a:cubicBezTo>
                  <a:cubicBezTo>
                    <a:pt x="1373495" y="36166"/>
                    <a:pt x="1381426" y="55313"/>
                    <a:pt x="1381426" y="75277"/>
                  </a:cubicBezTo>
                  <a:lnTo>
                    <a:pt x="1381426" y="275742"/>
                  </a:lnTo>
                  <a:cubicBezTo>
                    <a:pt x="1381426" y="295707"/>
                    <a:pt x="1373495" y="314854"/>
                    <a:pt x="1359377" y="328971"/>
                  </a:cubicBezTo>
                  <a:cubicBezTo>
                    <a:pt x="1345260" y="343089"/>
                    <a:pt x="1326113" y="351020"/>
                    <a:pt x="1306148" y="351020"/>
                  </a:cubicBezTo>
                  <a:lnTo>
                    <a:pt x="75277" y="351020"/>
                  </a:lnTo>
                  <a:cubicBezTo>
                    <a:pt x="55313" y="351020"/>
                    <a:pt x="36166" y="343089"/>
                    <a:pt x="22048" y="328971"/>
                  </a:cubicBezTo>
                  <a:cubicBezTo>
                    <a:pt x="7931" y="314854"/>
                    <a:pt x="0" y="295707"/>
                    <a:pt x="0" y="275742"/>
                  </a:cubicBezTo>
                  <a:lnTo>
                    <a:pt x="0" y="75277"/>
                  </a:lnTo>
                  <a:cubicBezTo>
                    <a:pt x="0" y="55313"/>
                    <a:pt x="7931" y="36166"/>
                    <a:pt x="22048" y="22048"/>
                  </a:cubicBezTo>
                  <a:cubicBezTo>
                    <a:pt x="36166" y="7931"/>
                    <a:pt x="55313" y="0"/>
                    <a:pt x="7527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81426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41400" y="3124200"/>
            <a:ext cx="5118100" cy="1332778"/>
            <a:chOff x="0" y="0"/>
            <a:chExt cx="1347977" cy="3510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7977" cy="351020"/>
            </a:xfrm>
            <a:custGeom>
              <a:avLst/>
              <a:gdLst/>
              <a:ahLst/>
              <a:cxnLst/>
              <a:rect l="l" t="t" r="r" b="b"/>
              <a:pathLst>
                <a:path w="1347977" h="351020">
                  <a:moveTo>
                    <a:pt x="77145" y="0"/>
                  </a:moveTo>
                  <a:lnTo>
                    <a:pt x="1270832" y="0"/>
                  </a:lnTo>
                  <a:cubicBezTo>
                    <a:pt x="1291292" y="0"/>
                    <a:pt x="1310914" y="8128"/>
                    <a:pt x="1325382" y="22595"/>
                  </a:cubicBezTo>
                  <a:cubicBezTo>
                    <a:pt x="1339849" y="37063"/>
                    <a:pt x="1347977" y="56685"/>
                    <a:pt x="1347977" y="77145"/>
                  </a:cubicBezTo>
                  <a:lnTo>
                    <a:pt x="1347977" y="273874"/>
                  </a:lnTo>
                  <a:cubicBezTo>
                    <a:pt x="1347977" y="316480"/>
                    <a:pt x="1313438" y="351020"/>
                    <a:pt x="1270832" y="351020"/>
                  </a:cubicBezTo>
                  <a:lnTo>
                    <a:pt x="77145" y="351020"/>
                  </a:lnTo>
                  <a:cubicBezTo>
                    <a:pt x="34539" y="351020"/>
                    <a:pt x="0" y="316480"/>
                    <a:pt x="0" y="273874"/>
                  </a:cubicBezTo>
                  <a:lnTo>
                    <a:pt x="0" y="77145"/>
                  </a:lnTo>
                  <a:cubicBezTo>
                    <a:pt x="0" y="34539"/>
                    <a:pt x="34539" y="0"/>
                    <a:pt x="771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47977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33297" y="3191597"/>
            <a:ext cx="8421405" cy="133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34"/>
              </a:lnSpc>
            </a:pPr>
            <a:r>
              <a:rPr lang="en-US" sz="11500" b="1" dirty="0" smtClean="0">
                <a:solidFill>
                  <a:srgbClr val="004AA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Thank You</a:t>
            </a:r>
            <a:endParaRPr lang="en-US" sz="11500" b="1" dirty="0">
              <a:solidFill>
                <a:srgbClr val="004AA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eague Spartan"/>
              <a:cs typeface="Times New Roman" panose="02020603050405020304" pitchFamily="18" charset="0"/>
              <a:sym typeface="League Spartan"/>
            </a:endParaRPr>
          </a:p>
        </p:txBody>
      </p:sp>
      <p:pic>
        <p:nvPicPr>
          <p:cNvPr id="19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3" y="5219700"/>
            <a:ext cx="16154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65" y="-1537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Title 1"/>
          <p:cNvSpPr txBox="1">
            <a:spLocks/>
          </p:cNvSpPr>
          <p:nvPr/>
        </p:nvSpPr>
        <p:spPr>
          <a:xfrm>
            <a:off x="4876800" y="190500"/>
            <a:ext cx="7924800" cy="914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6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C30051"/>
                </a:solidFill>
              </a:rPr>
              <a:t>Vision</a:t>
            </a:r>
            <a:endParaRPr lang="en-IN" dirty="0">
              <a:solidFill>
                <a:srgbClr val="C30051"/>
              </a:solidFill>
            </a:endParaRPr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647700" y="1721127"/>
            <a:ext cx="16992600" cy="5091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motto is “</a:t>
            </a:r>
            <a:r>
              <a:rPr lang="en-GB" b="1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develop all the chemical products and processes environmental benign, high quality and cost effective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GB" spc="-150" dirty="0" smtClean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processes are majorly based on catalysis, which are </a:t>
            </a:r>
            <a:r>
              <a:rPr lang="en-GB" b="1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‘CLEAN’ 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b="1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‘GREEN’ 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an account on environment concern and global warming. </a:t>
            </a:r>
            <a:endParaRPr lang="en-GB" spc="-150" dirty="0" smtClean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 the best output that remains unquestionable. We are focus on rapid response in both the quotes and the delivery of the product to the customers.</a:t>
            </a:r>
          </a:p>
        </p:txBody>
      </p:sp>
      <p:pic>
        <p:nvPicPr>
          <p:cNvPr id="26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876800" y="6014353"/>
            <a:ext cx="7924800" cy="914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6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C30051"/>
                </a:solidFill>
              </a:rPr>
              <a:t>Mission</a:t>
            </a:r>
            <a:endParaRPr lang="en-IN" dirty="0">
              <a:solidFill>
                <a:srgbClr val="C3005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512" y="7238502"/>
            <a:ext cx="15396907" cy="7425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 sz="3200" spc="-15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 smtClean="0"/>
              <a:t> We </a:t>
            </a:r>
            <a:r>
              <a:rPr lang="en-GB" dirty="0"/>
              <a:t>strive to provide a cost-effective and time-bound research solutions in the area of custom </a:t>
            </a:r>
            <a:r>
              <a:rPr lang="en-GB" dirty="0" smtClean="0"/>
              <a:t>synthesis.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Cleanchem</a:t>
            </a:r>
            <a:r>
              <a:rPr lang="en-GB" dirty="0" smtClean="0"/>
              <a:t> is </a:t>
            </a:r>
            <a:r>
              <a:rPr lang="en-GB" dirty="0"/>
              <a:t>committed for quality research products &amp; services delivery to comply projects needs in </a:t>
            </a:r>
            <a:r>
              <a:rPr lang="en-GB" dirty="0" smtClean="0"/>
              <a:t>timely.</a:t>
            </a:r>
            <a:endParaRPr lang="en-IN" dirty="0"/>
          </a:p>
        </p:txBody>
      </p:sp>
      <p:pic>
        <p:nvPicPr>
          <p:cNvPr id="1032" name="Picture 8" descr="Mission Vision Icon Images – Browse 27,418 Stock Photos, Vectors, and Video  | Adobe Stoc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3" t="15539" r="36849" b="46683"/>
          <a:stretch/>
        </p:blipFill>
        <p:spPr bwMode="auto">
          <a:xfrm>
            <a:off x="6477000" y="117614"/>
            <a:ext cx="152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Vector | Mission icon Business concept flat icon for apps and  websites Vector illustrati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8" t="17468" r="24281" b="37803"/>
          <a:stretch/>
        </p:blipFill>
        <p:spPr bwMode="auto">
          <a:xfrm>
            <a:off x="6324600" y="6156501"/>
            <a:ext cx="1074023" cy="96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Title 1"/>
          <p:cNvSpPr txBox="1">
            <a:spLocks/>
          </p:cNvSpPr>
          <p:nvPr/>
        </p:nvSpPr>
        <p:spPr>
          <a:xfrm>
            <a:off x="4876800" y="190500"/>
            <a:ext cx="7924800" cy="914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6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C30051"/>
                </a:solidFill>
              </a:rPr>
              <a:t>Quality Policy</a:t>
            </a:r>
            <a:endParaRPr lang="en-IN" dirty="0">
              <a:solidFill>
                <a:srgbClr val="C30051"/>
              </a:solidFill>
            </a:endParaRPr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342900" y="1790700"/>
            <a:ext cx="16992600" cy="5091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None/>
              <a:defRPr/>
            </a:pPr>
            <a:r>
              <a:rPr lang="en-GB" sz="3600" b="1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As </a:t>
            </a:r>
            <a:r>
              <a:rPr lang="en-GB" sz="3600" b="1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 of </a:t>
            </a:r>
            <a:r>
              <a:rPr lang="en-GB" sz="3600" b="1" spc="-150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Cleanchem’s</a:t>
            </a:r>
            <a:r>
              <a:rPr lang="en-GB" sz="3600" b="1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commitment to Quality</a:t>
            </a:r>
            <a:r>
              <a:rPr lang="en-GB" sz="3600" b="1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None/>
              <a:defRPr/>
            </a:pPr>
            <a:endParaRPr lang="en-GB" b="1" spc="-150" dirty="0" smtClean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/>
            </a:pPr>
            <a:r>
              <a:rPr lang="en-GB" spc="-150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Cleanchem’s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is conducted in compliance with applicable quality regulations, 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codes and standards.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/>
            </a:pP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Colleagues and Contingent Workers have the appropriate education, training, skills 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experience 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carry out their work competently, in accordance with applicable regulations 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pc="-15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Cleanchem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 and procedures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/>
            </a:pP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Records, documentation and data are managed in accordance with applicable 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regulations. Processes 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escalating issues to ensure product integrity and patient and consumer safety are 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place 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consistently used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anose="05000000000000000000" pitchFamily="2" charset="2"/>
              <a:buChar char="§"/>
              <a:defRPr/>
            </a:pPr>
            <a:r>
              <a:rPr lang="en-GB" spc="-150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Cleanchem’s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Quality Policy is implemented through a comprehensive Quality 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System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Our performance is monitored and regularly reviewed to ensure our standards of 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meet </a:t>
            </a:r>
            <a:r>
              <a:rPr lang="en-GB" spc="-15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high expectations of quality for our patients, customers, and </a:t>
            </a:r>
            <a:r>
              <a:rPr lang="en-GB" spc="-15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endParaRPr lang="en-GB" spc="-150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Title 1"/>
          <p:cNvSpPr txBox="1">
            <a:spLocks/>
          </p:cNvSpPr>
          <p:nvPr/>
        </p:nvSpPr>
        <p:spPr>
          <a:xfrm>
            <a:off x="5029200" y="495300"/>
            <a:ext cx="79248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600" b="1" u="sng" dirty="0" err="1">
                <a:solidFill>
                  <a:srgbClr val="C3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Cleanchem</a:t>
            </a:r>
            <a:r>
              <a:rPr lang="en-US" sz="6600" b="1" u="sng" dirty="0">
                <a:solidFill>
                  <a:srgbClr val="C3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 Glance</a:t>
            </a:r>
          </a:p>
        </p:txBody>
      </p:sp>
      <p:sp>
        <p:nvSpPr>
          <p:cNvPr id="31" name="Text Placeholder 6"/>
          <p:cNvSpPr txBox="1">
            <a:spLocks/>
          </p:cNvSpPr>
          <p:nvPr/>
        </p:nvSpPr>
        <p:spPr>
          <a:xfrm>
            <a:off x="1047720" y="2443136"/>
            <a:ext cx="17240280" cy="59769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GB" sz="36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service to Pharma, Chemical &amp; Allied Industries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Global Presence </a:t>
            </a:r>
            <a:r>
              <a:rPr lang="en-IN" sz="36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35+ Countries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of Art </a:t>
            </a: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Class R&amp;D</a:t>
            </a: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Infrastructure of 15,000 Sq. Ft area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 Synthesis of Reference Standards, Impurities, Metabolites, Drug Discovery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Isotope Labelled compound, API Intermediates, KSM</a:t>
            </a:r>
            <a:endParaRPr lang="en-IN" sz="3600" b="1" dirty="0" smtClean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 of </a:t>
            </a: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100+ Scientists </a:t>
            </a: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GB" sz="36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Ph.D’s</a:t>
            </a:r>
            <a:r>
              <a:rPr lang="en-GB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Post Graduates</a:t>
            </a:r>
            <a:endParaRPr lang="en-GB" sz="36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Title 1"/>
          <p:cNvSpPr txBox="1">
            <a:spLocks/>
          </p:cNvSpPr>
          <p:nvPr/>
        </p:nvSpPr>
        <p:spPr>
          <a:xfrm>
            <a:off x="3840725" y="44877"/>
            <a:ext cx="9510039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600" b="1" u="sng" dirty="0" smtClean="0">
                <a:solidFill>
                  <a:srgbClr val="C3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Intellectual Properties</a:t>
            </a:r>
            <a:endParaRPr lang="en-US" sz="6600" b="1" u="sng" dirty="0">
              <a:solidFill>
                <a:srgbClr val="C3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742920" y="1387181"/>
            <a:ext cx="17240280" cy="37862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research Articles published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 - 18</a:t>
            </a:r>
            <a:endParaRPr lang="en-GB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IN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Research Papers/Articles - 10</a:t>
            </a:r>
            <a:endParaRPr lang="en-IN" b="1" dirty="0" smtClean="0">
              <a:ln w="1841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Technology ready for 500+ Nitrosamines and NDSRI’s.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ready for 4000</a:t>
            </a:r>
            <a:r>
              <a:rPr lang="en-GB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Impurities and other products.</a:t>
            </a:r>
            <a:endParaRPr lang="en-IN" b="1" dirty="0" smtClean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GB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Trained team of </a:t>
            </a:r>
            <a:r>
              <a:rPr lang="en-GB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100+ Scientists </a:t>
            </a:r>
            <a:r>
              <a:rPr lang="en-GB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Ph.D.'s &amp; Post Graduates.</a:t>
            </a:r>
            <a:endParaRPr lang="en-GB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81000" y="6134101"/>
            <a:ext cx="17602200" cy="4028401"/>
            <a:chOff x="-394161" y="36942602"/>
            <a:chExt cx="33031174" cy="7559440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8ACD2819-8DE3-47F1-A4A1-68CDC0C4D734}"/>
                </a:ext>
              </a:extLst>
            </p:cNvPr>
            <p:cNvSpPr txBox="1"/>
            <p:nvPr/>
          </p:nvSpPr>
          <p:spPr>
            <a:xfrm>
              <a:off x="20164426" y="42618045"/>
              <a:ext cx="6243966" cy="1617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 Specific Packaging</a:t>
              </a:r>
              <a:endPara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A81C46A-CBE5-475D-A0D7-B49DA8F37739}"/>
                </a:ext>
              </a:extLst>
            </p:cNvPr>
            <p:cNvSpPr txBox="1"/>
            <p:nvPr/>
          </p:nvSpPr>
          <p:spPr>
            <a:xfrm>
              <a:off x="26946226" y="42475053"/>
              <a:ext cx="5690787" cy="1617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100%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Quick Delivery</a:t>
              </a:r>
              <a:endPara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E0E3A7E-B2C7-41FE-B8A8-54F415896293}"/>
                </a:ext>
              </a:extLst>
            </p:cNvPr>
            <p:cNvSpPr txBox="1"/>
            <p:nvPr/>
          </p:nvSpPr>
          <p:spPr>
            <a:xfrm>
              <a:off x="13209747" y="42475053"/>
              <a:ext cx="6279066" cy="1617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00+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Clients Worldwide</a:t>
              </a:r>
              <a:endPara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D7404B8-AD6D-44FB-A635-3DAD4939C803}"/>
                </a:ext>
              </a:extLst>
            </p:cNvPr>
            <p:cNvSpPr txBox="1"/>
            <p:nvPr/>
          </p:nvSpPr>
          <p:spPr>
            <a:xfrm>
              <a:off x="6043563" y="42162949"/>
              <a:ext cx="7262861" cy="2339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00+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Nitrosamines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Ready Stock</a:t>
              </a:r>
              <a:endPara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8DAFF95-26E2-4856-BCBF-24B85677888A}"/>
                </a:ext>
              </a:extLst>
            </p:cNvPr>
            <p:cNvSpPr txBox="1"/>
            <p:nvPr/>
          </p:nvSpPr>
          <p:spPr>
            <a:xfrm>
              <a:off x="-394161" y="42332061"/>
              <a:ext cx="6690185" cy="1617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4000+</a:t>
              </a:r>
            </a:p>
            <a:p>
              <a:pPr algn="ctr"/>
              <a:r>
                <a:rPr lang="en-GB" sz="2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Impurities Ready stock</a:t>
              </a:r>
              <a:endPara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971025" y="36974374"/>
              <a:ext cx="5040000" cy="5040000"/>
              <a:chOff x="6877572" y="36974374"/>
              <a:chExt cx="5040000" cy="5040000"/>
            </a:xfrm>
          </p:grpSpPr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50F019A5-D66D-4AF2-8257-E199A9F7F721}"/>
                  </a:ext>
                </a:extLst>
              </p:cNvPr>
              <p:cNvSpPr/>
              <p:nvPr/>
            </p:nvSpPr>
            <p:spPr>
              <a:xfrm>
                <a:off x="6877572" y="36974374"/>
                <a:ext cx="5040000" cy="5040000"/>
              </a:xfrm>
              <a:prstGeom prst="ellips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600" dirty="0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079580" y="37447949"/>
                <a:ext cx="4635983" cy="4092849"/>
              </a:xfrm>
              <a:prstGeom prst="rect">
                <a:avLst/>
              </a:prstGeom>
            </p:spPr>
          </p:pic>
        </p:grpSp>
        <p:grpSp>
          <p:nvGrpSpPr>
            <p:cNvPr id="46" name="Group 2"/>
            <p:cNvGrpSpPr/>
            <p:nvPr/>
          </p:nvGrpSpPr>
          <p:grpSpPr>
            <a:xfrm>
              <a:off x="226488" y="36942602"/>
              <a:ext cx="5307537" cy="5151731"/>
              <a:chOff x="0" y="0"/>
              <a:chExt cx="812800" cy="812800"/>
            </a:xfrm>
          </p:grpSpPr>
          <p:sp>
            <p:nvSpPr>
              <p:cNvPr id="50" name="Freeform 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87773" t="-21265" b="-3838"/>
                </a:stretch>
              </a:blipFill>
              <a:ln w="12700">
                <a:solidFill>
                  <a:srgbClr val="C00000"/>
                </a:solidFill>
                <a:prstDash val="dash"/>
              </a:ln>
            </p:spPr>
          </p:sp>
        </p:grpSp>
        <p:grpSp>
          <p:nvGrpSpPr>
            <p:cNvPr id="47" name="Group 6"/>
            <p:cNvGrpSpPr/>
            <p:nvPr/>
          </p:nvGrpSpPr>
          <p:grpSpPr>
            <a:xfrm>
              <a:off x="20631337" y="37109400"/>
              <a:ext cx="4960899" cy="4960899"/>
              <a:chOff x="0" y="0"/>
              <a:chExt cx="812800" cy="812800"/>
            </a:xfrm>
          </p:grpSpPr>
          <p:sp>
            <p:nvSpPr>
              <p:cNvPr id="49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91498" r="-12582"/>
                </a:stretch>
              </a:blipFill>
              <a:ln w="12700">
                <a:solidFill>
                  <a:srgbClr val="C00000"/>
                </a:solidFill>
                <a:prstDash val="dash"/>
              </a:ln>
            </p:spPr>
          </p:sp>
        </p:grpSp>
        <p:sp>
          <p:nvSpPr>
            <p:cNvPr id="48" name="Freeform 5"/>
            <p:cNvSpPr/>
            <p:nvPr/>
          </p:nvSpPr>
          <p:spPr>
            <a:xfrm>
              <a:off x="13992225" y="37004176"/>
              <a:ext cx="5058224" cy="505822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9285" r="-39285"/>
              </a:stretch>
            </a:blipFill>
            <a:ln>
              <a:solidFill>
                <a:srgbClr val="C00000"/>
              </a:solidFill>
              <a:prstDash val="dash"/>
            </a:ln>
          </p:spPr>
        </p:sp>
      </p:grpSp>
      <p:grpSp>
        <p:nvGrpSpPr>
          <p:cNvPr id="54" name="Group 53"/>
          <p:cNvGrpSpPr/>
          <p:nvPr/>
        </p:nvGrpSpPr>
        <p:grpSpPr>
          <a:xfrm>
            <a:off x="15071512" y="6301356"/>
            <a:ext cx="2653603" cy="2540046"/>
            <a:chOff x="27138726" y="36922998"/>
            <a:chExt cx="5265323" cy="5040000"/>
          </a:xfrm>
        </p:grpSpPr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B28129D8-86F1-47DE-83B2-B0C7A69B1DC6}"/>
                </a:ext>
              </a:extLst>
            </p:cNvPr>
            <p:cNvSpPr/>
            <p:nvPr/>
          </p:nvSpPr>
          <p:spPr>
            <a:xfrm>
              <a:off x="27138726" y="36922998"/>
              <a:ext cx="5040000" cy="5040000"/>
            </a:xfrm>
            <a:prstGeom prst="ellips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555821" y="37151166"/>
              <a:ext cx="4848228" cy="427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10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Google Shape;102;p12"/>
          <p:cNvSpPr txBox="1">
            <a:spLocks/>
          </p:cNvSpPr>
          <p:nvPr/>
        </p:nvSpPr>
        <p:spPr>
          <a:xfrm>
            <a:off x="533400" y="2324100"/>
            <a:ext cx="19888200" cy="7798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Dr. </a:t>
            </a:r>
            <a:r>
              <a:rPr lang="en-US" sz="40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Bapu</a:t>
            </a: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Gawade</a:t>
            </a: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(Managing Director) </a:t>
            </a:r>
          </a:p>
          <a:p>
            <a:pPr algn="just">
              <a:spcBef>
                <a:spcPts val="0"/>
              </a:spcBef>
              <a:buClr>
                <a:srgbClr val="FF0066"/>
              </a:buClr>
              <a:buFont typeface="Arial" pitchFamily="34" charset="0"/>
              <a:buNone/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IN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M.Sc. </a:t>
            </a:r>
            <a:r>
              <a:rPr lang="en-IN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IN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Chemistry (ICT / UDCT  Mumbai)  Research Experience: 18 years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Mr. Nitin </a:t>
            </a:r>
            <a:r>
              <a:rPr lang="en-US" sz="40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Bondre</a:t>
            </a: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(Operational Director) </a:t>
            </a:r>
          </a:p>
          <a:p>
            <a:pPr algn="just">
              <a:spcBef>
                <a:spcPts val="0"/>
              </a:spcBef>
              <a:buClr>
                <a:srgbClr val="FF0066"/>
              </a:buClr>
              <a:buFont typeface="Arial" pitchFamily="34" charset="0"/>
              <a:buNone/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IN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M.Sc. Organic Chemistry (Pune University), Pursuing  </a:t>
            </a:r>
            <a:r>
              <a:rPr lang="en-IN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IN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Research Experience: 18 years</a:t>
            </a:r>
          </a:p>
          <a:p>
            <a:pPr marL="363538" indent="-363538" algn="just">
              <a:lnSpc>
                <a:spcPct val="150000"/>
              </a:lnSpc>
              <a:spcBef>
                <a:spcPts val="0"/>
              </a:spcBef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Dr. Anil </a:t>
            </a:r>
            <a:r>
              <a:rPr lang="en-US" sz="40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Gawade</a:t>
            </a: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(R&amp;D Director) </a:t>
            </a:r>
          </a:p>
          <a:p>
            <a:pPr marL="363538" indent="-363538" algn="just">
              <a:spcBef>
                <a:spcPts val="0"/>
              </a:spcBef>
              <a:buClr>
                <a:srgbClr val="FF0066"/>
              </a:buClr>
              <a:buFont typeface="Arial" pitchFamily="34" charset="0"/>
              <a:buNone/>
              <a:defRPr/>
            </a:pPr>
            <a:r>
              <a:rPr lang="en-IN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M.Sc. </a:t>
            </a:r>
            <a:r>
              <a:rPr lang="en-IN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IN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Chemistry (ICT / UDCT  Mumbai) Research Experience:  14 years</a:t>
            </a:r>
          </a:p>
          <a:p>
            <a:pPr marL="363538" indent="-363538" algn="just">
              <a:spcBef>
                <a:spcPts val="0"/>
              </a:spcBef>
              <a:buClr>
                <a:srgbClr val="FF0066"/>
              </a:buClr>
              <a:buFont typeface="Arial" pitchFamily="34" charset="0"/>
              <a:buNone/>
              <a:defRPr/>
            </a:pPr>
            <a:endParaRPr lang="en-IN" dirty="0" smtClean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Technical Strength with Qualification (Total: 100+)</a:t>
            </a:r>
          </a:p>
          <a:p>
            <a:pPr lvl="1" algn="just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PhD: 06</a:t>
            </a:r>
          </a:p>
          <a:p>
            <a:pPr lvl="1" algn="just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M.Sc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M.Pharm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90+</a:t>
            </a:r>
            <a:endParaRPr lang="en-US" sz="4000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53000" y="445774"/>
            <a:ext cx="7620000" cy="53225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6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C30051"/>
                </a:solidFill>
              </a:rPr>
              <a:t>Our Team</a:t>
            </a:r>
            <a:endParaRPr lang="en-IN" dirty="0">
              <a:solidFill>
                <a:srgbClr val="C30051"/>
              </a:solidFill>
            </a:endParaRPr>
          </a:p>
        </p:txBody>
      </p:sp>
      <p:pic>
        <p:nvPicPr>
          <p:cNvPr id="17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itle 1"/>
          <p:cNvSpPr txBox="1">
            <a:spLocks/>
          </p:cNvSpPr>
          <p:nvPr/>
        </p:nvSpPr>
        <p:spPr>
          <a:xfrm>
            <a:off x="5334000" y="133357"/>
            <a:ext cx="7620000" cy="53225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6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C30051"/>
                </a:solidFill>
              </a:rPr>
              <a:t>Organogram</a:t>
            </a:r>
          </a:p>
        </p:txBody>
      </p:sp>
      <p:pic>
        <p:nvPicPr>
          <p:cNvPr id="18" name="Picture 2" descr="Cleanchem - Home P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15447" y="6994622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14400" y="3808302"/>
            <a:ext cx="16161025" cy="6745398"/>
            <a:chOff x="914400" y="2532517"/>
            <a:chExt cx="16161025" cy="6745398"/>
          </a:xfrm>
        </p:grpSpPr>
        <p:sp>
          <p:nvSpPr>
            <p:cNvPr id="7" name="Rounded Rectangle 6"/>
            <p:cNvSpPr/>
            <p:nvPr/>
          </p:nvSpPr>
          <p:spPr>
            <a:xfrm>
              <a:off x="6770204" y="2554357"/>
              <a:ext cx="4419600" cy="12192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Dr.</a:t>
              </a:r>
              <a:r>
                <a:rPr lang="en-GB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Bapu</a:t>
              </a:r>
              <a:r>
                <a:rPr lang="en-GB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Gawade</a:t>
              </a:r>
              <a:endPara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8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(Managing Director)</a:t>
              </a:r>
              <a:endParaRPr lang="en-I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14400" y="2552700"/>
              <a:ext cx="4419600" cy="12192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Mr. Nitin </a:t>
              </a:r>
              <a:r>
                <a:rPr lang="en-GB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Bondre</a:t>
              </a:r>
              <a:endPara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8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(Operations Director)</a:t>
              </a:r>
              <a:endParaRPr lang="en-I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2655825" y="2532517"/>
              <a:ext cx="4419600" cy="12192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Dr.</a:t>
              </a:r>
              <a:r>
                <a:rPr lang="en-GB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Anil </a:t>
              </a:r>
              <a:r>
                <a:rPr lang="en-GB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Gawade</a:t>
              </a:r>
              <a:endPara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8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(R&amp;D Director)</a:t>
              </a:r>
              <a:endParaRPr lang="en-I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397611342"/>
                </p:ext>
              </p:extLst>
            </p:nvPr>
          </p:nvGraphicFramePr>
          <p:xfrm>
            <a:off x="1889896" y="3371285"/>
            <a:ext cx="3485517" cy="59066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2177176044"/>
                </p:ext>
              </p:extLst>
            </p:nvPr>
          </p:nvGraphicFramePr>
          <p:xfrm>
            <a:off x="7703241" y="3142117"/>
            <a:ext cx="3376820" cy="59066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2671162137"/>
                </p:ext>
              </p:extLst>
            </p:nvPr>
          </p:nvGraphicFramePr>
          <p:xfrm>
            <a:off x="13787810" y="2894470"/>
            <a:ext cx="3062277" cy="59066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grpSp>
          <p:nvGrpSpPr>
            <p:cNvPr id="59" name="Group 58"/>
            <p:cNvGrpSpPr/>
            <p:nvPr/>
          </p:nvGrpSpPr>
          <p:grpSpPr>
            <a:xfrm>
              <a:off x="1219200" y="3989166"/>
              <a:ext cx="607116" cy="4126134"/>
              <a:chOff x="1219200" y="3989166"/>
              <a:chExt cx="607116" cy="412613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219200" y="3989166"/>
                <a:ext cx="0" cy="41261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219200" y="4457700"/>
                <a:ext cx="6071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219200" y="5143500"/>
                <a:ext cx="6071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219200" y="6057900"/>
                <a:ext cx="6071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219200" y="8115300"/>
                <a:ext cx="6071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219200" y="7200900"/>
                <a:ext cx="6071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858000" y="4076963"/>
              <a:ext cx="746066" cy="3581137"/>
              <a:chOff x="6924300" y="4076963"/>
              <a:chExt cx="746066" cy="3581137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924300" y="4076963"/>
                <a:ext cx="0" cy="35811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924300" y="7658100"/>
                <a:ext cx="7460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924300" y="6819900"/>
                <a:ext cx="7460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24300" y="5753100"/>
                <a:ext cx="7460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924300" y="4610100"/>
                <a:ext cx="7460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12954000" y="4058477"/>
              <a:ext cx="746066" cy="3142423"/>
              <a:chOff x="12940748" y="3982277"/>
              <a:chExt cx="746066" cy="3142423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2940748" y="7124700"/>
                <a:ext cx="7460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2940748" y="6057900"/>
                <a:ext cx="7460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2940748" y="5143500"/>
                <a:ext cx="7460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2940748" y="4457700"/>
                <a:ext cx="7460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2940748" y="3982277"/>
                <a:ext cx="0" cy="31424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ounded Rectangle 60"/>
          <p:cNvSpPr/>
          <p:nvPr/>
        </p:nvSpPr>
        <p:spPr>
          <a:xfrm>
            <a:off x="6464653" y="1409700"/>
            <a:ext cx="4965347" cy="1277443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Bapu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Gawade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(Founder &amp; Managing Director)</a:t>
            </a: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048000" y="2687143"/>
            <a:ext cx="11817625" cy="1142999"/>
            <a:chOff x="3048000" y="2687143"/>
            <a:chExt cx="11817625" cy="1142999"/>
          </a:xfrm>
        </p:grpSpPr>
        <p:cxnSp>
          <p:nvCxnSpPr>
            <p:cNvPr id="67" name="Straight Connector 66"/>
            <p:cNvCxnSpPr>
              <a:stCxn id="61" idx="2"/>
              <a:endCxn id="7" idx="0"/>
            </p:cNvCxnSpPr>
            <p:nvPr/>
          </p:nvCxnSpPr>
          <p:spPr>
            <a:xfrm>
              <a:off x="8947327" y="2687143"/>
              <a:ext cx="32677" cy="11429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048000" y="3086100"/>
              <a:ext cx="11811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048000" y="3086100"/>
              <a:ext cx="0" cy="72220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10" idx="0"/>
            </p:cNvCxnSpPr>
            <p:nvPr/>
          </p:nvCxnSpPr>
          <p:spPr>
            <a:xfrm>
              <a:off x="14859000" y="3086100"/>
              <a:ext cx="6625" cy="72220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75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9" name="Picture 2" descr="Cleanchem -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9" y="114300"/>
            <a:ext cx="32915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91232" y="2565851"/>
            <a:ext cx="161004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Research Exp.-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Yrs.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Chemistry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2015, 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Institute of Chemical Technology, ICT (Formerly UDCT) Mumbai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305425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M.Sc. Organic Chemistry: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2007,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Ahmednagar College, Ahmednagar, Pune University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Visiting Researcher,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Saskatchewan, Saskatoon, Canada , 2012-2013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77980" y="4789557"/>
            <a:ext cx="10471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Awards, Recognition &amp; Professional Expertise: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14423" y="1806203"/>
            <a:ext cx="2805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Experience: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14423" y="5517405"/>
            <a:ext cx="174720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Junior Research Fellow,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CSIR-NMITLI, 2009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Special Meritorious Fellow,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UGC (Green Technology Programme), 2010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Commonwealth Fellow,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Govt. of Canada under INDO-CANADA Research and Cultural Exchange Programme,2012</a:t>
            </a:r>
          </a:p>
          <a:p>
            <a:pPr marL="177800" lvl="0" indent="-1778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“Healthcare leadership Award”,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ABP News 2018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0" indent="-1778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“100 Most Impactful Healthcare Leaders Award”,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 Health &amp; Wellness Congress, 2019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0" indent="-1778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“Young Achiever Award”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UDCT Alumni Association, 2019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endParaRPr lang="en-I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endParaRPr lang="en-I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tabLst>
                <a:tab pos="5305425" algn="l"/>
              </a:tabLst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43001" y="416193"/>
            <a:ext cx="13243838" cy="122210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defRPr sz="66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sz="6000" dirty="0">
                <a:solidFill>
                  <a:srgbClr val="C30051"/>
                </a:solidFill>
              </a:rPr>
              <a:t>Dr. Bapu </a:t>
            </a:r>
            <a:r>
              <a:rPr lang="en-US" sz="5400" dirty="0">
                <a:solidFill>
                  <a:srgbClr val="C30051"/>
                </a:solidFill>
              </a:rPr>
              <a:t>Gawade</a:t>
            </a:r>
            <a:r>
              <a:rPr lang="en-US" sz="6000" dirty="0">
                <a:solidFill>
                  <a:srgbClr val="C30051"/>
                </a:solidFill>
              </a:rPr>
              <a:t> </a:t>
            </a:r>
            <a:r>
              <a:rPr lang="en-GB" sz="6000" dirty="0">
                <a:solidFill>
                  <a:srgbClr val="C30051"/>
                </a:solidFill>
              </a:rPr>
              <a:t>(Managing Director)</a:t>
            </a:r>
            <a:endParaRPr lang="en-IN" sz="6000" dirty="0">
              <a:solidFill>
                <a:srgbClr val="C3005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2F739CB-5576-0C5F-C355-4C35BC5000C2}"/>
              </a:ext>
            </a:extLst>
          </p:cNvPr>
          <p:cNvGrpSpPr/>
          <p:nvPr/>
        </p:nvGrpSpPr>
        <p:grpSpPr>
          <a:xfrm>
            <a:off x="694617" y="9169921"/>
            <a:ext cx="18106571" cy="1077218"/>
            <a:chOff x="-216891" y="3900732"/>
            <a:chExt cx="9181379" cy="1269668"/>
          </a:xfrm>
        </p:grpSpPr>
        <p:sp>
          <p:nvSpPr>
            <p:cNvPr id="26" name="TextBox 25"/>
            <p:cNvSpPr txBox="1"/>
            <p:nvPr/>
          </p:nvSpPr>
          <p:spPr>
            <a:xfrm>
              <a:off x="2195736" y="4443957"/>
              <a:ext cx="6768752" cy="68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-216891" y="3900732"/>
              <a:ext cx="7957884" cy="126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Contact 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Details:       </a:t>
              </a:r>
              <a:r>
                <a:rPr lang="en-GB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Email: 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hlinkClick r:id="rId4"/>
                </a:rPr>
                <a:t>bapugawade@cleanchemlab.com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Mobile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+91-98921 69560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3200" b="1" dirty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75" t="8360" r="20736" b="8156"/>
          <a:stretch>
            <a:fillRect/>
          </a:stretch>
        </p:blipFill>
        <p:spPr bwMode="auto">
          <a:xfrm>
            <a:off x="3810000" y="9334500"/>
            <a:ext cx="440432" cy="3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30713" y="9258300"/>
            <a:ext cx="451687" cy="45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1345</Words>
  <Application>Microsoft Office PowerPoint</Application>
  <PresentationFormat>Custom</PresentationFormat>
  <Paragraphs>182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ＭＳ Ｐゴシック</vt:lpstr>
      <vt:lpstr>Raleway</vt:lpstr>
      <vt:lpstr>Batang</vt:lpstr>
      <vt:lpstr>Cambria</vt:lpstr>
      <vt:lpstr>Calibri</vt:lpstr>
      <vt:lpstr>League Spartan</vt:lpstr>
      <vt:lpstr>Times New Roman</vt:lpstr>
      <vt:lpstr>Wingdings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&amp; white company profile presentation</dc:title>
  <dc:creator>DELL</dc:creator>
  <cp:lastModifiedBy>DELL</cp:lastModifiedBy>
  <cp:revision>104</cp:revision>
  <cp:lastPrinted>2024-10-21T09:33:59Z</cp:lastPrinted>
  <dcterms:created xsi:type="dcterms:W3CDTF">2006-08-16T00:00:00Z</dcterms:created>
  <dcterms:modified xsi:type="dcterms:W3CDTF">2025-07-02T10:18:29Z</dcterms:modified>
  <dc:identifier>DAGOXLd5xgI</dc:identifier>
</cp:coreProperties>
</file>