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7" r:id="rId1"/>
  </p:sldMasterIdLst>
  <p:notesMasterIdLst>
    <p:notesMasterId r:id="rId51"/>
  </p:notesMasterIdLst>
  <p:sldIdLst>
    <p:sldId id="265" r:id="rId2"/>
    <p:sldId id="257" r:id="rId3"/>
    <p:sldId id="256" r:id="rId4"/>
    <p:sldId id="374" r:id="rId5"/>
    <p:sldId id="375" r:id="rId6"/>
    <p:sldId id="376" r:id="rId7"/>
    <p:sldId id="348" r:id="rId8"/>
    <p:sldId id="380" r:id="rId9"/>
    <p:sldId id="305" r:id="rId10"/>
    <p:sldId id="346" r:id="rId11"/>
    <p:sldId id="258" r:id="rId12"/>
    <p:sldId id="306" r:id="rId13"/>
    <p:sldId id="377" r:id="rId14"/>
    <p:sldId id="331" r:id="rId15"/>
    <p:sldId id="345" r:id="rId16"/>
    <p:sldId id="379" r:id="rId17"/>
    <p:sldId id="344" r:id="rId18"/>
    <p:sldId id="338" r:id="rId19"/>
    <p:sldId id="381" r:id="rId20"/>
    <p:sldId id="339" r:id="rId21"/>
    <p:sldId id="382" r:id="rId22"/>
    <p:sldId id="383" r:id="rId23"/>
    <p:sldId id="384" r:id="rId24"/>
    <p:sldId id="342" r:id="rId25"/>
    <p:sldId id="340" r:id="rId26"/>
    <p:sldId id="349" r:id="rId27"/>
    <p:sldId id="350" r:id="rId28"/>
    <p:sldId id="351" r:id="rId29"/>
    <p:sldId id="352" r:id="rId30"/>
    <p:sldId id="353" r:id="rId31"/>
    <p:sldId id="354" r:id="rId32"/>
    <p:sldId id="355" r:id="rId33"/>
    <p:sldId id="356" r:id="rId34"/>
    <p:sldId id="357" r:id="rId35"/>
    <p:sldId id="358" r:id="rId36"/>
    <p:sldId id="359" r:id="rId37"/>
    <p:sldId id="361" r:id="rId38"/>
    <p:sldId id="362" r:id="rId39"/>
    <p:sldId id="363" r:id="rId40"/>
    <p:sldId id="364" r:id="rId41"/>
    <p:sldId id="365" r:id="rId42"/>
    <p:sldId id="366" r:id="rId43"/>
    <p:sldId id="367" r:id="rId44"/>
    <p:sldId id="368" r:id="rId45"/>
    <p:sldId id="369" r:id="rId46"/>
    <p:sldId id="370" r:id="rId47"/>
    <p:sldId id="371" r:id="rId48"/>
    <p:sldId id="372" r:id="rId49"/>
    <p:sldId id="259" r:id="rId50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anose="020B0602020104020603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25" autoAdjust="0"/>
  </p:normalViewPr>
  <p:slideViewPr>
    <p:cSldViewPr snapToGrid="0">
      <p:cViewPr>
        <p:scale>
          <a:sx n="82" d="100"/>
          <a:sy n="82" d="100"/>
        </p:scale>
        <p:origin x="-228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4D5416BC-089D-41FE-B19A-3BF42AF7E4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AB81E5E-1BF7-4FBF-8812-746EC179E4C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5CB0DB1-8CEE-43DB-9ACB-0B5E4CD0AA2E}" type="datetimeFigureOut">
              <a:rPr lang="en-IN"/>
              <a:pPr>
                <a:defRPr/>
              </a:pPr>
              <a:t>29-09-2020</a:t>
            </a:fld>
            <a:endParaRPr lang="en-IN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A37274AC-4811-4553-8006-44ABA30D05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IN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43014FF9-BDA1-4486-A3CA-509786C901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IN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2FC6CB6-D59F-4270-B8F5-2BAE80BFA72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62F00F1-3B0E-41B9-8116-0015773AD1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9BBE9605-0C17-453A-9E92-C848ADBD2523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40955071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xmlns="" id="{4A4E789F-5CBB-4C58-89FA-3B9DD1D29D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>
            <a:extLst>
              <a:ext uri="{FF2B5EF4-FFF2-40B4-BE49-F238E27FC236}">
                <a16:creationId xmlns:a16="http://schemas.microsoft.com/office/drawing/2014/main" xmlns="" id="{CA2F3F6E-CE70-46D4-A971-F2D244CEBD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altLang="en-US"/>
          </a:p>
        </p:txBody>
      </p:sp>
      <p:sp>
        <p:nvSpPr>
          <p:cNvPr id="65540" name="Slide Number Placeholder 3">
            <a:extLst>
              <a:ext uri="{FF2B5EF4-FFF2-40B4-BE49-F238E27FC236}">
                <a16:creationId xmlns:a16="http://schemas.microsoft.com/office/drawing/2014/main" xmlns="" id="{07F327AF-5A09-4879-B413-1572881911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fld id="{031F01C3-F507-44C1-8ADC-3F1D9D6463BA}" type="slidenum">
              <a:rPr lang="en-IN" altLang="en-US">
                <a:latin typeface="Calibri" panose="020F0502020204030204" pitchFamily="34" charset="0"/>
              </a:rPr>
              <a:pPr/>
              <a:t>9</a:t>
            </a:fld>
            <a:endParaRPr lang="en-I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xmlns="" id="{4CC99B3B-272C-4FFE-9A6A-E16CFAAAE9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xmlns="" id="{3F653AD9-492B-45E0-B275-9BE92B3D24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altLang="en-US"/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xmlns="" id="{F53413A2-7F52-4216-941A-F48F7EB488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fld id="{412E466D-80EB-428F-B94B-9709036D7645}" type="slidenum">
              <a:rPr lang="en-IN" altLang="en-US">
                <a:latin typeface="Calibri" panose="020F0502020204030204" pitchFamily="34" charset="0"/>
              </a:rPr>
              <a:pPr/>
              <a:t>10</a:t>
            </a:fld>
            <a:endParaRPr lang="en-I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xmlns="" id="{EBAD1B88-732B-464F-8036-E6C28A84B7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xmlns="" id="{DF0DB136-BED5-4EE6-A306-0F8B4C55F3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IN" altLang="en-US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xmlns="" id="{43516AEE-5FA2-4B6D-AF00-CD2471DBDE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fld id="{FE228A40-D1E2-46E6-AEA3-02947B56822C}" type="slidenum">
              <a:rPr lang="en-IN" altLang="en-US">
                <a:latin typeface="Calibri" panose="020F0502020204030204" pitchFamily="34" charset="0"/>
              </a:rPr>
              <a:pPr/>
              <a:t>12</a:t>
            </a:fld>
            <a:endParaRPr lang="en-IN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HD-Title-R1d.png">
            <a:extLst>
              <a:ext uri="{FF2B5EF4-FFF2-40B4-BE49-F238E27FC236}">
                <a16:creationId xmlns:a16="http://schemas.microsoft.com/office/drawing/2014/main" xmlns="" id="{BCB5E25D-1068-4CA1-B830-9568F7115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/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7752E42A-BCF9-4D20-A766-E4DC92F6D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19FB6-1A8F-4084-85CB-89ECFA21F323}" type="datetime1">
              <a:rPr lang="en-IN"/>
              <a:pPr>
                <a:defRPr/>
              </a:pPr>
              <a:t>29-09-2020</a:t>
            </a:fld>
            <a:endParaRPr lang="en-I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715C442-83D8-4320-B58D-A67D56702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D004526A-7C37-4A38-B597-9A0B2BAFE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F05CFD-7B77-4237-9F88-41517C4845BD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609093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xmlns="" id="{FB2CF9AA-2273-4FD9-B242-6884F27A3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397699AF-98A9-40A0-B1A3-612D1CEAF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3F590-CBA7-4594-8046-9885C89F0358}" type="datetime1">
              <a:rPr lang="en-IN"/>
              <a:pPr>
                <a:defRPr/>
              </a:pPr>
              <a:t>29-09-2020</a:t>
            </a:fld>
            <a:endParaRPr lang="en-IN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2E8F9DF4-1B70-4357-A2F0-ADC0B27FA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06DF398F-2FC0-4EF5-AFC4-38E134988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BB89CB-7E3A-49CF-B386-5743021789E2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1550737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xmlns="" id="{31C0BAE3-FC39-41FA-B98B-03B88B751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B29F46AB-80DC-4B1F-A197-63FE6057F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C4653-D5FA-4121-B0CA-081C23F8FE3D}" type="datetime1">
              <a:rPr lang="en-IN"/>
              <a:pPr>
                <a:defRPr/>
              </a:pPr>
              <a:t>29-09-2020</a:t>
            </a:fld>
            <a:endParaRPr lang="en-IN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E0B59375-B7C4-42D2-906B-FEE4DB923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8430DD9A-8A36-4FDB-B441-8DAAF5645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D3E525-3BDC-4F99-BADC-C10261349967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827954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xmlns="" id="{1C868453-AB61-4DA0-9954-8D84F9767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5F3F9EE-D29D-4341-9429-B0FE5FC0D4B8}"/>
              </a:ext>
            </a:extLst>
          </p:cNvPr>
          <p:cNvSpPr txBox="1"/>
          <p:nvPr/>
        </p:nvSpPr>
        <p:spPr>
          <a:xfrm>
            <a:off x="1001713" y="754063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7ED127F-4264-4B9F-AFF2-4DD0C17C9492}"/>
              </a:ext>
            </a:extLst>
          </p:cNvPr>
          <p:cNvSpPr txBox="1"/>
          <p:nvPr/>
        </p:nvSpPr>
        <p:spPr>
          <a:xfrm>
            <a:off x="10556875" y="2994025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xmlns="" id="{597E94D5-45A7-4136-8D68-804E7ED0056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AD91D-6957-4057-9683-17934430A200}" type="datetime1">
              <a:rPr lang="en-IN"/>
              <a:pPr>
                <a:defRPr/>
              </a:pPr>
              <a:t>29-09-2020</a:t>
            </a:fld>
            <a:endParaRPr lang="en-IN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xmlns="" id="{CDA8A728-2EFD-4391-A31A-E2A0BF43382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xmlns="" id="{1D2EF991-3FC2-427E-BE10-0E3E7A5A391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E8D3AE5B-4BB5-475B-8B96-A788D20999EE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3442860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xmlns="" id="{B896BCFC-FE7B-49D1-AF5E-00DDB827B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4A58D2F6-AFC7-406D-AB24-D990BD0F6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6F8B6-1A0B-47F5-AC05-8DF2BD21AE6C}" type="datetime1">
              <a:rPr lang="en-IN"/>
              <a:pPr>
                <a:defRPr/>
              </a:pPr>
              <a:t>29-09-2020</a:t>
            </a:fld>
            <a:endParaRPr lang="en-IN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63928935-578C-4D6E-8478-7386812BB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6A521A50-8EBF-463C-8637-FDC04909A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6D4E94-378A-4026-8072-855491A0F1F2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756933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Droplets-HD-Content-R1d.png">
            <a:extLst>
              <a:ext uri="{FF2B5EF4-FFF2-40B4-BE49-F238E27FC236}">
                <a16:creationId xmlns:a16="http://schemas.microsoft.com/office/drawing/2014/main" xmlns="" id="{706B37B5-BF10-4790-A7CC-A4A6A5532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xmlns="" id="{38C2E4B6-9365-4255-838B-853E2CE6DFA2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5C7E0-08D2-4756-919B-9DDAF6ED845B}" type="datetime1">
              <a:rPr lang="en-IN"/>
              <a:pPr>
                <a:defRPr/>
              </a:pPr>
              <a:t>29-09-2020</a:t>
            </a:fld>
            <a:endParaRPr lang="en-IN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xmlns="" id="{36399432-ED55-4334-B45C-5DA1A89DCC4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xmlns="" id="{9A85D465-04C0-4858-A60C-12FCC7BB1CFF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AAACA7DB-6B65-4844-B818-501D1FB50FE7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299002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Droplets-HD-Content-R1d.png">
            <a:extLst>
              <a:ext uri="{FF2B5EF4-FFF2-40B4-BE49-F238E27FC236}">
                <a16:creationId xmlns:a16="http://schemas.microsoft.com/office/drawing/2014/main" xmlns="" id="{D3CBC025-EF7A-4690-8126-C919E3771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xmlns="" id="{C4AD9A85-D035-47FD-A36F-66DCEA5D24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8DD1E-847A-4064-B511-76287B6C4AFA}" type="datetime1">
              <a:rPr lang="en-IN"/>
              <a:pPr>
                <a:defRPr/>
              </a:pPr>
              <a:t>29-09-2020</a:t>
            </a:fld>
            <a:endParaRPr lang="en-IN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xmlns="" id="{41176F00-DCB8-458E-9093-0845AEDA9BD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xmlns="" id="{D043D7E1-1393-4CFD-BEAC-2228368DAB4C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1F470FD7-4BC0-4BDC-9AD3-5C664735BBF4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3688301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HD-Content-R1d.png">
            <a:extLst>
              <a:ext uri="{FF2B5EF4-FFF2-40B4-BE49-F238E27FC236}">
                <a16:creationId xmlns:a16="http://schemas.microsoft.com/office/drawing/2014/main" xmlns="" id="{05DF0C82-D884-4A73-946C-961CDFCE6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6D52C02E-7BE4-4122-9709-90AC636C02E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E130D-368E-423E-9319-3BE472BC9C32}" type="datetime1">
              <a:rPr lang="en-IN"/>
              <a:pPr>
                <a:defRPr/>
              </a:pPr>
              <a:t>29-09-2020</a:t>
            </a:fld>
            <a:endParaRPr lang="en-I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8544B16F-1C14-46C6-BE2B-8A0CBC2E5CF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D9CE4A58-3CBC-4956-97DD-610428D0298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7D24912-61B8-4310-99B0-2875A6E7870F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4080293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HD-Content-R1d.png">
            <a:extLst>
              <a:ext uri="{FF2B5EF4-FFF2-40B4-BE49-F238E27FC236}">
                <a16:creationId xmlns:a16="http://schemas.microsoft.com/office/drawing/2014/main" xmlns="" id="{F3DF16E1-5AC8-4DFE-AECE-F3799B5AB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FEE8E8DC-7810-4F14-B437-AF0D33BF7E8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24F32-D7F4-488B-A7F1-58A71ADB6966}" type="datetime1">
              <a:rPr lang="en-IN"/>
              <a:pPr>
                <a:defRPr/>
              </a:pPr>
              <a:t>29-09-2020</a:t>
            </a:fld>
            <a:endParaRPr lang="en-I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D9BBAC9-0D05-45E8-BB4C-4EC1E2006C3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4B017ED-840F-41A7-8411-6BC8155A9BD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49A77DF4-0FC1-43B3-8078-EEC176909734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3524107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HD-Content-R1d.png">
            <a:extLst>
              <a:ext uri="{FF2B5EF4-FFF2-40B4-BE49-F238E27FC236}">
                <a16:creationId xmlns:a16="http://schemas.microsoft.com/office/drawing/2014/main" xmlns="" id="{AF2FBD90-537F-42D5-9519-6CD398BE2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53157280-2723-4885-B5D5-A489C93A44E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8AAE8-C32D-4B7D-B79C-C5C1283AEC61}" type="datetime1">
              <a:rPr lang="en-IN"/>
              <a:pPr>
                <a:defRPr/>
              </a:pPr>
              <a:t>29-09-2020</a:t>
            </a:fld>
            <a:endParaRPr lang="en-I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1C69E06D-8631-4F0E-BE86-35B08A19A34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695B51AE-0CF4-469E-B1A5-5AB4CE9648B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123EB3DC-E392-4A6C-B664-A289F18882FB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2579065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HD-Content-R1d.png">
            <a:extLst>
              <a:ext uri="{FF2B5EF4-FFF2-40B4-BE49-F238E27FC236}">
                <a16:creationId xmlns:a16="http://schemas.microsoft.com/office/drawing/2014/main" xmlns="" id="{5AB87ED9-B81C-4426-BE7C-980956E41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92640861-DBFA-4C1A-A590-9DFEBFC9A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A3A39-284F-413C-A3DF-3C72F3F2EC22}" type="datetime1">
              <a:rPr lang="en-IN"/>
              <a:pPr>
                <a:defRPr/>
              </a:pPr>
              <a:t>29-09-2020</a:t>
            </a:fld>
            <a:endParaRPr lang="en-I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8B188FC-CAA8-4CCA-B0FB-F303A5482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576FA9FA-DA80-4FB2-A4AD-48A391607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AE7671-128A-41D0-BE88-79B48D3B3B8F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321961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xmlns="" id="{816C137E-D2CA-4CEE-82C5-15B3A5D21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CD77556D-1B24-471C-B7AF-765A1B1C9E6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3D84B-472B-48BA-94AC-7DB318DC6CCD}" type="datetime1">
              <a:rPr lang="en-IN"/>
              <a:pPr>
                <a:defRPr/>
              </a:pPr>
              <a:t>29-09-2020</a:t>
            </a:fld>
            <a:endParaRPr lang="en-IN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2955A5BD-4E60-4EC4-95DF-BC4F5A6B312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43432288-F6F7-406F-B54D-C71D9F0E613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633800B6-4BAB-4350-AD21-80B9288FC913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658488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Droplets-HD-Content-R1d.png">
            <a:extLst>
              <a:ext uri="{FF2B5EF4-FFF2-40B4-BE49-F238E27FC236}">
                <a16:creationId xmlns:a16="http://schemas.microsoft.com/office/drawing/2014/main" xmlns="" id="{5049EFAE-F206-4115-87EF-01497C413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xmlns="" id="{4CC772C6-45D4-411E-A5B6-7D464106850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6422B-E0BE-4592-9FF1-A64E44F3E275}" type="datetime1">
              <a:rPr lang="en-IN"/>
              <a:pPr>
                <a:defRPr/>
              </a:pPr>
              <a:t>29-09-2020</a:t>
            </a:fld>
            <a:endParaRPr lang="en-IN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xmlns="" id="{31294179-5E0C-4A69-B519-7527D18B470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xmlns="" id="{0615753B-5969-429C-A96B-9D734AA5563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C6126B78-116E-4FD8-842F-2AD4A87563C6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3005734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Droplets-HD-Content-R1d.png">
            <a:extLst>
              <a:ext uri="{FF2B5EF4-FFF2-40B4-BE49-F238E27FC236}">
                <a16:creationId xmlns:a16="http://schemas.microsoft.com/office/drawing/2014/main" xmlns="" id="{8EE9EAB4-528C-441E-ABD8-D82A30B01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xmlns="" id="{B170CE25-EC75-42A4-A94E-97BD9F1A6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098FE-5CF4-491B-AD9F-10A7F63FE133}" type="datetime1">
              <a:rPr lang="en-IN"/>
              <a:pPr>
                <a:defRPr/>
              </a:pPr>
              <a:t>29-09-2020</a:t>
            </a:fld>
            <a:endParaRPr lang="en-IN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xmlns="" id="{E8C16FAA-90B7-439F-BC2E-72EF4C1E3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xmlns="" id="{D3C0A67A-CEE5-48CC-9681-AD0357897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498AB9-D2A6-4D4C-B0EF-A6438631D474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467324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roplets-HD-Content-R1d.png">
            <a:extLst>
              <a:ext uri="{FF2B5EF4-FFF2-40B4-BE49-F238E27FC236}">
                <a16:creationId xmlns:a16="http://schemas.microsoft.com/office/drawing/2014/main" xmlns="" id="{9211293A-1941-41DA-AFAF-8F19DC43F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xmlns="" id="{2C803E46-882E-45F4-8045-0729900AB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0C053-AF04-42AD-B2A6-5C8EEF09BF43}" type="datetime1">
              <a:rPr lang="en-IN"/>
              <a:pPr>
                <a:defRPr/>
              </a:pPr>
              <a:t>29-09-2020</a:t>
            </a:fld>
            <a:endParaRPr lang="en-IN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xmlns="" id="{F4395C79-C6DC-4D74-9811-CE1578C97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xmlns="" id="{306714AF-BBB3-4259-9C1A-F805A0FB9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D2804-7DEC-4FDE-B660-3542477DCEA1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2858639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xmlns="" id="{E8262AFD-F88C-4A9A-9692-6851EF351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8C444552-6A7C-4C46-A420-98B4E8839DC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600B1-5590-4A77-8E92-D70FDED90C73}" type="datetime1">
              <a:rPr lang="en-IN"/>
              <a:pPr>
                <a:defRPr/>
              </a:pPr>
              <a:t>29-09-2020</a:t>
            </a:fld>
            <a:endParaRPr lang="en-IN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B7F580D6-9E49-40CE-A6AA-9403A303F42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161612F8-228F-4B4E-AA23-1E34B91CD03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E464F0E-47AF-41AC-8DB2-0C6C9C6CD91D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2019329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HD-Content-R1d.png">
            <a:extLst>
              <a:ext uri="{FF2B5EF4-FFF2-40B4-BE49-F238E27FC236}">
                <a16:creationId xmlns:a16="http://schemas.microsoft.com/office/drawing/2014/main" xmlns="" id="{C76988E1-E2B2-4F3E-8E39-AE14742CB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5DBF5B70-3BA9-48D3-989A-502CA237D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3A67F-1C18-4D87-A3B8-8C042D0CBC2F}" type="datetime1">
              <a:rPr lang="en-IN"/>
              <a:pPr>
                <a:defRPr/>
              </a:pPr>
              <a:t>29-09-2020</a:t>
            </a:fld>
            <a:endParaRPr lang="en-IN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338BDEE9-7888-4165-9CBA-5842A08C8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55595BF7-4FF2-4B02-B826-9617DC302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4190BC-E5BE-4B16-9CF2-9517BCA8F355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53389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00000">
              <a:srgbClr val="B8B8B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>
            <a:extLst>
              <a:ext uri="{FF2B5EF4-FFF2-40B4-BE49-F238E27FC236}">
                <a16:creationId xmlns:a16="http://schemas.microsoft.com/office/drawing/2014/main" xmlns="" id="{4BFAB40C-B30B-4D47-A162-6768093D9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C048B39-3231-414F-986B-CC5D5259B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19125"/>
            <a:ext cx="10363200" cy="159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8577B38-D2B3-4E1B-BA9E-C33FCD124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366963"/>
            <a:ext cx="10363200" cy="3424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0E998D-A5FB-4CCB-86E1-E50A81E1C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1CD25E18-A2E4-47A7-98B4-89838368D3CC}" type="datetime1">
              <a:rPr lang="en-IN"/>
              <a:pPr>
                <a:defRPr/>
              </a:pPr>
              <a:t>29-09-2020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A29651-741E-4E6A-81D2-3753C699E3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4A9A90-FCA1-4015-AF9D-8012FBDFF9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6358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fld id="{42B146F3-558E-49B5-9EE8-1740CBCD7897}" type="slidenum">
              <a:rPr lang="en-IN" altLang="en-US"/>
              <a:pPr/>
              <a:t>‹#›</a:t>
            </a:fld>
            <a:endParaRPr lang="en-I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  <p:sldLayoutId id="2147484031" r:id="rId12"/>
    <p:sldLayoutId id="2147484032" r:id="rId13"/>
    <p:sldLayoutId id="2147484033" r:id="rId14"/>
    <p:sldLayoutId id="2147484034" r:id="rId15"/>
    <p:sldLayoutId id="2147484035" r:id="rId16"/>
    <p:sldLayoutId id="2147484036" r:id="rId17"/>
  </p:sldLayoutIdLst>
  <p:hf hdr="0" ftr="0" dt="0"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0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 kern="1200" cap="all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kern="1200" cap="all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600" kern="1200" cap="all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400" kern="1200" cap="all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400" kern="1200" cap="all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7093A4-98A8-4271-A3D8-CB72A3DDE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22743"/>
            <a:ext cx="10363200" cy="354185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Welcome </a:t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EF9B20-5745-46C0-AD16-60E666B944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400" y="3275635"/>
            <a:ext cx="10363200" cy="2979115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IN" sz="3600" b="1" dirty="0">
                <a:latin typeface="Arial" panose="020B0604020202020204" pitchFamily="34" charset="0"/>
                <a:cs typeface="Arial" panose="020B0604020202020204" pitchFamily="34" charset="0"/>
              </a:rPr>
              <a:t>SHAKTI BIOSCIENCE </a:t>
            </a:r>
            <a:r>
              <a:rPr lang="en-GB" sz="3600" b="1" dirty="0">
                <a:latin typeface="Arial" panose="020B0604020202020204" pitchFamily="34" charset="0"/>
                <a:cs typeface="Arial" panose="020B0604020202020204" pitchFamily="34" charset="0"/>
              </a:rPr>
              <a:t>LIMITED</a:t>
            </a:r>
            <a:endParaRPr lang="en-I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IN" dirty="0"/>
          </a:p>
        </p:txBody>
      </p:sp>
      <p:pic>
        <p:nvPicPr>
          <p:cNvPr id="19461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EFC78807-E613-48F8-8794-40C6B0AAD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277600" y="1588"/>
            <a:ext cx="901700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741C9280-E9B3-4883-8A58-365C1A79D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03000" y="11113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Slide Number Placeholder 12">
            <a:extLst>
              <a:ext uri="{FF2B5EF4-FFF2-40B4-BE49-F238E27FC236}">
                <a16:creationId xmlns:a16="http://schemas.microsoft.com/office/drawing/2014/main" xmlns="" id="{031EBC84-9E3B-4AA2-B370-EDF02286430F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 bwMode="auto">
          <a:xfrm>
            <a:off x="11363325" y="6491288"/>
            <a:ext cx="763588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AF99A33F-70D5-492F-8513-A63D042C2BC1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BB128E-CBAA-49C9-93B5-E07A84437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9538"/>
            <a:ext cx="10363200" cy="447675"/>
          </a:xfrm>
        </p:spPr>
        <p:txBody>
          <a:bodyPr/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</a:p>
        </p:txBody>
      </p:sp>
      <p:sp>
        <p:nvSpPr>
          <p:cNvPr id="28675" name="Slide Number Placeholder 2">
            <a:extLst>
              <a:ext uri="{FF2B5EF4-FFF2-40B4-BE49-F238E27FC236}">
                <a16:creationId xmlns:a16="http://schemas.microsoft.com/office/drawing/2014/main" xmlns="" id="{0602319B-AFEF-484E-BDDA-11081A160A61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 bwMode="auto">
          <a:xfrm>
            <a:off x="11363325" y="6491288"/>
            <a:ext cx="763588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602D9F9F-65DA-4FB0-85D1-F15C7BF642F2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10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7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DBAACD8B-3CEC-4981-B91B-E6E5365A1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angle 3">
            <a:extLst>
              <a:ext uri="{FF2B5EF4-FFF2-40B4-BE49-F238E27FC236}">
                <a16:creationId xmlns:a16="http://schemas.microsoft.com/office/drawing/2014/main" xmlns="" id="{E3AE63E2-FA42-4098-915D-68056B42A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6775" y="638175"/>
            <a:ext cx="2317750" cy="43021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Organogram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xmlns="" id="{BF71476A-5209-4F00-8ED2-0013B8A17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4275" y="1082675"/>
            <a:ext cx="1771650" cy="503238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Calibri" pitchFamily="34" charset="0"/>
                <a:cs typeface="Calibri" pitchFamily="34" charset="0"/>
              </a:rPr>
              <a:t>    </a:t>
            </a:r>
            <a:r>
              <a:rPr lang="en-US" sz="1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Chairman &amp;                          Managing Director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schemeClr val="bg1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8680" name="Line 85">
            <a:extLst>
              <a:ext uri="{FF2B5EF4-FFF2-40B4-BE49-F238E27FC236}">
                <a16:creationId xmlns:a16="http://schemas.microsoft.com/office/drawing/2014/main" xmlns="" id="{FF256071-4F96-4423-8831-9BF85D816D8C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6375" y="2016125"/>
            <a:ext cx="6286500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xmlns="" id="{2E2E8E0A-AC49-4563-B7DF-99BDC0EB2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5775" y="2330450"/>
            <a:ext cx="1543050" cy="481013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Director Commercial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xmlns="" id="{8EF4AEC3-A9FB-41AE-A94F-F3182323E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7175" y="2330450"/>
            <a:ext cx="1428750" cy="434975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Plant Head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xmlns="" id="{C5B2BF26-D3E1-4867-B183-08D7E508A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0375" y="2330450"/>
            <a:ext cx="1485900" cy="48260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Director           Supply-chain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b="1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684" name="Line 85">
            <a:extLst>
              <a:ext uri="{FF2B5EF4-FFF2-40B4-BE49-F238E27FC236}">
                <a16:creationId xmlns:a16="http://schemas.microsoft.com/office/drawing/2014/main" xmlns="" id="{3003DEB1-9FA5-4445-B597-BAD5344C0B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46375" y="2819400"/>
            <a:ext cx="0" cy="122238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5" name="Line 85">
            <a:extLst>
              <a:ext uri="{FF2B5EF4-FFF2-40B4-BE49-F238E27FC236}">
                <a16:creationId xmlns:a16="http://schemas.microsoft.com/office/drawing/2014/main" xmlns="" id="{A7947272-51E3-40B4-A787-668D53D46CD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02325" y="4572000"/>
            <a:ext cx="4083050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6" name="Right Arrow 19">
            <a:extLst>
              <a:ext uri="{FF2B5EF4-FFF2-40B4-BE49-F238E27FC236}">
                <a16:creationId xmlns:a16="http://schemas.microsoft.com/office/drawing/2014/main" xmlns="" id="{A7399275-7E81-4AE6-BE35-B64B469E172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039644" y="1831182"/>
            <a:ext cx="307975" cy="115887"/>
          </a:xfrm>
          <a:prstGeom prst="rightArrow">
            <a:avLst>
              <a:gd name="adj1" fmla="val 50000"/>
              <a:gd name="adj2" fmla="val 81793"/>
            </a:avLst>
          </a:prstGeom>
          <a:solidFill>
            <a:srgbClr val="0066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/>
            <a:endParaRPr lang="en-US" altLang="en-US">
              <a:latin typeface="Garamond" panose="02020404030301010803" pitchFamily="18" charset="0"/>
            </a:endParaRPr>
          </a:p>
        </p:txBody>
      </p:sp>
      <p:sp>
        <p:nvSpPr>
          <p:cNvPr id="28687" name="Right Arrow 19">
            <a:extLst>
              <a:ext uri="{FF2B5EF4-FFF2-40B4-BE49-F238E27FC236}">
                <a16:creationId xmlns:a16="http://schemas.microsoft.com/office/drawing/2014/main" xmlns="" id="{BF1F9EC4-9409-43D3-9ADC-73961A1EA44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039644" y="2139157"/>
            <a:ext cx="307975" cy="115887"/>
          </a:xfrm>
          <a:prstGeom prst="rightArrow">
            <a:avLst>
              <a:gd name="adj1" fmla="val 50000"/>
              <a:gd name="adj2" fmla="val 81793"/>
            </a:avLst>
          </a:prstGeom>
          <a:solidFill>
            <a:srgbClr val="0066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/>
            <a:endParaRPr lang="en-US" altLang="en-US">
              <a:latin typeface="Garamond" panose="02020404030301010803" pitchFamily="18" charset="0"/>
            </a:endParaRPr>
          </a:p>
        </p:txBody>
      </p:sp>
      <p:sp>
        <p:nvSpPr>
          <p:cNvPr id="28688" name="Right Arrow 19">
            <a:extLst>
              <a:ext uri="{FF2B5EF4-FFF2-40B4-BE49-F238E27FC236}">
                <a16:creationId xmlns:a16="http://schemas.microsoft.com/office/drawing/2014/main" xmlns="" id="{7F5663F8-6EE9-4CDC-B62C-FE01F9083E5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573338" y="2130425"/>
            <a:ext cx="344488" cy="115887"/>
          </a:xfrm>
          <a:prstGeom prst="rightArrow">
            <a:avLst>
              <a:gd name="adj1" fmla="val 50000"/>
              <a:gd name="adj2" fmla="val 81788"/>
            </a:avLst>
          </a:prstGeom>
          <a:solidFill>
            <a:srgbClr val="0066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/>
            <a:endParaRPr lang="en-US" altLang="en-US">
              <a:latin typeface="Garamond" panose="02020404030301010803" pitchFamily="18" charset="0"/>
            </a:endParaRPr>
          </a:p>
        </p:txBody>
      </p:sp>
      <p:sp>
        <p:nvSpPr>
          <p:cNvPr id="28689" name="Right Arrow 19">
            <a:extLst>
              <a:ext uri="{FF2B5EF4-FFF2-40B4-BE49-F238E27FC236}">
                <a16:creationId xmlns:a16="http://schemas.microsoft.com/office/drawing/2014/main" xmlns="" id="{3D1E65FE-36CE-45B7-99DB-9D096308D1F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916194" y="2112169"/>
            <a:ext cx="307975" cy="115887"/>
          </a:xfrm>
          <a:prstGeom prst="rightArrow">
            <a:avLst>
              <a:gd name="adj1" fmla="val 50000"/>
              <a:gd name="adj2" fmla="val 81793"/>
            </a:avLst>
          </a:prstGeom>
          <a:solidFill>
            <a:srgbClr val="0066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/>
            <a:endParaRPr lang="en-US" altLang="en-US">
              <a:latin typeface="Garamond" panose="02020404030301010803" pitchFamily="18" charset="0"/>
            </a:endParaRPr>
          </a:p>
        </p:txBody>
      </p:sp>
      <p:sp>
        <p:nvSpPr>
          <p:cNvPr id="28690" name="Line 85">
            <a:extLst>
              <a:ext uri="{FF2B5EF4-FFF2-40B4-BE49-F238E27FC236}">
                <a16:creationId xmlns:a16="http://schemas.microsoft.com/office/drawing/2014/main" xmlns="" id="{3DB9796B-7D40-4C4E-B5D8-F7DFF5A4C54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6375" y="2743200"/>
            <a:ext cx="0" cy="17526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xmlns="" id="{E8D8DBA0-121A-4482-A70E-42D593032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0813" y="4876800"/>
            <a:ext cx="1325562" cy="43815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Manager    Production</a:t>
            </a: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xmlns="" id="{1270A875-C068-48C8-A398-8EA2BD8A8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2213" y="4876800"/>
            <a:ext cx="147796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Manager    Maintenance </a:t>
            </a: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 Box 3">
            <a:extLst>
              <a:ext uri="{FF2B5EF4-FFF2-40B4-BE49-F238E27FC236}">
                <a16:creationId xmlns:a16="http://schemas.microsoft.com/office/drawing/2014/main" xmlns="" id="{12268EB4-8AA7-4022-886A-E600D1389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9613" y="4876800"/>
            <a:ext cx="1325562" cy="43815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Manager          R&amp;D, QA &amp; QC</a:t>
            </a: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 Box 3">
            <a:extLst>
              <a:ext uri="{FF2B5EF4-FFF2-40B4-BE49-F238E27FC236}">
                <a16:creationId xmlns:a16="http://schemas.microsoft.com/office/drawing/2014/main" xmlns="" id="{27F24E20-35B8-47D5-BC83-EFF794860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813" y="4876800"/>
            <a:ext cx="1325562" cy="43815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Manager    Stores</a:t>
            </a: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Text Box 3">
            <a:extLst>
              <a:ext uri="{FF2B5EF4-FFF2-40B4-BE49-F238E27FC236}">
                <a16:creationId xmlns:a16="http://schemas.microsoft.com/office/drawing/2014/main" xmlns="" id="{B2D4ECA8-DC9D-4EDB-9CB4-9B65FEE14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5" y="3295650"/>
            <a:ext cx="1325563" cy="43815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Manager       HR</a:t>
            </a: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696" name="Line 85">
            <a:extLst>
              <a:ext uri="{FF2B5EF4-FFF2-40B4-BE49-F238E27FC236}">
                <a16:creationId xmlns:a16="http://schemas.microsoft.com/office/drawing/2014/main" xmlns="" id="{954599BE-E7DC-4CE2-9D11-6D1D6B797094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5325" y="2971800"/>
            <a:ext cx="3400425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Text Box 3">
            <a:extLst>
              <a:ext uri="{FF2B5EF4-FFF2-40B4-BE49-F238E27FC236}">
                <a16:creationId xmlns:a16="http://schemas.microsoft.com/office/drawing/2014/main" xmlns="" id="{186649D1-964A-4546-8572-D8E5CF6AC4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375" y="3276600"/>
            <a:ext cx="1408113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Manager        Account &amp; Finance</a:t>
            </a:r>
            <a:endParaRPr lang="en-US" sz="11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 Box 3">
            <a:extLst>
              <a:ext uri="{FF2B5EF4-FFF2-40B4-BE49-F238E27FC236}">
                <a16:creationId xmlns:a16="http://schemas.microsoft.com/office/drawing/2014/main" xmlns="" id="{D5FC072F-2F2C-48F6-A8A3-B32899E3D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3263" y="3276600"/>
            <a:ext cx="14081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Manager    Commercial</a:t>
            </a:r>
            <a:endParaRPr lang="en-US" sz="11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 Box 3">
            <a:extLst>
              <a:ext uri="{FF2B5EF4-FFF2-40B4-BE49-F238E27FC236}">
                <a16:creationId xmlns:a16="http://schemas.microsoft.com/office/drawing/2014/main" xmlns="" id="{F83D42CB-64CF-41BC-A945-00A3B9050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4275" y="3276600"/>
            <a:ext cx="1409700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Manager    Procurement - SCM</a:t>
            </a:r>
            <a:endParaRPr lang="en-US" sz="11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Text Box 3">
            <a:extLst>
              <a:ext uri="{FF2B5EF4-FFF2-40B4-BE49-F238E27FC236}">
                <a16:creationId xmlns:a16="http://schemas.microsoft.com/office/drawing/2014/main" xmlns="" id="{3C3FC60B-72D2-4270-B397-B23664A9D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3188" y="4114800"/>
            <a:ext cx="1143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Assistant </a:t>
            </a:r>
          </a:p>
        </p:txBody>
      </p:sp>
      <p:sp>
        <p:nvSpPr>
          <p:cNvPr id="28701" name="Right Arrow 19">
            <a:extLst>
              <a:ext uri="{FF2B5EF4-FFF2-40B4-BE49-F238E27FC236}">
                <a16:creationId xmlns:a16="http://schemas.microsoft.com/office/drawing/2014/main" xmlns="" id="{82C92B86-C8F4-49DD-9B2E-9B655500694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793875" y="3086100"/>
            <a:ext cx="344488" cy="115888"/>
          </a:xfrm>
          <a:prstGeom prst="rightArrow">
            <a:avLst>
              <a:gd name="adj1" fmla="val 50000"/>
              <a:gd name="adj2" fmla="val 81788"/>
            </a:avLst>
          </a:prstGeom>
          <a:solidFill>
            <a:srgbClr val="0066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/>
            <a:endParaRPr lang="en-US" altLang="en-US">
              <a:latin typeface="Garamond" panose="02020404030301010803" pitchFamily="18" charset="0"/>
            </a:endParaRPr>
          </a:p>
        </p:txBody>
      </p:sp>
      <p:sp>
        <p:nvSpPr>
          <p:cNvPr id="28702" name="Right Arrow 19">
            <a:extLst>
              <a:ext uri="{FF2B5EF4-FFF2-40B4-BE49-F238E27FC236}">
                <a16:creationId xmlns:a16="http://schemas.microsoft.com/office/drawing/2014/main" xmlns="" id="{B71A304D-D462-497B-97BC-6E505B9D0BA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354388" y="3086100"/>
            <a:ext cx="344488" cy="115887"/>
          </a:xfrm>
          <a:prstGeom prst="rightArrow">
            <a:avLst>
              <a:gd name="adj1" fmla="val 50000"/>
              <a:gd name="adj2" fmla="val 81788"/>
            </a:avLst>
          </a:prstGeom>
          <a:solidFill>
            <a:srgbClr val="0066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/>
            <a:endParaRPr lang="en-US" altLang="en-US">
              <a:latin typeface="Garamond" panose="02020404030301010803" pitchFamily="18" charset="0"/>
            </a:endParaRPr>
          </a:p>
        </p:txBody>
      </p:sp>
      <p:sp>
        <p:nvSpPr>
          <p:cNvPr id="28703" name="Right Arrow 19">
            <a:extLst>
              <a:ext uri="{FF2B5EF4-FFF2-40B4-BE49-F238E27FC236}">
                <a16:creationId xmlns:a16="http://schemas.microsoft.com/office/drawing/2014/main" xmlns="" id="{BD0C68A5-A401-4FB7-A75B-87E93E336F4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450388" y="3848100"/>
            <a:ext cx="344488" cy="115887"/>
          </a:xfrm>
          <a:prstGeom prst="rightArrow">
            <a:avLst>
              <a:gd name="adj1" fmla="val 50000"/>
              <a:gd name="adj2" fmla="val 81788"/>
            </a:avLst>
          </a:prstGeom>
          <a:solidFill>
            <a:srgbClr val="0066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/>
            <a:endParaRPr lang="en-US" altLang="en-US">
              <a:latin typeface="Garamond" panose="02020404030301010803" pitchFamily="18" charset="0"/>
            </a:endParaRPr>
          </a:p>
        </p:txBody>
      </p:sp>
      <p:sp>
        <p:nvSpPr>
          <p:cNvPr id="28704" name="Right Arrow 19">
            <a:extLst>
              <a:ext uri="{FF2B5EF4-FFF2-40B4-BE49-F238E27FC236}">
                <a16:creationId xmlns:a16="http://schemas.microsoft.com/office/drawing/2014/main" xmlns="" id="{B8EF2E72-2007-46C3-9880-D43DEC9F015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250407" y="4485481"/>
            <a:ext cx="533400" cy="96837"/>
          </a:xfrm>
          <a:prstGeom prst="rightArrow">
            <a:avLst>
              <a:gd name="adj1" fmla="val 50000"/>
              <a:gd name="adj2" fmla="val 82445"/>
            </a:avLst>
          </a:prstGeom>
          <a:solidFill>
            <a:srgbClr val="0066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/>
            <a:endParaRPr lang="en-US" altLang="en-US">
              <a:latin typeface="Garamond" panose="02020404030301010803" pitchFamily="18" charset="0"/>
            </a:endParaRPr>
          </a:p>
        </p:txBody>
      </p:sp>
      <p:sp>
        <p:nvSpPr>
          <p:cNvPr id="28705" name="Right Arrow 19">
            <a:extLst>
              <a:ext uri="{FF2B5EF4-FFF2-40B4-BE49-F238E27FC236}">
                <a16:creationId xmlns:a16="http://schemas.microsoft.com/office/drawing/2014/main" xmlns="" id="{98C3DAC6-8040-4E8D-A4DF-526850F7408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56275" y="4686300"/>
            <a:ext cx="344488" cy="115888"/>
          </a:xfrm>
          <a:prstGeom prst="rightArrow">
            <a:avLst>
              <a:gd name="adj1" fmla="val 50000"/>
              <a:gd name="adj2" fmla="val 81788"/>
            </a:avLst>
          </a:prstGeom>
          <a:solidFill>
            <a:srgbClr val="0066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/>
            <a:endParaRPr lang="en-US" altLang="en-US">
              <a:latin typeface="Garamond" panose="02020404030301010803" pitchFamily="18" charset="0"/>
            </a:endParaRPr>
          </a:p>
        </p:txBody>
      </p:sp>
      <p:sp>
        <p:nvSpPr>
          <p:cNvPr id="28706" name="Right Arrow 19">
            <a:extLst>
              <a:ext uri="{FF2B5EF4-FFF2-40B4-BE49-F238E27FC236}">
                <a16:creationId xmlns:a16="http://schemas.microsoft.com/office/drawing/2014/main" xmlns="" id="{E3DD76C5-AAD0-407C-B827-DE5042404EC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469188" y="4686300"/>
            <a:ext cx="344488" cy="115887"/>
          </a:xfrm>
          <a:prstGeom prst="rightArrow">
            <a:avLst>
              <a:gd name="adj1" fmla="val 50000"/>
              <a:gd name="adj2" fmla="val 81788"/>
            </a:avLst>
          </a:prstGeom>
          <a:solidFill>
            <a:srgbClr val="0066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/>
            <a:endParaRPr lang="en-US" altLang="en-US">
              <a:latin typeface="Garamond" panose="02020404030301010803" pitchFamily="18" charset="0"/>
            </a:endParaRPr>
          </a:p>
        </p:txBody>
      </p:sp>
      <p:sp>
        <p:nvSpPr>
          <p:cNvPr id="37" name="Text Box 3">
            <a:extLst>
              <a:ext uri="{FF2B5EF4-FFF2-40B4-BE49-F238E27FC236}">
                <a16:creationId xmlns:a16="http://schemas.microsoft.com/office/drawing/2014/main" xmlns="" id="{F07135F9-0E79-4192-BCD8-133E714B7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013" y="5505450"/>
            <a:ext cx="1325562" cy="43815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Chemist</a:t>
            </a: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Text Box 3">
            <a:extLst>
              <a:ext uri="{FF2B5EF4-FFF2-40B4-BE49-F238E27FC236}">
                <a16:creationId xmlns:a16="http://schemas.microsoft.com/office/drawing/2014/main" xmlns="" id="{6381A541-9075-44D5-A963-40680BE75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013" y="6115050"/>
            <a:ext cx="1325562" cy="43815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Operator</a:t>
            </a: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709" name="Right Arrow 19">
            <a:extLst>
              <a:ext uri="{FF2B5EF4-FFF2-40B4-BE49-F238E27FC236}">
                <a16:creationId xmlns:a16="http://schemas.microsoft.com/office/drawing/2014/main" xmlns="" id="{31748A0D-95E7-4BA0-B426-03F91CDA328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813425" y="6000750"/>
            <a:ext cx="171450" cy="57150"/>
          </a:xfrm>
          <a:prstGeom prst="rightArrow">
            <a:avLst>
              <a:gd name="adj1" fmla="val 50000"/>
              <a:gd name="adj2" fmla="val 82542"/>
            </a:avLst>
          </a:prstGeom>
          <a:solidFill>
            <a:srgbClr val="0066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/>
            <a:endParaRPr lang="en-US" altLang="en-US">
              <a:latin typeface="Garamond" panose="02020404030301010803" pitchFamily="18" charset="0"/>
            </a:endParaRPr>
          </a:p>
        </p:txBody>
      </p:sp>
      <p:sp>
        <p:nvSpPr>
          <p:cNvPr id="40" name="Text Box 3">
            <a:extLst>
              <a:ext uri="{FF2B5EF4-FFF2-40B4-BE49-F238E27FC236}">
                <a16:creationId xmlns:a16="http://schemas.microsoft.com/office/drawing/2014/main" xmlns="" id="{7ECB4885-47E4-438B-97F2-5E9D137A6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9775" y="5657850"/>
            <a:ext cx="1325563" cy="43815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Chemist</a:t>
            </a: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711" name="Right Arrow 19">
            <a:extLst>
              <a:ext uri="{FF2B5EF4-FFF2-40B4-BE49-F238E27FC236}">
                <a16:creationId xmlns:a16="http://schemas.microsoft.com/office/drawing/2014/main" xmlns="" id="{01F6D1BE-380E-46B9-A87B-25E719BE659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832475" y="5391150"/>
            <a:ext cx="171450" cy="57150"/>
          </a:xfrm>
          <a:prstGeom prst="rightArrow">
            <a:avLst>
              <a:gd name="adj1" fmla="val 50000"/>
              <a:gd name="adj2" fmla="val 82542"/>
            </a:avLst>
          </a:prstGeom>
          <a:solidFill>
            <a:srgbClr val="0066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/>
            <a:endParaRPr lang="en-US" altLang="en-US">
              <a:latin typeface="Garamond" panose="02020404030301010803" pitchFamily="18" charset="0"/>
            </a:endParaRPr>
          </a:p>
        </p:txBody>
      </p:sp>
      <p:sp>
        <p:nvSpPr>
          <p:cNvPr id="42" name="Text Box 3">
            <a:extLst>
              <a:ext uri="{FF2B5EF4-FFF2-40B4-BE49-F238E27FC236}">
                <a16:creationId xmlns:a16="http://schemas.microsoft.com/office/drawing/2014/main" xmlns="" id="{BBEA9A3E-B583-416B-A472-47674E611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9775" y="5562600"/>
            <a:ext cx="1371600" cy="43815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Assistant</a:t>
            </a: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Text Box 3">
            <a:extLst>
              <a:ext uri="{FF2B5EF4-FFF2-40B4-BE49-F238E27FC236}">
                <a16:creationId xmlns:a16="http://schemas.microsoft.com/office/drawing/2014/main" xmlns="" id="{61CEDE98-6B65-49A1-93CF-11FECE98A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7575" y="3886200"/>
            <a:ext cx="1325563" cy="43815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Assistant</a:t>
            </a: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714" name="Right Arrow 19">
            <a:extLst>
              <a:ext uri="{FF2B5EF4-FFF2-40B4-BE49-F238E27FC236}">
                <a16:creationId xmlns:a16="http://schemas.microsoft.com/office/drawing/2014/main" xmlns="" id="{9392A26C-4B75-4AD8-91BB-D94024F7736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451225" y="5391150"/>
            <a:ext cx="171450" cy="57150"/>
          </a:xfrm>
          <a:prstGeom prst="rightArrow">
            <a:avLst>
              <a:gd name="adj1" fmla="val 50000"/>
              <a:gd name="adj2" fmla="val 82542"/>
            </a:avLst>
          </a:prstGeom>
          <a:solidFill>
            <a:srgbClr val="0066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/>
            <a:endParaRPr lang="en-US" altLang="en-US">
              <a:latin typeface="Garamond" panose="02020404030301010803" pitchFamily="18" charset="0"/>
            </a:endParaRPr>
          </a:p>
        </p:txBody>
      </p:sp>
      <p:sp>
        <p:nvSpPr>
          <p:cNvPr id="28715" name="Right Arrow 19">
            <a:extLst>
              <a:ext uri="{FF2B5EF4-FFF2-40B4-BE49-F238E27FC236}">
                <a16:creationId xmlns:a16="http://schemas.microsoft.com/office/drawing/2014/main" xmlns="" id="{6E350789-1CAF-4AB7-B423-0365D73825C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280025" y="3771900"/>
            <a:ext cx="171450" cy="57150"/>
          </a:xfrm>
          <a:prstGeom prst="rightArrow">
            <a:avLst>
              <a:gd name="adj1" fmla="val 50000"/>
              <a:gd name="adj2" fmla="val 82542"/>
            </a:avLst>
          </a:prstGeom>
          <a:solidFill>
            <a:srgbClr val="0066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/>
            <a:endParaRPr lang="en-US" altLang="en-US">
              <a:latin typeface="Garamond" panose="02020404030301010803" pitchFamily="18" charset="0"/>
            </a:endParaRPr>
          </a:p>
        </p:txBody>
      </p:sp>
      <p:sp>
        <p:nvSpPr>
          <p:cNvPr id="46" name="Text Box 3">
            <a:extLst>
              <a:ext uri="{FF2B5EF4-FFF2-40B4-BE49-F238E27FC236}">
                <a16:creationId xmlns:a16="http://schemas.microsoft.com/office/drawing/2014/main" xmlns="" id="{39CC15DB-447B-45BA-8070-ACE4BD2E0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9413" y="3905250"/>
            <a:ext cx="1325562" cy="43815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Assistant</a:t>
            </a: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Text Box 3">
            <a:extLst>
              <a:ext uri="{FF2B5EF4-FFF2-40B4-BE49-F238E27FC236}">
                <a16:creationId xmlns:a16="http://schemas.microsoft.com/office/drawing/2014/main" xmlns="" id="{C14E9F80-E409-4280-B105-60743A473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5813" y="3886200"/>
            <a:ext cx="1325562" cy="43815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Assistant</a:t>
            </a: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718" name="Right Arrow 19">
            <a:extLst>
              <a:ext uri="{FF2B5EF4-FFF2-40B4-BE49-F238E27FC236}">
                <a16:creationId xmlns:a16="http://schemas.microsoft.com/office/drawing/2014/main" xmlns="" id="{1A903EB4-6611-47C9-9EE6-6B303C83741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851025" y="3790950"/>
            <a:ext cx="171450" cy="57150"/>
          </a:xfrm>
          <a:prstGeom prst="rightArrow">
            <a:avLst>
              <a:gd name="adj1" fmla="val 50000"/>
              <a:gd name="adj2" fmla="val 82542"/>
            </a:avLst>
          </a:prstGeom>
          <a:solidFill>
            <a:srgbClr val="0066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/>
            <a:endParaRPr lang="en-US" altLang="en-US">
              <a:latin typeface="Garamond" panose="02020404030301010803" pitchFamily="18" charset="0"/>
            </a:endParaRPr>
          </a:p>
        </p:txBody>
      </p:sp>
      <p:sp>
        <p:nvSpPr>
          <p:cNvPr id="28719" name="Right Arrow 19">
            <a:extLst>
              <a:ext uri="{FF2B5EF4-FFF2-40B4-BE49-F238E27FC236}">
                <a16:creationId xmlns:a16="http://schemas.microsoft.com/office/drawing/2014/main" xmlns="" id="{A4CEB7A7-D36E-4750-A880-02EA4B61B3F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451225" y="3790950"/>
            <a:ext cx="171450" cy="57150"/>
          </a:xfrm>
          <a:prstGeom prst="rightArrow">
            <a:avLst>
              <a:gd name="adj1" fmla="val 50000"/>
              <a:gd name="adj2" fmla="val 82542"/>
            </a:avLst>
          </a:prstGeom>
          <a:solidFill>
            <a:srgbClr val="0066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/>
            <a:endParaRPr lang="en-US" altLang="en-US">
              <a:latin typeface="Garamond" panose="02020404030301010803" pitchFamily="18" charset="0"/>
            </a:endParaRPr>
          </a:p>
        </p:txBody>
      </p:sp>
      <p:sp>
        <p:nvSpPr>
          <p:cNvPr id="50" name="Text Box 3">
            <a:extLst>
              <a:ext uri="{FF2B5EF4-FFF2-40B4-BE49-F238E27FC236}">
                <a16:creationId xmlns:a16="http://schemas.microsoft.com/office/drawing/2014/main" xmlns="" id="{043BFB2F-5755-4C46-91CA-FD993796A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0275" y="3276600"/>
            <a:ext cx="1409700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Manager    Marketing &amp; BD</a:t>
            </a:r>
            <a:endParaRPr lang="en-US" sz="11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721" name="Line 85">
            <a:extLst>
              <a:ext uri="{FF2B5EF4-FFF2-40B4-BE49-F238E27FC236}">
                <a16:creationId xmlns:a16="http://schemas.microsoft.com/office/drawing/2014/main" xmlns="" id="{AE8FA99C-CDE3-4B7D-9EB0-F8834FB516D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070975" y="2819400"/>
            <a:ext cx="0" cy="122238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22" name="Line 85">
            <a:extLst>
              <a:ext uri="{FF2B5EF4-FFF2-40B4-BE49-F238E27FC236}">
                <a16:creationId xmlns:a16="http://schemas.microsoft.com/office/drawing/2014/main" xmlns="" id="{6BB6AAFD-913A-4467-BEE5-39B655A7F7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61325" y="2971800"/>
            <a:ext cx="1543050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23" name="Right Arrow 19">
            <a:extLst>
              <a:ext uri="{FF2B5EF4-FFF2-40B4-BE49-F238E27FC236}">
                <a16:creationId xmlns:a16="http://schemas.microsoft.com/office/drawing/2014/main" xmlns="" id="{6D9C5E7D-F9FF-4A6F-A53D-087736E6B27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26388" y="3086100"/>
            <a:ext cx="344488" cy="115887"/>
          </a:xfrm>
          <a:prstGeom prst="rightArrow">
            <a:avLst>
              <a:gd name="adj1" fmla="val 50000"/>
              <a:gd name="adj2" fmla="val 81788"/>
            </a:avLst>
          </a:prstGeom>
          <a:solidFill>
            <a:srgbClr val="0066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/>
            <a:endParaRPr lang="en-US" altLang="en-US">
              <a:latin typeface="Garamond" panose="02020404030301010803" pitchFamily="18" charset="0"/>
            </a:endParaRPr>
          </a:p>
        </p:txBody>
      </p:sp>
      <p:sp>
        <p:nvSpPr>
          <p:cNvPr id="28724" name="Right Arrow 19">
            <a:extLst>
              <a:ext uri="{FF2B5EF4-FFF2-40B4-BE49-F238E27FC236}">
                <a16:creationId xmlns:a16="http://schemas.microsoft.com/office/drawing/2014/main" xmlns="" id="{A2168C78-4331-4EA3-A6B7-8E92E2F4178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450388" y="3086100"/>
            <a:ext cx="344488" cy="115887"/>
          </a:xfrm>
          <a:prstGeom prst="rightArrow">
            <a:avLst>
              <a:gd name="adj1" fmla="val 50000"/>
              <a:gd name="adj2" fmla="val 81788"/>
            </a:avLst>
          </a:prstGeom>
          <a:solidFill>
            <a:srgbClr val="0066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/>
            <a:endParaRPr lang="en-US" altLang="en-US">
              <a:latin typeface="Garamond" panose="02020404030301010803" pitchFamily="18" charset="0"/>
            </a:endParaRPr>
          </a:p>
        </p:txBody>
      </p:sp>
      <p:sp>
        <p:nvSpPr>
          <p:cNvPr id="55" name="Text Box 3">
            <a:extLst>
              <a:ext uri="{FF2B5EF4-FFF2-40B4-BE49-F238E27FC236}">
                <a16:creationId xmlns:a16="http://schemas.microsoft.com/office/drawing/2014/main" xmlns="" id="{A91040E5-D899-4AE2-922F-0ED35E4F0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3175" y="4114800"/>
            <a:ext cx="1143000" cy="38100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Assistant </a:t>
            </a:r>
          </a:p>
        </p:txBody>
      </p:sp>
      <p:sp>
        <p:nvSpPr>
          <p:cNvPr id="28726" name="Right Arrow 19">
            <a:extLst>
              <a:ext uri="{FF2B5EF4-FFF2-40B4-BE49-F238E27FC236}">
                <a16:creationId xmlns:a16="http://schemas.microsoft.com/office/drawing/2014/main" xmlns="" id="{7095F745-7296-4B5C-BD9D-B3C224434EF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66075" y="3848100"/>
            <a:ext cx="344488" cy="115888"/>
          </a:xfrm>
          <a:prstGeom prst="rightArrow">
            <a:avLst>
              <a:gd name="adj1" fmla="val 50000"/>
              <a:gd name="adj2" fmla="val 81788"/>
            </a:avLst>
          </a:prstGeom>
          <a:solidFill>
            <a:srgbClr val="0066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/>
            <a:endParaRPr lang="en-US" altLang="en-US">
              <a:latin typeface="Garamond" panose="02020404030301010803" pitchFamily="18" charset="0"/>
            </a:endParaRPr>
          </a:p>
        </p:txBody>
      </p:sp>
      <p:sp>
        <p:nvSpPr>
          <p:cNvPr id="28727" name="Right Arrow 19">
            <a:extLst>
              <a:ext uri="{FF2B5EF4-FFF2-40B4-BE49-F238E27FC236}">
                <a16:creationId xmlns:a16="http://schemas.microsoft.com/office/drawing/2014/main" xmlns="" id="{A82FD022-9BF2-4706-A954-ADEF68D1103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183188" y="3086100"/>
            <a:ext cx="344488" cy="115887"/>
          </a:xfrm>
          <a:prstGeom prst="rightArrow">
            <a:avLst>
              <a:gd name="adj1" fmla="val 50000"/>
              <a:gd name="adj2" fmla="val 81788"/>
            </a:avLst>
          </a:prstGeom>
          <a:solidFill>
            <a:srgbClr val="0066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/>
            <a:endParaRPr lang="en-US" altLang="en-US">
              <a:latin typeface="Garamond" panose="02020404030301010803" pitchFamily="18" charset="0"/>
            </a:endParaRPr>
          </a:p>
        </p:txBody>
      </p:sp>
      <p:sp>
        <p:nvSpPr>
          <p:cNvPr id="28728" name="Right Arrow 19">
            <a:extLst>
              <a:ext uri="{FF2B5EF4-FFF2-40B4-BE49-F238E27FC236}">
                <a16:creationId xmlns:a16="http://schemas.microsoft.com/office/drawing/2014/main" xmlns="" id="{952383E4-4073-4AE7-9C3A-F83B8815562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831388" y="4686300"/>
            <a:ext cx="344488" cy="115887"/>
          </a:xfrm>
          <a:prstGeom prst="rightArrow">
            <a:avLst>
              <a:gd name="adj1" fmla="val 50000"/>
              <a:gd name="adj2" fmla="val 81788"/>
            </a:avLst>
          </a:prstGeom>
          <a:solidFill>
            <a:srgbClr val="0066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/>
            <a:endParaRPr lang="en-US" altLang="en-US">
              <a:latin typeface="Garamond" panose="02020404030301010803" pitchFamily="18" charset="0"/>
            </a:endParaRPr>
          </a:p>
        </p:txBody>
      </p:sp>
      <p:sp>
        <p:nvSpPr>
          <p:cNvPr id="28729" name="Right Arrow 19">
            <a:extLst>
              <a:ext uri="{FF2B5EF4-FFF2-40B4-BE49-F238E27FC236}">
                <a16:creationId xmlns:a16="http://schemas.microsoft.com/office/drawing/2014/main" xmlns="" id="{4E09CDFC-1AB4-4F55-8F26-672F7182B73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413875" y="5484813"/>
            <a:ext cx="344487" cy="115888"/>
          </a:xfrm>
          <a:prstGeom prst="rightArrow">
            <a:avLst>
              <a:gd name="adj1" fmla="val 50000"/>
              <a:gd name="adj2" fmla="val 81787"/>
            </a:avLst>
          </a:prstGeom>
          <a:solidFill>
            <a:srgbClr val="0066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/>
            <a:endParaRPr lang="en-US" altLang="en-US">
              <a:latin typeface="Garamond" panose="02020404030301010803" pitchFamily="18" charset="0"/>
            </a:endParaRPr>
          </a:p>
        </p:txBody>
      </p:sp>
      <p:sp>
        <p:nvSpPr>
          <p:cNvPr id="60" name="Text Box 3">
            <a:extLst>
              <a:ext uri="{FF2B5EF4-FFF2-40B4-BE49-F238E27FC236}">
                <a16:creationId xmlns:a16="http://schemas.microsoft.com/office/drawing/2014/main" xmlns="" id="{B00A5293-FE70-4D84-8752-44FE799B2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2375" y="5715000"/>
            <a:ext cx="1447800" cy="43815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Electrical &amp; Mechanical Officer</a:t>
            </a:r>
            <a:endParaRPr lang="en-US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731" name="Right Arrow 19">
            <a:extLst>
              <a:ext uri="{FF2B5EF4-FFF2-40B4-BE49-F238E27FC236}">
                <a16:creationId xmlns:a16="http://schemas.microsoft.com/office/drawing/2014/main" xmlns="" id="{F205A735-B471-4274-8A8A-E539B371CB7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469188" y="5448300"/>
            <a:ext cx="344488" cy="115887"/>
          </a:xfrm>
          <a:prstGeom prst="rightArrow">
            <a:avLst>
              <a:gd name="adj1" fmla="val 50000"/>
              <a:gd name="adj2" fmla="val 81788"/>
            </a:avLst>
          </a:prstGeom>
          <a:solidFill>
            <a:srgbClr val="0066FF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/>
            <a:endParaRPr lang="en-US" altLang="en-US">
              <a:latin typeface="Garamond" panose="02020404030301010803" pitchFamily="18" charset="0"/>
            </a:endParaRPr>
          </a:p>
        </p:txBody>
      </p:sp>
      <p:graphicFrame>
        <p:nvGraphicFramePr>
          <p:cNvPr id="61" name="Table 60">
            <a:extLst>
              <a:ext uri="{FF2B5EF4-FFF2-40B4-BE49-F238E27FC236}">
                <a16:creationId xmlns:a16="http://schemas.microsoft.com/office/drawing/2014/main" xmlns="" id="{B782636F-1044-4157-A5F7-54467F1E3D82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3D8F31-BA2F-4F69-A34F-A486A7EE3F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4125" y="6350"/>
            <a:ext cx="10218738" cy="54133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B2A28D1-F835-4FC9-A6D4-EEF397FAE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3788" y="1649413"/>
            <a:ext cx="10218737" cy="4667250"/>
          </a:xfrm>
        </p:spPr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endParaRPr lang="en-IN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1" fontAlgn="auto" hangingPunct="1">
              <a:lnSpc>
                <a:spcPct val="140000"/>
              </a:lnSpc>
              <a:spcAft>
                <a:spcPts val="0"/>
              </a:spcAft>
              <a:buSzPct val="105000"/>
              <a:buFont typeface="Arial" panose="020B0604020202020204" pitchFamily="34" charset="0"/>
              <a:buChar char="•"/>
              <a:defRPr/>
            </a:pPr>
            <a:r>
              <a:rPr lang="en-US" sz="18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 presence and consistency in manufacturing of our products since 2006.</a:t>
            </a:r>
          </a:p>
          <a:p>
            <a:pPr marL="342900" indent="-342900" algn="just" eaLnBrk="1" fontAlgn="auto" hangingPunct="1">
              <a:lnSpc>
                <a:spcPct val="140000"/>
              </a:lnSpc>
              <a:spcAft>
                <a:spcPts val="0"/>
              </a:spcAft>
              <a:buSzPct val="105000"/>
              <a:buFont typeface="Arial" panose="020B0604020202020204" pitchFamily="34" charset="0"/>
              <a:buChar char="•"/>
              <a:defRPr/>
            </a:pPr>
            <a:r>
              <a:rPr lang="en-US" sz="18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 equipped modern, excellent &amp; multipurpose facilities meeting   GMP standard.</a:t>
            </a:r>
          </a:p>
          <a:p>
            <a:pPr marL="342900" indent="-342900" algn="just" eaLnBrk="1" fontAlgn="auto" hangingPunct="1">
              <a:lnSpc>
                <a:spcPct val="140000"/>
              </a:lnSpc>
              <a:spcAft>
                <a:spcPts val="0"/>
              </a:spcAft>
              <a:buSzPct val="105000"/>
              <a:buFont typeface="Arial" panose="020B0604020202020204" pitchFamily="34" charset="0"/>
              <a:buChar char="•"/>
              <a:defRPr/>
            </a:pPr>
            <a:r>
              <a:rPr lang="en-US" sz="18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 Quality control &amp; Quality Assurance Department.</a:t>
            </a:r>
          </a:p>
          <a:p>
            <a:pPr marL="342900" indent="-342900" algn="just" eaLnBrk="1" fontAlgn="auto" hangingPunct="1">
              <a:lnSpc>
                <a:spcPct val="140000"/>
              </a:lnSpc>
              <a:spcAft>
                <a:spcPts val="0"/>
              </a:spcAft>
              <a:buSzPct val="105000"/>
              <a:buFont typeface="Arial" panose="020B0604020202020204" pitchFamily="34" charset="0"/>
              <a:buChar char="•"/>
              <a:defRPr/>
            </a:pPr>
            <a:r>
              <a:rPr lang="en-US" sz="1800" cap="non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have dedicated manufacturing facilities in two blocks and one clean area. We have a strong orientation towards Quality Control &amp; Quality Assurance.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IN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endParaRPr lang="en-IN" dirty="0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xmlns="" id="{37B415B7-85EF-4C27-9EC1-10664E2AAB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15713" y="6473825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BBDC3888-1F55-42D9-B637-73B44F634514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11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702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EA62D1B5-2840-47EB-BFB2-C57E04952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Rectangle 5">
            <a:extLst>
              <a:ext uri="{FF2B5EF4-FFF2-40B4-BE49-F238E27FC236}">
                <a16:creationId xmlns:a16="http://schemas.microsoft.com/office/drawing/2014/main" xmlns="" id="{11B35BF0-FE12-4F04-B697-CDC9E03D8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4300" y="1057275"/>
            <a:ext cx="26289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OUR STRENGTHS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AC0311D4-F276-44CC-A27A-8D1CA824CD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4256074"/>
              </p:ext>
            </p:extLst>
          </p:nvPr>
        </p:nvGraphicFramePr>
        <p:xfrm>
          <a:off x="150812" y="881856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0ED21201-CCBF-4C3C-8FF4-1E2252A5BCE7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565150"/>
          <a:ext cx="12028488" cy="62404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40463">
                <a:tc>
                  <a:txBody>
                    <a:bodyPr/>
                    <a:lstStyle/>
                    <a:p>
                      <a:endParaRPr lang="en-IN" sz="1800" dirty="0" smtClean="0"/>
                    </a:p>
                    <a:p>
                      <a:endParaRPr lang="en-IN" sz="1800" dirty="0" smtClean="0"/>
                    </a:p>
                    <a:p>
                      <a:endParaRPr lang="en-IN" sz="1800" dirty="0" smtClean="0"/>
                    </a:p>
                    <a:p>
                      <a:endParaRPr lang="en-IN" sz="1800" dirty="0" smtClean="0"/>
                    </a:p>
                    <a:p>
                      <a:endParaRPr lang="en-IN" sz="1800" dirty="0" smtClean="0"/>
                    </a:p>
                    <a:p>
                      <a:endParaRPr lang="en-IN" sz="1800" dirty="0" smtClean="0"/>
                    </a:p>
                    <a:p>
                      <a:endParaRPr lang="en-IN" sz="1800" dirty="0" smtClean="0"/>
                    </a:p>
                    <a:p>
                      <a:endParaRPr lang="en-IN" sz="1800" dirty="0" smtClean="0"/>
                    </a:p>
                    <a:p>
                      <a:endParaRPr lang="en-IN" sz="1800" dirty="0" smtClean="0"/>
                    </a:p>
                    <a:p>
                      <a:endParaRPr lang="en-IN" sz="1800" dirty="0"/>
                    </a:p>
                  </a:txBody>
                  <a:tcPr marL="91439" marR="91439" marT="45719" marB="45719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C41D66-A8D6-4178-BD94-9FBF35795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3500"/>
            <a:ext cx="10363200" cy="4476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xmlns="" id="{D6C7E593-2F3C-4867-AAD6-FFE4D860DCD1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 bwMode="auto">
          <a:xfrm>
            <a:off x="11415713" y="6491288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622F1C70-4B33-4313-9358-96DD4489257B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12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5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C5B4B605-B5C5-4E52-82D3-DE6A34DAC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3">
            <a:extLst>
              <a:ext uri="{FF2B5EF4-FFF2-40B4-BE49-F238E27FC236}">
                <a16:creationId xmlns:a16="http://schemas.microsoft.com/office/drawing/2014/main" xmlns="" id="{740FF057-9902-4E97-B9DB-9DDA3F37A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4600" y="1208088"/>
            <a:ext cx="1917700" cy="43021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en-US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Approvals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7366D7A-EC92-4D43-A080-581872458450}"/>
              </a:ext>
            </a:extLst>
          </p:cNvPr>
          <p:cNvSpPr/>
          <p:nvPr/>
        </p:nvSpPr>
        <p:spPr>
          <a:xfrm>
            <a:off x="3048000" y="2620963"/>
            <a:ext cx="6096000" cy="16160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ct val="5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GOOD  MANUFACTURING  PRACTICES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fontAlgn="auto" hangingPunct="1">
              <a:spcBef>
                <a:spcPct val="5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DRUGS [API] MANUFACTURING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FDCA Gujarat.</a:t>
            </a:r>
          </a:p>
          <a:p>
            <a:pPr marL="285750" indent="-285750" eaLnBrk="1" fontAlgn="auto" hangingPunct="1">
              <a:spcBef>
                <a:spcPct val="5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ISO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9001-2015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GMP certificate.png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361235" y="694482"/>
            <a:ext cx="7974957" cy="6015236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23EB3DC-E392-4A6C-B664-A289F18882FB}" type="slidenum">
              <a:rPr lang="en-IN" altLang="en-US" smtClean="0"/>
              <a:pPr/>
              <a:t>13</a:t>
            </a:fld>
            <a:endParaRPr lang="en-IN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3B3D8F31-BA2F-4F69-A34F-A486A7EE3F4D}"/>
              </a:ext>
            </a:extLst>
          </p:cNvPr>
          <p:cNvSpPr txBox="1">
            <a:spLocks/>
          </p:cNvSpPr>
          <p:nvPr/>
        </p:nvSpPr>
        <p:spPr>
          <a:xfrm>
            <a:off x="1254125" y="6350"/>
            <a:ext cx="10218738" cy="54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Shakti Bioscience Limited</a:t>
            </a:r>
            <a:endParaRPr kumimoji="0" lang="en-IN" sz="24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C5B4B605-B5C5-4E52-82D3-DE6A34DAC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043584" y="0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2">
            <a:extLst>
              <a:ext uri="{FF2B5EF4-FFF2-40B4-BE49-F238E27FC236}">
                <a16:creationId xmlns:a16="http://schemas.microsoft.com/office/drawing/2014/main" xmlns="" id="{70C4DB3D-5BAD-488B-B5C2-EA015B2EFF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15713" y="6491288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3AE6CAA7-55F4-449C-BE52-0910929F3C01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14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8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9BDB9722-94F8-4D0F-83C9-B99211A1C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0BDF624-CCBD-44EB-A4FD-70387C6CC721}"/>
              </a:ext>
            </a:extLst>
          </p:cNvPr>
          <p:cNvSpPr/>
          <p:nvPr/>
        </p:nvSpPr>
        <p:spPr>
          <a:xfrm>
            <a:off x="3478213" y="104775"/>
            <a:ext cx="6034087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400" cap="all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cap="all" dirty="0">
              <a:latin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CC3BBC2-20CA-45C9-81DC-8727A8D20E52}"/>
              </a:ext>
            </a:extLst>
          </p:cNvPr>
          <p:cNvSpPr/>
          <p:nvPr/>
        </p:nvSpPr>
        <p:spPr>
          <a:xfrm>
            <a:off x="1149350" y="831850"/>
            <a:ext cx="9191625" cy="53657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FACILITY AUDITED BY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Gufic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Bio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Cadila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Healthcare Limited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Dishman Pharmaceutical Ltd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Aarti Drugs Limited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Sterling Biotech 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Allchem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Laboratories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Arch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Pharmalabs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Limited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IPCA Laboratories Ltd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Sagar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Lifescience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Pvt. Ltd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Elixir Pharma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Medilux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Laboratories Pvt. Ltd</a:t>
            </a:r>
          </a:p>
          <a:p>
            <a:pPr marL="342900" indent="-3429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Megafine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Limited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73B715A1-FE05-48AB-B9E3-C17DCD5EAB11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E0B22491-98B7-4E01-9F48-9C204C432186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2577E2-6D7A-41A3-9FEC-70B00F9CA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-47625"/>
            <a:ext cx="10218737" cy="606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dirty="0"/>
          </a:p>
        </p:txBody>
      </p:sp>
      <p:sp>
        <p:nvSpPr>
          <p:cNvPr id="32771" name="Slide Number Placeholder 2">
            <a:extLst>
              <a:ext uri="{FF2B5EF4-FFF2-40B4-BE49-F238E27FC236}">
                <a16:creationId xmlns:a16="http://schemas.microsoft.com/office/drawing/2014/main" xmlns="" id="{50B9407F-5BF3-4711-8C7B-2F9B816ADF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15713" y="6492875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6771CF38-1AA6-41DA-A1E2-3DF03518CC1C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15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3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5EA13BA1-2771-4F51-BE70-EF9D2D645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5">
            <a:extLst>
              <a:ext uri="{FF2B5EF4-FFF2-40B4-BE49-F238E27FC236}">
                <a16:creationId xmlns:a16="http://schemas.microsoft.com/office/drawing/2014/main" xmlns="" id="{758121E7-EDA3-4431-98DA-3AEA3EF68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7387" y="598496"/>
            <a:ext cx="449097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PRODUCT </a:t>
            </a: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LIST 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xmlns="" id="{E4472311-C639-4FC9-8294-D885A07126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676406"/>
              </p:ext>
            </p:extLst>
          </p:nvPr>
        </p:nvGraphicFramePr>
        <p:xfrm>
          <a:off x="268940" y="1142626"/>
          <a:ext cx="7254078" cy="5274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65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04109"/>
                <a:gridCol w="3103418"/>
              </a:tblGrid>
              <a:tr h="466705">
                <a:tc>
                  <a:txBody>
                    <a:bodyPr/>
                    <a:lstStyle/>
                    <a:p>
                      <a:pPr algn="ctr"/>
                      <a:r>
                        <a:rPr lang="en-IN" sz="1800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Name of API</a:t>
                      </a: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Grade</a:t>
                      </a: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Therapeutic</a:t>
                      </a:r>
                      <a:r>
                        <a:rPr lang="en-IN" sz="1800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 Use</a:t>
                      </a:r>
                      <a:endParaRPr lang="en-IN" sz="1800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8004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Lidocaine HCl 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BP/IP/USP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latin typeface="Cambria" pitchFamily="18" charset="0"/>
                          <a:ea typeface="Cambria" pitchFamily="18" charset="0"/>
                          <a:cs typeface="Arial" pitchFamily="34" charset="0"/>
                        </a:rPr>
                        <a:t>Anaesthetic </a:t>
                      </a: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8004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 smtClean="0"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Lidocaine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EP/BP/IP/USP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latin typeface="Cambria" pitchFamily="18" charset="0"/>
                          <a:ea typeface="Cambria" pitchFamily="18" charset="0"/>
                          <a:cs typeface="Arial" pitchFamily="34" charset="0"/>
                        </a:rPr>
                        <a:t>Anaesthetic </a:t>
                      </a: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8004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Meloxicam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IP/BP/USP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Anti-inflammatory</a:t>
                      </a:r>
                      <a:endParaRPr lang="en-US" sz="1800" b="0" dirty="0">
                        <a:latin typeface="Cambria" pitchFamily="18" charset="0"/>
                        <a:ea typeface="Cambria" pitchFamily="18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8004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Piroxicam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IP/BP/USP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Anti-inflammatory</a:t>
                      </a: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4987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Mefenamic Acid 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IP/BP/USP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Anti-inflammatory</a:t>
                      </a: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5729">
                <a:tc>
                  <a:txBody>
                    <a:bodyPr/>
                    <a:lstStyle/>
                    <a:p>
                      <a:pPr algn="ctr"/>
                      <a:r>
                        <a:rPr lang="en-IN" sz="1800" b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L phenylephrine </a:t>
                      </a:r>
                      <a:r>
                        <a:rPr lang="en-IN" sz="1800" b="0" dirty="0" err="1" smtClean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HCl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EP/IP/BP/USP</a:t>
                      </a:r>
                      <a:endParaRPr lang="en-IN" sz="1800" b="0" dirty="0" smtClean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Cambria" pitchFamily="18" charset="0"/>
                          <a:ea typeface="Cambria" pitchFamily="18" charset="0"/>
                        </a:rPr>
                        <a:t>Alpha- Adrenoceptor Agonist</a:t>
                      </a:r>
                      <a:endParaRPr lang="en-US" b="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18004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Amlodipine </a:t>
                      </a:r>
                      <a:r>
                        <a:rPr lang="en-US" sz="1800" b="0" dirty="0" err="1"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Besilate</a:t>
                      </a:r>
                      <a:r>
                        <a:rPr lang="en-US" sz="1800" b="0" dirty="0"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 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BP/IP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Cambria" pitchFamily="18" charset="0"/>
                          <a:ea typeface="Cambria" pitchFamily="18" charset="0"/>
                        </a:rPr>
                        <a:t>Calcium Channel blocker</a:t>
                      </a:r>
                      <a:endParaRPr lang="en-US" b="0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16677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 smtClean="0"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Granisetron</a:t>
                      </a:r>
                      <a:r>
                        <a:rPr lang="en-US" sz="1800" b="0" dirty="0" smtClean="0"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0" dirty="0"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HCl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BP/USP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Cambria" pitchFamily="18" charset="0"/>
                          <a:ea typeface="Cambria" pitchFamily="18" charset="0"/>
                          <a:cs typeface="+mn-cs"/>
                        </a:rPr>
                        <a:t>Prevent nausea and vomiting caused by cancer chemotherapy and radiation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E0B22491-98B7-4E01-9F48-9C204C4321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7628642"/>
              </p:ext>
            </p:extLst>
          </p:nvPr>
        </p:nvGraphicFramePr>
        <p:xfrm>
          <a:off x="162050" y="868110"/>
          <a:ext cx="11771452" cy="1609699"/>
        </p:xfrm>
        <a:graphic>
          <a:graphicData uri="http://schemas.openxmlformats.org/drawingml/2006/table">
            <a:tbl>
              <a:tblPr/>
              <a:tblGrid>
                <a:gridCol w="33632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63272"/>
                <a:gridCol w="5044908"/>
              </a:tblGrid>
              <a:tr h="334617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1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Intermediate</a:t>
                      </a:r>
                    </a:p>
                  </a:txBody>
                  <a:tcPr marL="91444" marR="91444" marT="45718" marB="45718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1444" marR="91444" marT="45718" marB="45718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617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mbria" pitchFamily="18" charset="0"/>
                          <a:ea typeface="Cambria" pitchFamily="18" charset="0"/>
                        </a:rPr>
                        <a:t>Metachloropropiophenone</a:t>
                      </a:r>
                      <a:endParaRPr lang="en-US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 marL="91444" marR="91444" marT="45718" marB="45718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 pitchFamily="18" charset="0"/>
                          <a:ea typeface="Cambria" pitchFamily="18" charset="0"/>
                        </a:rPr>
                        <a:t>In- House</a:t>
                      </a:r>
                      <a:endParaRPr lang="en-US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 marL="91444" marR="91444" marT="45718" marB="45718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dirty="0" err="1" smtClean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Pharma</a:t>
                      </a:r>
                      <a:r>
                        <a:rPr lang="en-IN" sz="1800" b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 Intermediate for Bupropion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8" marB="45718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4617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List of Special Chemicals</a:t>
                      </a:r>
                    </a:p>
                  </a:txBody>
                  <a:tcPr marL="91444" marR="91444" marT="45718" marB="45718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N" sz="18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8" marB="45718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2431">
                <a:tc>
                  <a:txBody>
                    <a:bodyPr/>
                    <a:lstStyle/>
                    <a:p>
                      <a:pPr algn="l"/>
                      <a:r>
                        <a:rPr lang="en-IN" sz="1800" b="0" dirty="0" err="1" smtClean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Denatonium</a:t>
                      </a:r>
                      <a:r>
                        <a:rPr lang="en-IN" sz="1800" b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 Benzoate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8" marB="45718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mbria" pitchFamily="18" charset="0"/>
                          <a:ea typeface="Cambria" pitchFamily="18" charset="0"/>
                        </a:rPr>
                        <a:t>USP-NF/In-house</a:t>
                      </a:r>
                      <a:endParaRPr lang="en-US" dirty="0">
                        <a:latin typeface="Cambria" pitchFamily="18" charset="0"/>
                        <a:ea typeface="Cambria" pitchFamily="18" charset="0"/>
                      </a:endParaRPr>
                    </a:p>
                  </a:txBody>
                  <a:tcPr marL="91444" marR="91444" marT="45718" marB="45718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For veterinary Use,</a:t>
                      </a:r>
                      <a:r>
                        <a:rPr lang="en-IN" sz="1800" b="0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 used as Bitterant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8" marB="45718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2577E2-6D7A-41A3-9FEC-70B00F9CA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-47625"/>
            <a:ext cx="10218737" cy="606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dirty="0"/>
          </a:p>
        </p:txBody>
      </p:sp>
      <p:sp>
        <p:nvSpPr>
          <p:cNvPr id="32771" name="Slide Number Placeholder 2">
            <a:extLst>
              <a:ext uri="{FF2B5EF4-FFF2-40B4-BE49-F238E27FC236}">
                <a16:creationId xmlns:a16="http://schemas.microsoft.com/office/drawing/2014/main" xmlns="" id="{50B9407F-5BF3-4711-8C7B-2F9B816ADF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15713" y="6492875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6771CF38-1AA6-41DA-A1E2-3DF03518CC1C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16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3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5EA13BA1-2771-4F51-BE70-EF9D2D645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Rectangle 5">
            <a:extLst>
              <a:ext uri="{FF2B5EF4-FFF2-40B4-BE49-F238E27FC236}">
                <a16:creationId xmlns:a16="http://schemas.microsoft.com/office/drawing/2014/main" xmlns="" id="{758121E7-EDA3-4431-98DA-3AEA3EF68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8083" y="2553208"/>
            <a:ext cx="41008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PRODUCT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UNDER PIPELINE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xmlns="" id="{E4472311-C639-4FC9-8294-D885A07126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88157"/>
              </p:ext>
            </p:extLst>
          </p:nvPr>
        </p:nvGraphicFramePr>
        <p:xfrm>
          <a:off x="199667" y="3040699"/>
          <a:ext cx="11739283" cy="3286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58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98785"/>
                <a:gridCol w="51446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5959">
                <a:tc>
                  <a:txBody>
                    <a:bodyPr/>
                    <a:lstStyle/>
                    <a:p>
                      <a:pPr algn="l"/>
                      <a:r>
                        <a:rPr lang="en-IN" sz="1800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Name of API</a:t>
                      </a: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Grade</a:t>
                      </a: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Therapeutic</a:t>
                      </a:r>
                      <a:r>
                        <a:rPr lang="en-IN" sz="1800" baseline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 Use</a:t>
                      </a:r>
                      <a:endParaRPr lang="en-IN" sz="1800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5959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 err="1" smtClean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Albendazole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IP/BP/USP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Anthelmintic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0595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Articaine</a:t>
                      </a:r>
                      <a:r>
                        <a:rPr lang="en-US" sz="1800" dirty="0" smtClean="0"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</a:t>
                      </a:r>
                      <a:r>
                        <a:rPr lang="en-US" sz="1800" dirty="0" err="1" smtClean="0"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HCl</a:t>
                      </a:r>
                      <a:endParaRPr lang="en-US" sz="1800" dirty="0"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BP/USP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Local Anaesthetic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595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Bupivacaine</a:t>
                      </a:r>
                      <a:r>
                        <a:rPr lang="en-US" sz="1800" dirty="0" smtClean="0"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 </a:t>
                      </a:r>
                      <a:r>
                        <a:rPr lang="en-US" sz="1800" dirty="0" err="1" smtClean="0"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HCl</a:t>
                      </a:r>
                      <a:endParaRPr lang="en-US" sz="1800" dirty="0"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IP/BP/USP</a:t>
                      </a: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Local Anaesthetic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595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Prilocaine</a:t>
                      </a:r>
                      <a:endParaRPr lang="en-US" sz="1800" dirty="0"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IP/USP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Local Anaesthetic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0595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Prilocaine</a:t>
                      </a:r>
                      <a:r>
                        <a:rPr lang="en-US" sz="1800" dirty="0" smtClean="0"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 </a:t>
                      </a:r>
                      <a:r>
                        <a:rPr lang="en-US" sz="1800" dirty="0" err="1" smtClean="0"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HCl</a:t>
                      </a:r>
                      <a:endParaRPr lang="en-US" sz="1800" dirty="0"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BP/USP</a:t>
                      </a: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Local Anaesthetic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8502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Pantoprazole  Sodium</a:t>
                      </a:r>
                      <a:endParaRPr lang="en-US" sz="1800" dirty="0"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b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BP/USP</a:t>
                      </a: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159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Proton pump </a:t>
                      </a:r>
                      <a:r>
                        <a:rPr lang="en-US" sz="1800" dirty="0" smtClean="0"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inhibitor</a:t>
                      </a:r>
                      <a:endParaRPr lang="en-US" sz="1800" dirty="0"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0595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Venlafaxine</a:t>
                      </a:r>
                      <a:r>
                        <a:rPr lang="en-US" sz="1800" dirty="0" smtClean="0"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  </a:t>
                      </a:r>
                      <a:r>
                        <a:rPr lang="en-US" sz="1800" dirty="0" err="1" smtClean="0"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HCl</a:t>
                      </a:r>
                      <a:endParaRPr lang="en-US" sz="1800" dirty="0">
                        <a:latin typeface="Cambria" pitchFamily="18" charset="0"/>
                        <a:ea typeface="Cambria" pitchFamily="18" charset="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0" dirty="0" smtClean="0">
                          <a:solidFill>
                            <a:schemeClr val="tx1"/>
                          </a:solidFill>
                          <a:latin typeface="Cambria" pitchFamily="18" charset="0"/>
                          <a:ea typeface="Cambria" pitchFamily="18" charset="0"/>
                          <a:cs typeface="Arial" panose="020B0604020202020204" pitchFamily="34" charset="0"/>
                        </a:rPr>
                        <a:t>BP/USP</a:t>
                      </a:r>
                      <a:endParaRPr lang="en-IN" sz="1800" b="0" dirty="0">
                        <a:solidFill>
                          <a:schemeClr val="tx1"/>
                        </a:solidFill>
                        <a:latin typeface="Cambria" pitchFamily="18" charset="0"/>
                        <a:ea typeface="Cambria" pitchFamily="18" charset="0"/>
                        <a:cs typeface="Arial" panose="020B0604020202020204" pitchFamily="34" charset="0"/>
                      </a:endParaRPr>
                    </a:p>
                  </a:txBody>
                  <a:tcPr marL="91444" marR="91444" marT="45718" marB="4571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Cambria" pitchFamily="18" charset="0"/>
                          <a:ea typeface="Cambria" pitchFamily="18" charset="0"/>
                          <a:cs typeface="Times New Roman"/>
                        </a:rPr>
                        <a:t>Antidepressant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5250A2-B907-4703-BF02-F3CACAE25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-38100"/>
            <a:ext cx="10218737" cy="606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dirty="0"/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xmlns="" id="{2393965F-0880-410E-A9BF-182D406920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15713" y="6481763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1D28B15E-2621-4EC4-856C-6791ACDBB703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17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7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E60FEECB-C98B-471C-A4C1-9CD01CE5C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Rectangle 5">
            <a:extLst>
              <a:ext uri="{FF2B5EF4-FFF2-40B4-BE49-F238E27FC236}">
                <a16:creationId xmlns:a16="http://schemas.microsoft.com/office/drawing/2014/main" xmlns="" id="{2CB55D0F-A894-4FB3-A6BA-8B7E33331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2700" y="1266825"/>
            <a:ext cx="988853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Our Infrastructure is equipped to carry out the following reactions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E4499F72-8CB7-4320-B41D-5541519BB658}"/>
              </a:ext>
            </a:extLst>
          </p:cNvPr>
          <p:cNvGraphicFramePr>
            <a:graphicFrameLocks noGrp="1"/>
          </p:cNvGraphicFramePr>
          <p:nvPr/>
        </p:nvGraphicFramePr>
        <p:xfrm>
          <a:off x="1282700" y="1857375"/>
          <a:ext cx="9144000" cy="4586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9969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Acetylation </a:t>
                      </a: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Acylation </a:t>
                      </a: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Alkylation </a:t>
                      </a: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2497"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Bromination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Chlorination</a:t>
                      </a: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Chloro -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Sulphonation</a:t>
                      </a:r>
                      <a:endParaRPr lang="en-US" sz="18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62497"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Condensation</a:t>
                      </a: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Cynation</a:t>
                      </a: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Cyclisation </a:t>
                      </a: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9699"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Diazotization </a:t>
                      </a: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Esterification</a:t>
                      </a: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Friedel Craft </a:t>
                      </a: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62498"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Hydrolysis </a:t>
                      </a: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Hydroxylation </a:t>
                      </a:r>
                    </a:p>
                    <a:p>
                      <a:pPr algn="ctr"/>
                      <a:endParaRPr lang="en-US" sz="18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Methylation </a:t>
                      </a: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9699"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Oxidation </a:t>
                      </a: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Reduction </a:t>
                      </a: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Sulphonation</a:t>
                      </a: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9699"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Cryogenic</a:t>
                      </a: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Grignard</a:t>
                      </a: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8148DCE3-A5EB-4494-B71C-8B15C07668C6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76D23319-13EB-443A-9A55-8C44963BA588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C9AC3C-92CC-43C0-BC5B-12FEE2150E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-38100"/>
            <a:ext cx="10218737" cy="606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b="1" dirty="0"/>
          </a:p>
        </p:txBody>
      </p:sp>
      <p:sp>
        <p:nvSpPr>
          <p:cNvPr id="34819" name="Slide Number Placeholder 2">
            <a:extLst>
              <a:ext uri="{FF2B5EF4-FFF2-40B4-BE49-F238E27FC236}">
                <a16:creationId xmlns:a16="http://schemas.microsoft.com/office/drawing/2014/main" xmlns="" id="{DACF1C42-D315-47F0-999C-292AD72F22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15713" y="6491288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5F79115C-A875-484B-AFD9-41C978C4DDA7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18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21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AADAE8D0-92CE-411F-96F3-2DEFD9DAB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7E95148-03C2-4D5E-A0B9-B74C473D8B29}"/>
              </a:ext>
            </a:extLst>
          </p:cNvPr>
          <p:cNvSpPr/>
          <p:nvPr/>
        </p:nvSpPr>
        <p:spPr>
          <a:xfrm>
            <a:off x="4968688" y="676835"/>
            <a:ext cx="2881313" cy="431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Plant Equipment</a:t>
            </a:r>
            <a:endParaRPr lang="en-IN" sz="22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1172CEFF-A0CC-4D6D-A46B-403247B284C6}"/>
              </a:ext>
            </a:extLst>
          </p:cNvPr>
          <p:cNvGraphicFramePr>
            <a:graphicFrameLocks noGrp="1"/>
          </p:cNvGraphicFramePr>
          <p:nvPr/>
        </p:nvGraphicFramePr>
        <p:xfrm>
          <a:off x="215153" y="1140013"/>
          <a:ext cx="11591364" cy="5740612"/>
        </p:xfrm>
        <a:graphic>
          <a:graphicData uri="http://schemas.openxmlformats.org/drawingml/2006/table">
            <a:tbl>
              <a:tblPr/>
              <a:tblGrid>
                <a:gridCol w="41408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91390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8432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85225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46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</a:t>
                      </a:r>
                    </a:p>
                  </a:txBody>
                  <a:tcPr marL="91446" marR="91446"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Capacity</a:t>
                      </a:r>
                    </a:p>
                  </a:txBody>
                  <a:tcPr marL="91446" marR="91446"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Quantity</a:t>
                      </a:r>
                    </a:p>
                  </a:txBody>
                  <a:tcPr marL="91446" marR="91446"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Total Volume</a:t>
                      </a:r>
                      <a:endParaRPr kumimoji="0" 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46" marR="914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29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S.S. 316 Reactor</a:t>
                      </a:r>
                    </a:p>
                  </a:txBody>
                  <a:tcPr marL="91446" marR="91446"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 to 10KL                           </a:t>
                      </a:r>
                    </a:p>
                  </a:txBody>
                  <a:tcPr marL="91446" marR="91446"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Nos.</a:t>
                      </a:r>
                    </a:p>
                  </a:txBody>
                  <a:tcPr marL="91446" marR="91446"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 KL</a:t>
                      </a:r>
                      <a:endParaRPr lang="en-US" dirty="0"/>
                    </a:p>
                  </a:txBody>
                  <a:tcPr marL="91446" marR="914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29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Glass Lined Reactor</a:t>
                      </a:r>
                    </a:p>
                  </a:txBody>
                  <a:tcPr marL="91446" marR="91446"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 Litre to </a:t>
                      </a:r>
                      <a:r>
                        <a:rPr kumimoji="0" lang="en-US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6.3 </a:t>
                      </a:r>
                      <a:r>
                        <a:rPr kumimoji="0" lang="en-US" sz="1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KL</a:t>
                      </a:r>
                    </a:p>
                  </a:txBody>
                  <a:tcPr marL="91446" marR="91446"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14 Nos.</a:t>
                      </a:r>
                    </a:p>
                  </a:txBody>
                  <a:tcPr marL="91446" marR="91446"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70 KL</a:t>
                      </a:r>
                      <a:endParaRPr lang="en-US" dirty="0"/>
                    </a:p>
                  </a:txBody>
                  <a:tcPr marL="91446" marR="914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138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Nutsche Filter 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S.S. - 300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Kgs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P.P. – 800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kgs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 Nos.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46" marR="914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56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 S. 316 Centrifuge </a:t>
                      </a:r>
                    </a:p>
                  </a:txBody>
                  <a:tcPr marL="91446" marR="91446"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,48 &amp; 60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Inch Dia </a:t>
                      </a:r>
                    </a:p>
                  </a:txBody>
                  <a:tcPr marL="91446" marR="91446"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07 Nos.</a:t>
                      </a:r>
                    </a:p>
                  </a:txBody>
                  <a:tcPr marL="91446" marR="91446"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46" marR="914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08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Agitated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Nutsche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Filter Dryer</a:t>
                      </a:r>
                    </a:p>
                  </a:txBody>
                  <a:tcPr marL="91446" marR="91446" marT="45736" marB="4573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S.S.-  3 KL</a:t>
                      </a:r>
                    </a:p>
                  </a:txBody>
                  <a:tcPr marL="91446" marR="91446"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No.</a:t>
                      </a:r>
                    </a:p>
                  </a:txBody>
                  <a:tcPr marL="91446" marR="91446"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46" marR="914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30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Agitated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Nutsche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Filter </a:t>
                      </a:r>
                    </a:p>
                  </a:txBody>
                  <a:tcPr marL="91446" marR="91446" marT="45736" marB="4573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S.S.- 2 KL</a:t>
                      </a:r>
                    </a:p>
                  </a:txBody>
                  <a:tcPr marL="91446" marR="91446"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No.</a:t>
                      </a:r>
                    </a:p>
                  </a:txBody>
                  <a:tcPr marL="91446" marR="91446" marT="45736" marB="4573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446" marR="914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287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Tray Dryer </a:t>
                      </a:r>
                    </a:p>
                  </a:txBody>
                  <a:tcPr marL="91446" marR="91446"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Trays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–SS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</a:p>
                  </a:txBody>
                  <a:tcPr marL="91446" marR="914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30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 mill </a:t>
                      </a:r>
                    </a:p>
                  </a:txBody>
                  <a:tcPr marL="91446" marR="91446"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Kg/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 No.</a:t>
                      </a:r>
                    </a:p>
                  </a:txBody>
                  <a:tcPr marL="91446" marR="914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Blender </a:t>
                      </a:r>
                    </a:p>
                  </a:txBody>
                  <a:tcPr marL="91446" marR="91446"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litre</a:t>
                      </a:r>
                    </a:p>
                  </a:txBody>
                  <a:tcPr marL="91446" marR="914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 No.</a:t>
                      </a:r>
                    </a:p>
                  </a:txBody>
                  <a:tcPr marL="91446" marR="914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Sifter </a:t>
                      </a:r>
                    </a:p>
                  </a:txBody>
                  <a:tcPr marL="91446" marR="91446"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kgs / hour </a:t>
                      </a:r>
                    </a:p>
                  </a:txBody>
                  <a:tcPr marL="91446" marR="914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 No.</a:t>
                      </a:r>
                    </a:p>
                  </a:txBody>
                  <a:tcPr marL="91446" marR="914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5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FBD</a:t>
                      </a:r>
                    </a:p>
                  </a:txBody>
                  <a:tcPr marL="91446" marR="91446"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kgs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02 Nos. &amp; 120 Kgs-1No.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</a:t>
                      </a:r>
                    </a:p>
                  </a:txBody>
                  <a:tcPr marL="91446" marR="914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5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Rot cone Vacuum Dryer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 </a:t>
                      </a:r>
                      <a:r>
                        <a:rPr kumimoji="0" lang="en-US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 No.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15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Vacuum Tray Dryer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37" marB="4573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 Trays –SS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 No.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76D23319-13EB-443A-9A55-8C44963BA5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85133"/>
              </p:ext>
            </p:extLst>
          </p:nvPr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v"/>
                      </a:pPr>
                      <a:endParaRPr lang="en-IN" sz="2800" b="1" i="1" dirty="0" smtClean="0"/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IN" sz="2800" b="1" i="1" dirty="0" smtClean="0"/>
                        <a:t>TOTAL VOLUME</a:t>
                      </a:r>
                      <a:r>
                        <a:rPr lang="en-IN" sz="2800" b="1" i="1" baseline="0" dirty="0" smtClean="0"/>
                        <a:t> IN TERMS OF REACTOR CAPACITY :- 130 KL</a:t>
                      </a:r>
                    </a:p>
                    <a:p>
                      <a:pPr>
                        <a:buFont typeface="Wingdings" pitchFamily="2" charset="2"/>
                        <a:buChar char="v"/>
                      </a:pPr>
                      <a:r>
                        <a:rPr lang="en-IN" sz="2800" b="1" i="1" baseline="0" dirty="0" smtClean="0"/>
                        <a:t>TOTAL VOLUME IN TERMS OF MATERIAL OUTPUT :- 50 MT/MONTH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endParaRPr lang="en-IN" sz="2000" b="1" i="1" baseline="0" dirty="0" smtClean="0"/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en-IN" sz="2000" b="1" i="1" baseline="0" dirty="0" smtClean="0"/>
                        <a:t>We have 2 No. of Clean Room facilities having SS &amp; GL reactor, Centrifuge, Vacuum tray dryer, Fluid Bed Dryer, 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en-IN" sz="2000" b="1" i="1" baseline="0" dirty="0" smtClean="0"/>
                        <a:t>Multi mill &amp; Shifter. Separate Bounded Storage Area for finished good.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endParaRPr lang="en-IN" sz="2000" b="1" i="1" baseline="0" dirty="0" smtClean="0"/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en-IN" sz="2000" b="1" i="1" baseline="0" dirty="0" smtClean="0"/>
                        <a:t>Some Pictures of Clean Room:-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endParaRPr lang="en-IN" sz="28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C9AC3C-92CC-43C0-BC5B-12FEE2150E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-38100"/>
            <a:ext cx="10218737" cy="606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b="1" dirty="0"/>
          </a:p>
        </p:txBody>
      </p:sp>
      <p:sp>
        <p:nvSpPr>
          <p:cNvPr id="34819" name="Slide Number Placeholder 2">
            <a:extLst>
              <a:ext uri="{FF2B5EF4-FFF2-40B4-BE49-F238E27FC236}">
                <a16:creationId xmlns:a16="http://schemas.microsoft.com/office/drawing/2014/main" xmlns="" id="{DACF1C42-D315-47F0-999C-292AD72F22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15713" y="6491288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5F79115C-A875-484B-AFD9-41C978C4DDA7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19</a:t>
            </a:fld>
            <a:endParaRPr lang="en-IN" alt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21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AADAE8D0-92CE-411F-96F3-2DEFD9DAB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478" y="3611301"/>
            <a:ext cx="3411682" cy="32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37418" y="3576576"/>
            <a:ext cx="3408221" cy="294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03519" y="3576576"/>
            <a:ext cx="4076699" cy="307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771768-5330-4A48-82A9-12A6913511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150813"/>
            <a:ext cx="10218737" cy="388937"/>
          </a:xfrm>
        </p:spPr>
        <p:txBody>
          <a:bodyPr>
            <a:no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F40FFCE-9371-4362-B412-B7C7A0987B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3788" y="1771650"/>
            <a:ext cx="10218737" cy="42433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IN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DIRECTORS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Mr. Sadashiv K. Shetty – Company Promoter</a:t>
            </a:r>
            <a:r>
              <a:rPr lang="en-IN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</a:p>
          <a:p>
            <a:pPr marL="342900" indent="-342900"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Mrs. Sujata Shetty – Director</a:t>
            </a:r>
          </a:p>
          <a:p>
            <a:pPr marL="342900" indent="-342900" algn="l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Ms. Shreya Shetty – Director</a:t>
            </a:r>
          </a:p>
          <a:p>
            <a:pPr algn="l" eaLnBrk="1" fontAlgn="auto" hangingPunct="1">
              <a:spcAft>
                <a:spcPts val="0"/>
              </a:spcAft>
              <a:defRPr/>
            </a:pPr>
            <a:endParaRPr lang="en-IN" dirty="0"/>
          </a:p>
          <a:p>
            <a:pPr algn="l" eaLnBrk="1" fontAlgn="auto" hangingPunct="1">
              <a:spcAft>
                <a:spcPts val="0"/>
              </a:spcAft>
              <a:defRPr/>
            </a:pPr>
            <a:endParaRPr lang="en-IN" dirty="0"/>
          </a:p>
        </p:txBody>
      </p:sp>
      <p:pic>
        <p:nvPicPr>
          <p:cNvPr id="20485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3BDFAC0E-6E16-468C-A082-0D27A9AD4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Slide Number Placeholder 6">
            <a:extLst>
              <a:ext uri="{FF2B5EF4-FFF2-40B4-BE49-F238E27FC236}">
                <a16:creationId xmlns:a16="http://schemas.microsoft.com/office/drawing/2014/main" xmlns="" id="{0931413A-5F6D-4B8C-8275-7B2FCE8232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363325" y="6492875"/>
            <a:ext cx="763588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0AEC930C-DAD9-4443-96DA-CB9F88E85CCB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C513A23D-D1C0-4254-9040-900C3374A5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274573"/>
              </p:ext>
            </p:extLst>
          </p:nvPr>
        </p:nvGraphicFramePr>
        <p:xfrm>
          <a:off x="65087" y="650874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308EA39B-5343-41A1-8251-6457B71A3D25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D386DE-47E9-4984-ACA9-C651F96BE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-47625"/>
            <a:ext cx="10218737" cy="606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b="1" dirty="0"/>
          </a:p>
        </p:txBody>
      </p:sp>
      <p:sp>
        <p:nvSpPr>
          <p:cNvPr id="35843" name="Slide Number Placeholder 2">
            <a:extLst>
              <a:ext uri="{FF2B5EF4-FFF2-40B4-BE49-F238E27FC236}">
                <a16:creationId xmlns:a16="http://schemas.microsoft.com/office/drawing/2014/main" xmlns="" id="{F192E4D2-1E82-45D7-B2C0-E296C57540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396663" y="6432550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73A02BD7-1423-4E75-8FAB-F57ADFCCBADE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20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5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1250A8CA-37C0-4D1D-B077-F698BF27F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C90A08D-D7E8-451F-A824-4A863CEBDF00}"/>
              </a:ext>
            </a:extLst>
          </p:cNvPr>
          <p:cNvSpPr/>
          <p:nvPr/>
        </p:nvSpPr>
        <p:spPr>
          <a:xfrm>
            <a:off x="4737100" y="1019175"/>
            <a:ext cx="3227388" cy="431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QC Instrument List</a:t>
            </a:r>
            <a:endParaRPr lang="en-IN" sz="22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xmlns="" id="{575F0A18-3F73-436A-917F-2863221B16D7}"/>
              </a:ext>
            </a:extLst>
          </p:cNvPr>
          <p:cNvGraphicFramePr>
            <a:graphicFrameLocks noGrp="1"/>
          </p:cNvGraphicFramePr>
          <p:nvPr/>
        </p:nvGraphicFramePr>
        <p:xfrm>
          <a:off x="744538" y="1765300"/>
          <a:ext cx="10652124" cy="4497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02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058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630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630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716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Instrument Name</a:t>
                      </a:r>
                    </a:p>
                  </a:txBody>
                  <a:tcPr marL="91439" marR="91439"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Quantity</a:t>
                      </a:r>
                    </a:p>
                  </a:txBody>
                  <a:tcPr marL="91439" marR="91439"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Instrument Name</a:t>
                      </a:r>
                    </a:p>
                  </a:txBody>
                  <a:tcPr marL="91439" marR="91439"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Quantity</a:t>
                      </a:r>
                    </a:p>
                  </a:txBody>
                  <a:tcPr marL="91439" marR="91439"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16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HPLC ( Shimadzu make)</a:t>
                      </a:r>
                    </a:p>
                  </a:txBody>
                  <a:tcPr marL="91439" marR="91439"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 No.</a:t>
                      </a:r>
                    </a:p>
                  </a:txBody>
                  <a:tcPr marL="91439" marR="91439"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Melting Point Apparatus</a:t>
                      </a:r>
                    </a:p>
                  </a:txBody>
                  <a:tcPr marL="91439" marR="91439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6BCFE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01 No.</a:t>
                      </a:r>
                    </a:p>
                  </a:txBody>
                  <a:tcPr marL="91439" marR="91439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16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GC ( Shimadzu make)</a:t>
                      </a:r>
                    </a:p>
                  </a:txBody>
                  <a:tcPr marL="91439" marR="91439"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Nos.</a:t>
                      </a:r>
                    </a:p>
                  </a:txBody>
                  <a:tcPr marL="91439" marR="91439"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Ultrasonic Bath</a:t>
                      </a:r>
                    </a:p>
                  </a:txBody>
                  <a:tcPr marL="91439" marR="91439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6BCFE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01 No.</a:t>
                      </a:r>
                    </a:p>
                  </a:txBody>
                  <a:tcPr marL="91439" marR="91439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16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 (Shimadzu make)</a:t>
                      </a:r>
                    </a:p>
                  </a:txBody>
                  <a:tcPr marL="91439" marR="91439"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 No.</a:t>
                      </a:r>
                    </a:p>
                  </a:txBody>
                  <a:tcPr marL="91439" marR="91439"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Oven</a:t>
                      </a:r>
                    </a:p>
                  </a:txBody>
                  <a:tcPr marL="91439" marR="91439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6BCFE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01 No.</a:t>
                      </a:r>
                    </a:p>
                  </a:txBody>
                  <a:tcPr marL="91439" marR="91439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241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Analytical Balance (Shimadzu make)</a:t>
                      </a:r>
                    </a:p>
                  </a:txBody>
                  <a:tcPr marL="91439" marR="91439"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 No.</a:t>
                      </a:r>
                    </a:p>
                  </a:txBody>
                  <a:tcPr marL="91439" marR="91439"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Muffle Furnace</a:t>
                      </a:r>
                    </a:p>
                    <a:p>
                      <a:endParaRPr lang="en-IN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6BCFE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01 No.</a:t>
                      </a:r>
                    </a:p>
                  </a:txBody>
                  <a:tcPr marL="91439" marR="91439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16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Stability Chamber </a:t>
                      </a:r>
                    </a:p>
                  </a:txBody>
                  <a:tcPr marL="91439" marR="91439"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 Nos.</a:t>
                      </a:r>
                    </a:p>
                  </a:txBody>
                  <a:tcPr marL="91439" marR="91439"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Hot Plate</a:t>
                      </a:r>
                    </a:p>
                  </a:txBody>
                  <a:tcPr marL="91439" marR="91439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6BCFE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01 No.</a:t>
                      </a:r>
                    </a:p>
                  </a:txBody>
                  <a:tcPr marL="91439" marR="91439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16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Karl Fischer Titrator</a:t>
                      </a:r>
                    </a:p>
                  </a:txBody>
                  <a:tcPr marL="91439" marR="91439"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 No.</a:t>
                      </a:r>
                    </a:p>
                  </a:txBody>
                  <a:tcPr marL="91439" marR="91439"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Magnetic Stirrer</a:t>
                      </a:r>
                    </a:p>
                  </a:txBody>
                  <a:tcPr marL="91439" marR="91439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6BCFE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01 No.</a:t>
                      </a:r>
                    </a:p>
                  </a:txBody>
                  <a:tcPr marL="91439" marR="91439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16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Potentiometer</a:t>
                      </a:r>
                    </a:p>
                  </a:txBody>
                  <a:tcPr marL="91439" marR="91439"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 No.</a:t>
                      </a:r>
                    </a:p>
                  </a:txBody>
                  <a:tcPr marL="91439" marR="91439"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Hot Sealing Machine</a:t>
                      </a:r>
                    </a:p>
                  </a:txBody>
                  <a:tcPr marL="91439" marR="91439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56BCFE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01 No.</a:t>
                      </a:r>
                    </a:p>
                  </a:txBody>
                  <a:tcPr marL="91439" marR="91439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7166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 meter</a:t>
                      </a:r>
                    </a:p>
                  </a:txBody>
                  <a:tcPr marL="91439" marR="91439"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 No.</a:t>
                      </a:r>
                    </a:p>
                  </a:txBody>
                  <a:tcPr marL="91439" marR="91439" marT="45694" marB="4569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marT="45725" marB="457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308EA39B-5343-41A1-8251-6457B71A3D25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r>
                        <a:rPr lang="en-IN" sz="1800" b="1" dirty="0" smtClean="0"/>
                        <a:t>QUALITY CONTROL &amp; MICROBIOLOGY  LABORATORY</a:t>
                      </a:r>
                      <a:r>
                        <a:rPr lang="en-IN" sz="1800" b="1" baseline="0" dirty="0" smtClean="0"/>
                        <a:t> INSTRUMENT PICS :-</a:t>
                      </a:r>
                    </a:p>
                    <a:p>
                      <a:endParaRPr lang="en-IN" sz="1800" b="1" baseline="0" dirty="0" smtClean="0"/>
                    </a:p>
                    <a:p>
                      <a:endParaRPr lang="en-IN" sz="1800" b="1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D386DE-47E9-4984-ACA9-C651F96BE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-47625"/>
            <a:ext cx="10218737" cy="606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b="1" dirty="0"/>
          </a:p>
        </p:txBody>
      </p:sp>
      <p:sp>
        <p:nvSpPr>
          <p:cNvPr id="35843" name="Slide Number Placeholder 2">
            <a:extLst>
              <a:ext uri="{FF2B5EF4-FFF2-40B4-BE49-F238E27FC236}">
                <a16:creationId xmlns:a16="http://schemas.microsoft.com/office/drawing/2014/main" xmlns="" id="{F192E4D2-1E82-45D7-B2C0-E296C57540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396663" y="6432550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73A02BD7-1423-4E75-8FAB-F57ADFCCBADE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21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5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1250A8CA-37C0-4D1D-B077-F698BF27F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4716" t="24370" r="29064" b="6115"/>
          <a:stretch>
            <a:fillRect/>
          </a:stretch>
        </p:blipFill>
        <p:spPr bwMode="auto">
          <a:xfrm>
            <a:off x="253217" y="1058985"/>
            <a:ext cx="3376247" cy="52855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l="4706" t="20478" r="15294" b="11581"/>
          <a:stretch>
            <a:fillRect/>
          </a:stretch>
        </p:blipFill>
        <p:spPr bwMode="auto">
          <a:xfrm>
            <a:off x="3860800" y="1049862"/>
            <a:ext cx="3725333" cy="52928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 t="11597" r="2963" b="17014"/>
          <a:stretch>
            <a:fillRect/>
          </a:stretch>
        </p:blipFill>
        <p:spPr bwMode="auto">
          <a:xfrm>
            <a:off x="8094133" y="1049863"/>
            <a:ext cx="3691467" cy="52275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464457" y="6371772"/>
            <a:ext cx="2423886" cy="2757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HPLC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4303486" y="6379029"/>
            <a:ext cx="2423886" cy="2757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KARL FISCHER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8846457" y="6277429"/>
            <a:ext cx="2423886" cy="2757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POTENTIOMETER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308EA39B-5343-41A1-8251-6457B71A3D25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r>
                        <a:rPr lang="en-IN" sz="1800" b="1" dirty="0" smtClean="0"/>
                        <a:t>QUALITY CONTROL &amp; MICROBIOLOGY  LABORATORY</a:t>
                      </a:r>
                      <a:r>
                        <a:rPr lang="en-IN" sz="1800" b="1" baseline="0" dirty="0" smtClean="0"/>
                        <a:t> INSTRUMENT PICS :-</a:t>
                      </a:r>
                    </a:p>
                    <a:p>
                      <a:endParaRPr lang="en-IN" sz="1800" b="1" baseline="0" dirty="0" smtClean="0"/>
                    </a:p>
                    <a:p>
                      <a:endParaRPr lang="en-IN" sz="1800" b="1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D386DE-47E9-4984-ACA9-C651F96BE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-47625"/>
            <a:ext cx="10218737" cy="606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b="1" dirty="0"/>
          </a:p>
        </p:txBody>
      </p:sp>
      <p:sp>
        <p:nvSpPr>
          <p:cNvPr id="35843" name="Slide Number Placeholder 2">
            <a:extLst>
              <a:ext uri="{FF2B5EF4-FFF2-40B4-BE49-F238E27FC236}">
                <a16:creationId xmlns:a16="http://schemas.microsoft.com/office/drawing/2014/main" xmlns="" id="{F192E4D2-1E82-45D7-B2C0-E296C57540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396663" y="6432550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73A02BD7-1423-4E75-8FAB-F57ADFCCBADE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22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5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1250A8CA-37C0-4D1D-B077-F698BF27F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64457" y="6371772"/>
            <a:ext cx="2423886" cy="2757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MELTING RANGE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3640104" y="6379029"/>
            <a:ext cx="2423886" cy="2757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STABILITY  CHAMBER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04669" y="6340491"/>
            <a:ext cx="2423886" cy="2757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HPLC WATER SYSTEM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5415" t="21751" r="2527" b="8393"/>
          <a:stretch>
            <a:fillRect/>
          </a:stretch>
        </p:blipFill>
        <p:spPr bwMode="auto">
          <a:xfrm>
            <a:off x="259080" y="1112520"/>
            <a:ext cx="3154680" cy="50444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594" t="4654" r="5972" b="4885"/>
          <a:stretch>
            <a:fillRect/>
          </a:stretch>
        </p:blipFill>
        <p:spPr bwMode="auto">
          <a:xfrm>
            <a:off x="3496235" y="1093693"/>
            <a:ext cx="2608730" cy="4957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 l="20375" t="5645" r="19294" b="20265"/>
          <a:stretch>
            <a:fillRect/>
          </a:stretch>
        </p:blipFill>
        <p:spPr bwMode="auto">
          <a:xfrm>
            <a:off x="6257366" y="1143396"/>
            <a:ext cx="2728980" cy="49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/>
          <a:srcRect l="8189" t="11576" r="16202" b="7392"/>
          <a:stretch>
            <a:fillRect/>
          </a:stretch>
        </p:blipFill>
        <p:spPr bwMode="auto">
          <a:xfrm>
            <a:off x="9042400" y="1206500"/>
            <a:ext cx="28448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15"/>
          <p:cNvSpPr/>
          <p:nvPr/>
        </p:nvSpPr>
        <p:spPr>
          <a:xfrm>
            <a:off x="9297069" y="6340491"/>
            <a:ext cx="2423886" cy="2757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GC</a:t>
            </a:r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308EA39B-5343-41A1-8251-6457B71A3D25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r>
                        <a:rPr lang="en-IN" sz="1800" b="1" dirty="0" smtClean="0"/>
                        <a:t>QUALITY CONTROL &amp; MICROBIOLOGY  LABORATORY</a:t>
                      </a:r>
                      <a:r>
                        <a:rPr lang="en-IN" sz="1800" b="1" baseline="0" dirty="0" smtClean="0"/>
                        <a:t> INSTRUMENT PICS :-</a:t>
                      </a:r>
                    </a:p>
                    <a:p>
                      <a:endParaRPr lang="en-IN" sz="1800" b="1" baseline="0" dirty="0" smtClean="0"/>
                    </a:p>
                    <a:p>
                      <a:endParaRPr lang="en-IN" sz="1800" b="1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D386DE-47E9-4984-ACA9-C651F96BE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-47625"/>
            <a:ext cx="10218737" cy="606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b="1" dirty="0"/>
          </a:p>
        </p:txBody>
      </p:sp>
      <p:sp>
        <p:nvSpPr>
          <p:cNvPr id="35843" name="Slide Number Placeholder 2">
            <a:extLst>
              <a:ext uri="{FF2B5EF4-FFF2-40B4-BE49-F238E27FC236}">
                <a16:creationId xmlns:a16="http://schemas.microsoft.com/office/drawing/2014/main" xmlns="" id="{F192E4D2-1E82-45D7-B2C0-E296C57540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396663" y="6432550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73A02BD7-1423-4E75-8FAB-F57ADFCCBADE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23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5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1250A8CA-37C0-4D1D-B077-F698BF27F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64457" y="6371772"/>
            <a:ext cx="2423886" cy="2757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MELTING RANGE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4887014" y="6332847"/>
            <a:ext cx="2423886" cy="2757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AUTOCLAVE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613577" y="6354346"/>
            <a:ext cx="2423886" cy="2757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BOD INCUBATOR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2678" t="-235" r="6250" b="1515"/>
          <a:stretch>
            <a:fillRect/>
          </a:stretch>
        </p:blipFill>
        <p:spPr bwMode="auto">
          <a:xfrm flipH="1">
            <a:off x="498763" y="1413164"/>
            <a:ext cx="2826327" cy="4862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26963" y="1380836"/>
            <a:ext cx="3340638" cy="482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 l="12408" t="13741" r="10619" b="8427"/>
          <a:stretch>
            <a:fillRect/>
          </a:stretch>
        </p:blipFill>
        <p:spPr bwMode="auto">
          <a:xfrm>
            <a:off x="7897090" y="1385453"/>
            <a:ext cx="3297382" cy="483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D05FD868-B28B-40C3-A0E8-73B6CB6C4708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D68E9E-F1DC-4F32-95E8-137FB93C5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2388"/>
            <a:ext cx="10363200" cy="4905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dirty="0">
              <a:cs typeface="Arial" panose="020B0604020202020204" pitchFamily="34" charset="0"/>
            </a:endParaRPr>
          </a:p>
        </p:txBody>
      </p:sp>
      <p:sp>
        <p:nvSpPr>
          <p:cNvPr id="36867" name="Slide Number Placeholder 4">
            <a:extLst>
              <a:ext uri="{FF2B5EF4-FFF2-40B4-BE49-F238E27FC236}">
                <a16:creationId xmlns:a16="http://schemas.microsoft.com/office/drawing/2014/main" xmlns="" id="{0B7613E8-96D0-4222-9EEC-57F2FF74CC60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 bwMode="auto">
          <a:xfrm>
            <a:off x="11415713" y="6492875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2702C6EA-7799-43FA-9D85-B81F593E2F20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24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868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FFE9F584-EF36-4AEB-9D06-1B1B26AB0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E1C7121-1EE3-4E1B-8927-26EAEA6D4373}"/>
              </a:ext>
            </a:extLst>
          </p:cNvPr>
          <p:cNvSpPr/>
          <p:nvPr/>
        </p:nvSpPr>
        <p:spPr>
          <a:xfrm>
            <a:off x="4433981" y="639763"/>
            <a:ext cx="3308350" cy="431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Major Utilities List</a:t>
            </a:r>
            <a:endParaRPr lang="en-IN" sz="22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836DDDCE-4DA6-46C0-9CD9-A8B390AE83A5}"/>
              </a:ext>
            </a:extLst>
          </p:cNvPr>
          <p:cNvGraphicFramePr>
            <a:graphicFrameLocks noGrp="1"/>
          </p:cNvGraphicFramePr>
          <p:nvPr/>
        </p:nvGraphicFramePr>
        <p:xfrm>
          <a:off x="865562" y="983782"/>
          <a:ext cx="10533062" cy="5676875"/>
        </p:xfrm>
        <a:graphic>
          <a:graphicData uri="http://schemas.openxmlformats.org/drawingml/2006/table">
            <a:tbl>
              <a:tblPr/>
              <a:tblGrid>
                <a:gridCol w="28375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1361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594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506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</a:t>
                      </a:r>
                    </a:p>
                  </a:txBody>
                  <a:tcPr marL="91442" marR="91442" marT="45674" marB="456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Capacity</a:t>
                      </a:r>
                    </a:p>
                  </a:txBody>
                  <a:tcPr marL="91442" marR="91442"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Quantity</a:t>
                      </a:r>
                    </a:p>
                  </a:txBody>
                  <a:tcPr marL="91442" marR="91442"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06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IBR Steam Boiler </a:t>
                      </a:r>
                    </a:p>
                  </a:txBody>
                  <a:tcPr marL="91442" marR="91442" marT="45674" marB="456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 kg/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2" marR="91442"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 No.</a:t>
                      </a:r>
                    </a:p>
                  </a:txBody>
                  <a:tcPr marL="91442" marR="91442"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06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Cooling Tower</a:t>
                      </a:r>
                    </a:p>
                  </a:txBody>
                  <a:tcPr marL="91442" marR="91442" marT="45674" marB="456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TR &amp; 250 TR</a:t>
                      </a:r>
                    </a:p>
                  </a:txBody>
                  <a:tcPr marL="91442" marR="91442"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 Nos.</a:t>
                      </a:r>
                    </a:p>
                  </a:txBody>
                  <a:tcPr marL="91442" marR="91442"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06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Chilling Plant </a:t>
                      </a:r>
                    </a:p>
                  </a:txBody>
                  <a:tcPr marL="91442" marR="91442" marT="45674" marB="456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TR </a:t>
                      </a:r>
                    </a:p>
                  </a:txBody>
                  <a:tcPr marL="91442" marR="91442"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 No.</a:t>
                      </a:r>
                    </a:p>
                  </a:txBody>
                  <a:tcPr marL="91442" marR="91442"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06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Brine Plant</a:t>
                      </a:r>
                    </a:p>
                  </a:txBody>
                  <a:tcPr marL="91442" marR="91442" marT="45674" marB="456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TR</a:t>
                      </a:r>
                    </a:p>
                  </a:txBody>
                  <a:tcPr marL="91442" marR="91442"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 No.</a:t>
                      </a:r>
                    </a:p>
                  </a:txBody>
                  <a:tcPr marL="91442" marR="91442"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20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Vacuum System</a:t>
                      </a:r>
                    </a:p>
                  </a:txBody>
                  <a:tcPr marL="91442" marR="91442" marT="45674" marB="456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Water + 2 Steam Ejector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2" marR="91442"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Nos.</a:t>
                      </a:r>
                    </a:p>
                  </a:txBody>
                  <a:tcPr marL="91442" marR="91442"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506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Vacuum System</a:t>
                      </a:r>
                    </a:p>
                  </a:txBody>
                  <a:tcPr marL="91442" marR="91442" marT="45674" marB="456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Oil Vacuum </a:t>
                      </a:r>
                    </a:p>
                  </a:txBody>
                  <a:tcPr marL="91442" marR="91442"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 No.</a:t>
                      </a:r>
                    </a:p>
                  </a:txBody>
                  <a:tcPr marL="91442" marR="91442"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506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Purified water System</a:t>
                      </a:r>
                    </a:p>
                  </a:txBody>
                  <a:tcPr marL="91442" marR="91442" marT="45674" marB="456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KL/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2" marR="91442"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 No.</a:t>
                      </a:r>
                    </a:p>
                  </a:txBody>
                  <a:tcPr marL="91442" marR="91442"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506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HVAC System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2" marR="91442" marT="45674" marB="456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5000 CFM- 1 No., 10000CFM- 1 No., 2000CFM- 1No. &amp; 1000 CFM – 1 No.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2" marR="91442"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 No.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2" marR="91442"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06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FDV System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2" marR="91442" marT="45674" marB="456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5500 CFM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2" marR="91442"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 No.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2" marR="91442"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74DE04-D3CF-45FD-A624-AC90F5C1DE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-57150"/>
            <a:ext cx="10218737" cy="606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b="1" dirty="0"/>
          </a:p>
        </p:txBody>
      </p:sp>
      <p:sp>
        <p:nvSpPr>
          <p:cNvPr id="37891" name="Slide Number Placeholder 2">
            <a:extLst>
              <a:ext uri="{FF2B5EF4-FFF2-40B4-BE49-F238E27FC236}">
                <a16:creationId xmlns:a16="http://schemas.microsoft.com/office/drawing/2014/main" xmlns="" id="{BBFA19FF-6BB4-4613-9D6F-8079ECF204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363325" y="6491288"/>
            <a:ext cx="763588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0C0E8980-3180-4C93-8D05-CA0D45DB069E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25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3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B5C8BBD6-FDA8-4656-BA8C-4C8EDE8EB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47DDEFE-8962-49E6-885D-352B814F796B}"/>
              </a:ext>
            </a:extLst>
          </p:cNvPr>
          <p:cNvSpPr/>
          <p:nvPr/>
        </p:nvSpPr>
        <p:spPr>
          <a:xfrm>
            <a:off x="487363" y="1227138"/>
            <a:ext cx="4337050" cy="430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I         Quality Management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xmlns="" id="{B8E93AE6-EC3B-4851-AB98-B85CC4621E88}"/>
              </a:ext>
            </a:extLst>
          </p:cNvPr>
          <p:cNvGraphicFramePr>
            <a:graphicFrameLocks noGrp="1"/>
          </p:cNvGraphicFramePr>
          <p:nvPr/>
        </p:nvGraphicFramePr>
        <p:xfrm>
          <a:off x="487363" y="1965325"/>
          <a:ext cx="10542587" cy="43973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425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91954">
                <a:tc>
                  <a:txBody>
                    <a:bodyPr/>
                    <a:lstStyle/>
                    <a:p>
                      <a:pPr marL="342900" indent="-342900">
                        <a:buAutoNum type="alphaUcParenBoth"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Principles: </a:t>
                      </a:r>
                      <a:endParaRPr lang="en-IN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195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Quality is the responsibility of all persons involved in manufacturing.</a:t>
                      </a:r>
                    </a:p>
                  </a:txBody>
                  <a:tcPr marL="91448" marR="91448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4565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Established documentation procedure for managing quality with active participation of management &amp; manufacturing personnel.</a:t>
                      </a:r>
                    </a:p>
                  </a:txBody>
                  <a:tcPr marL="91448" marR="91448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1954">
                <a:tc>
                  <a:txBody>
                    <a:bodyPr/>
                    <a:lstStyle/>
                    <a:p>
                      <a:pPr marL="457200" indent="-457200" algn="just"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quality related activities are defined &amp; documented.</a:t>
                      </a:r>
                      <a:endParaRPr lang="en-IN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195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Quality units are available &amp; are independent of Production.</a:t>
                      </a:r>
                    </a:p>
                  </a:txBody>
                  <a:tcPr marL="91448" marR="91448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195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Persons authorized to release all products are specified.</a:t>
                      </a:r>
                    </a:p>
                  </a:txBody>
                  <a:tcPr marL="91448" marR="91448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9195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Deviations are documented &amp; investigated.</a:t>
                      </a:r>
                    </a:p>
                  </a:txBody>
                  <a:tcPr marL="91448" marR="91448" marT="45710" marB="4571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DFC7608B-7A84-47CB-A3F9-A3046B3D6DF8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24CCD5-F969-428C-86FF-6E4E6E694C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-47625"/>
            <a:ext cx="10218737" cy="606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b="1" dirty="0"/>
          </a:p>
        </p:txBody>
      </p:sp>
      <p:pic>
        <p:nvPicPr>
          <p:cNvPr id="38916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1EC81A10-A833-44AC-8BBF-8E4486297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83C37C3-F0BB-4B21-8B9A-366946153D6F}"/>
              </a:ext>
            </a:extLst>
          </p:cNvPr>
          <p:cNvSpPr/>
          <p:nvPr/>
        </p:nvSpPr>
        <p:spPr>
          <a:xfrm>
            <a:off x="487363" y="1227138"/>
            <a:ext cx="4337050" cy="430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I         Quality Management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xmlns="" id="{5BA2C870-7C94-404D-8D5D-1C9090DEE599}"/>
              </a:ext>
            </a:extLst>
          </p:cNvPr>
          <p:cNvGraphicFramePr>
            <a:graphicFrameLocks noGrp="1"/>
          </p:cNvGraphicFramePr>
          <p:nvPr/>
        </p:nvGraphicFramePr>
        <p:xfrm>
          <a:off x="487363" y="1965325"/>
          <a:ext cx="10542587" cy="4249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425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94610">
                <a:tc>
                  <a:txBody>
                    <a:bodyPr/>
                    <a:lstStyle/>
                    <a:p>
                      <a:pPr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(B) Responsibilities Of Quality Unit</a:t>
                      </a:r>
                    </a:p>
                  </a:txBody>
                  <a:tcPr marL="91448" marR="914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461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Quality unit is involved in all quality related matters.</a:t>
                      </a:r>
                    </a:p>
                  </a:txBody>
                  <a:tcPr marL="91448" marR="914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6613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Quality unit reviews all quality related documents.</a:t>
                      </a:r>
                    </a:p>
                  </a:txBody>
                  <a:tcPr marL="91448" marR="914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0075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 responsibilities of Quality units are Releasing &amp; Rejecting of all RM / PM, Intermediates, In process sample , Final API, Control of Documents &amp; Review of completed Batch Records.</a:t>
                      </a:r>
                      <a:endParaRPr lang="en-IN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48" marR="914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461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Investigation of deviations &amp; OOS.</a:t>
                      </a:r>
                    </a:p>
                  </a:txBody>
                  <a:tcPr marL="91448" marR="914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461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Approving of all specifications &amp; master production instruction.</a:t>
                      </a:r>
                    </a:p>
                  </a:txBody>
                  <a:tcPr marL="91448" marR="914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9461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Approving all procedures affecting the quality of the products.</a:t>
                      </a:r>
                    </a:p>
                  </a:txBody>
                  <a:tcPr marL="91448" marR="9144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38936" name="Footer Placeholder 4">
            <a:extLst>
              <a:ext uri="{FF2B5EF4-FFF2-40B4-BE49-F238E27FC236}">
                <a16:creationId xmlns:a16="http://schemas.microsoft.com/office/drawing/2014/main" xmlns="" id="{E1ED335B-E886-4FF2-8FB5-EF0E33DEB3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5249863" y="6421438"/>
            <a:ext cx="57800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IN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Contd….</a:t>
            </a:r>
          </a:p>
        </p:txBody>
      </p:sp>
      <p:sp>
        <p:nvSpPr>
          <p:cNvPr id="38937" name="Slide Number Placeholder 5">
            <a:extLst>
              <a:ext uri="{FF2B5EF4-FFF2-40B4-BE49-F238E27FC236}">
                <a16:creationId xmlns:a16="http://schemas.microsoft.com/office/drawing/2014/main" xmlns="" id="{475A447F-7336-416E-9893-6522129C7E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15713" y="6491288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BB5C0DD8-5E8D-47EF-88FE-8CCB790D3D8B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26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603CD937-AF9B-4DA2-A7B2-1D9B27C26648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CF105C-B866-4BA1-AE48-F794E8D21E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-38100"/>
            <a:ext cx="10218737" cy="606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b="1" dirty="0"/>
          </a:p>
        </p:txBody>
      </p:sp>
      <p:pic>
        <p:nvPicPr>
          <p:cNvPr id="39940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40A1E668-6436-4202-9418-E076D4B9B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3428AF4-8F13-4C6B-A7A8-9FE829592AAA}"/>
              </a:ext>
            </a:extLst>
          </p:cNvPr>
          <p:cNvSpPr/>
          <p:nvPr/>
        </p:nvSpPr>
        <p:spPr>
          <a:xfrm>
            <a:off x="487363" y="1227138"/>
            <a:ext cx="4337050" cy="430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I         Quality Management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xmlns="" id="{989B663F-D5EB-463E-9C30-095C5C17D6D3}"/>
              </a:ext>
            </a:extLst>
          </p:cNvPr>
          <p:cNvGraphicFramePr>
            <a:graphicFrameLocks noGrp="1"/>
          </p:cNvGraphicFramePr>
          <p:nvPr/>
        </p:nvGraphicFramePr>
        <p:xfrm>
          <a:off x="487363" y="1965325"/>
          <a:ext cx="10542587" cy="4425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425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87942">
                <a:tc>
                  <a:txBody>
                    <a:bodyPr/>
                    <a:lstStyle/>
                    <a:p>
                      <a:pPr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(B) Responsibilities Of Quality Unit</a:t>
                      </a:r>
                    </a:p>
                  </a:txBody>
                  <a:tcPr marL="91448" marR="9144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7942">
                <a:tc>
                  <a:txBody>
                    <a:bodyPr/>
                    <a:lstStyle/>
                    <a:p>
                      <a:pPr marL="457200" indent="-457200" ea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Carry out internal audits.</a:t>
                      </a:r>
                    </a:p>
                  </a:txBody>
                  <a:tcPr marL="91448" marR="9144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2411">
                <a:tc>
                  <a:txBody>
                    <a:bodyPr/>
                    <a:lstStyle/>
                    <a:p>
                      <a:pPr marL="457200" indent="-457200" ea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Approving change controls.</a:t>
                      </a:r>
                    </a:p>
                  </a:txBody>
                  <a:tcPr marL="91448" marR="9144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7942">
                <a:tc>
                  <a:txBody>
                    <a:bodyPr/>
                    <a:lstStyle/>
                    <a:p>
                      <a:pPr marL="457200" indent="-457200" ea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Review &amp; approving of validation protocols &amp; records.</a:t>
                      </a:r>
                    </a:p>
                  </a:txBody>
                  <a:tcPr marL="91448" marR="9144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7942">
                <a:tc>
                  <a:txBody>
                    <a:bodyPr/>
                    <a:lstStyle/>
                    <a:p>
                      <a:pPr marL="457200" indent="-457200" algn="just" eaLnBrk="1" hangingPunct="1"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Investigation of complaints.</a:t>
                      </a:r>
                    </a:p>
                  </a:txBody>
                  <a:tcPr marL="91448" marR="9144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7942">
                <a:tc>
                  <a:txBody>
                    <a:bodyPr/>
                    <a:lstStyle/>
                    <a:p>
                      <a:pPr marL="457200" indent="-457200" algn="just" eaLnBrk="1" hangingPunct="1"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make sure effective systems are used for maintaining &amp; calibration of equipment.</a:t>
                      </a:r>
                    </a:p>
                  </a:txBody>
                  <a:tcPr marL="91448" marR="9144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7942">
                <a:tc>
                  <a:txBody>
                    <a:bodyPr/>
                    <a:lstStyle/>
                    <a:p>
                      <a:pPr marL="457200" indent="-457200" algn="just" eaLnBrk="1" hangingPunct="1"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Appropriate testing &amp; reporting of results.</a:t>
                      </a:r>
                    </a:p>
                  </a:txBody>
                  <a:tcPr marL="91448" marR="9144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87942">
                <a:tc>
                  <a:txBody>
                    <a:bodyPr/>
                    <a:lstStyle/>
                    <a:p>
                      <a:pPr marL="457200" marR="0" lvl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Stability study of API.</a:t>
                      </a:r>
                    </a:p>
                  </a:txBody>
                  <a:tcPr marL="91448" marR="9144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87942">
                <a:tc>
                  <a:txBody>
                    <a:bodyPr/>
                    <a:lstStyle/>
                    <a:p>
                      <a:pPr marL="457200" marR="0" lvl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  product quality reviews.</a:t>
                      </a:r>
                    </a:p>
                  </a:txBody>
                  <a:tcPr marL="91448" marR="91448" marT="45714" marB="4571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39964" name="Slide Number Placeholder 5">
            <a:extLst>
              <a:ext uri="{FF2B5EF4-FFF2-40B4-BE49-F238E27FC236}">
                <a16:creationId xmlns:a16="http://schemas.microsoft.com/office/drawing/2014/main" xmlns="" id="{2E4B212A-26BF-42CC-8AE9-45EA3F50C7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28413" y="6492875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DCFF91CB-83C2-4E0D-B7B8-66A050921D0E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27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AA6A1403-5134-4CBD-8C0B-0BF46697B783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B6DF24-AD86-494A-AFC4-4182BF0C0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-38100"/>
            <a:ext cx="10218737" cy="606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b="1" dirty="0"/>
          </a:p>
        </p:txBody>
      </p:sp>
      <p:pic>
        <p:nvPicPr>
          <p:cNvPr id="40964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CCFD1A68-5D2C-48BB-BB32-597AA10C8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74FB727-DE34-49EA-817B-5ACDCDD67FCF}"/>
              </a:ext>
            </a:extLst>
          </p:cNvPr>
          <p:cNvSpPr/>
          <p:nvPr/>
        </p:nvSpPr>
        <p:spPr>
          <a:xfrm>
            <a:off x="487363" y="1227138"/>
            <a:ext cx="4337050" cy="430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I         Quality Management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xmlns="" id="{46297331-0AB5-49D4-AB68-060C6B644006}"/>
              </a:ext>
            </a:extLst>
          </p:cNvPr>
          <p:cNvGraphicFramePr>
            <a:graphicFrameLocks noGrp="1"/>
          </p:cNvGraphicFramePr>
          <p:nvPr/>
        </p:nvGraphicFramePr>
        <p:xfrm>
          <a:off x="487363" y="1833563"/>
          <a:ext cx="10542587" cy="4441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425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71063"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(C)  Responsibilities Of Production</a:t>
                      </a:r>
                    </a:p>
                  </a:txBody>
                  <a:tcPr marL="91448" marR="91448" marT="45709" marB="457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71063">
                <a:tc>
                  <a:txBody>
                    <a:bodyPr/>
                    <a:lstStyle/>
                    <a:p>
                      <a:pPr marL="457200" indent="-457200" algn="just" eaLnBrk="1" hangingPunct="1"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produce API as per approved procedures.</a:t>
                      </a:r>
                    </a:p>
                  </a:txBody>
                  <a:tcPr marL="91448" marR="91448" marT="45709" marB="457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4338">
                <a:tc>
                  <a:txBody>
                    <a:bodyPr/>
                    <a:lstStyle/>
                    <a:p>
                      <a:pPr marL="457200" indent="-457200" algn="just" eaLnBrk="1" hangingPunct="1"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Review of all production batch records.</a:t>
                      </a:r>
                    </a:p>
                  </a:txBody>
                  <a:tcPr marL="91448" marR="91448" marT="45709" marB="457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1063">
                <a:tc>
                  <a:txBody>
                    <a:bodyPr/>
                    <a:lstStyle/>
                    <a:p>
                      <a:pPr marL="457200" indent="-457200" algn="just" eaLnBrk="1" hangingPunct="1"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Reporting of deviations &amp; investigation.</a:t>
                      </a:r>
                    </a:p>
                  </a:txBody>
                  <a:tcPr marL="91448" marR="91448" marT="45709" marB="457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1063">
                <a:tc>
                  <a:txBody>
                    <a:bodyPr/>
                    <a:lstStyle/>
                    <a:p>
                      <a:pPr marL="457200" indent="-457200" algn="just" eaLnBrk="1" hangingPunct="1"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Maintaining cleanliness in the production facility.</a:t>
                      </a:r>
                    </a:p>
                  </a:txBody>
                  <a:tcPr marL="91448" marR="91448" marT="45709" marB="457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1063">
                <a:tc>
                  <a:txBody>
                    <a:bodyPr/>
                    <a:lstStyle/>
                    <a:p>
                      <a:pPr marL="457200" indent="-457200" algn="just" eaLnBrk="1" hangingPunct="1"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Review of validation protocols &amp; reports.</a:t>
                      </a:r>
                    </a:p>
                  </a:txBody>
                  <a:tcPr marL="91448" marR="91448" marT="45709" marB="457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106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(D) Internal Quality Audits</a:t>
                      </a:r>
                    </a:p>
                  </a:txBody>
                  <a:tcPr marL="91448" marR="91448" marT="45709" marB="457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1063">
                <a:tc>
                  <a:txBody>
                    <a:bodyPr/>
                    <a:lstStyle/>
                    <a:p>
                      <a:pPr marL="457200" marR="0" lvl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Internal quality audits are conducted.</a:t>
                      </a:r>
                    </a:p>
                  </a:txBody>
                  <a:tcPr marL="91448" marR="91448" marT="45709" marB="457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40046">
                <a:tc>
                  <a:txBody>
                    <a:bodyPr/>
                    <a:lstStyle/>
                    <a:p>
                      <a:pPr marL="457200" marR="0" lvl="0" indent="-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Internal quality reports are reviewed &amp; corrective actions are taken to close the non-conformances.</a:t>
                      </a:r>
                    </a:p>
                  </a:txBody>
                  <a:tcPr marL="91448" marR="91448" marT="45709" marB="4570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40988" name="Slide Number Placeholder 5">
            <a:extLst>
              <a:ext uri="{FF2B5EF4-FFF2-40B4-BE49-F238E27FC236}">
                <a16:creationId xmlns:a16="http://schemas.microsoft.com/office/drawing/2014/main" xmlns="" id="{3544AEF1-91AA-451A-9118-4CF37613CF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15713" y="6491288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98E27B9F-F828-4864-9C8B-B2049DB873A2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28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2EDDD2EA-1EC5-4888-BB67-03C6DC0A48F2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604595-1089-4DB9-8DFD-BEA3C9B46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-47625"/>
            <a:ext cx="10218737" cy="606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b="1" dirty="0"/>
          </a:p>
        </p:txBody>
      </p:sp>
      <p:pic>
        <p:nvPicPr>
          <p:cNvPr id="41988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CD75D3E7-CE03-48C5-9A40-9FA291F84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971D0CD-CFC6-4C69-9AF1-81D8172FB088}"/>
              </a:ext>
            </a:extLst>
          </p:cNvPr>
          <p:cNvSpPr/>
          <p:nvPr/>
        </p:nvSpPr>
        <p:spPr>
          <a:xfrm>
            <a:off x="487363" y="1227138"/>
            <a:ext cx="4337050" cy="430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I         Quality Management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xmlns="" id="{88A67A82-5023-4D39-A0E0-EAA4D1884948}"/>
              </a:ext>
            </a:extLst>
          </p:cNvPr>
          <p:cNvGraphicFramePr>
            <a:graphicFrameLocks noGrp="1"/>
          </p:cNvGraphicFramePr>
          <p:nvPr/>
        </p:nvGraphicFramePr>
        <p:xfrm>
          <a:off x="487363" y="1833563"/>
          <a:ext cx="10542587" cy="2605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425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13759"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(E) Product Quality Review</a:t>
                      </a:r>
                    </a:p>
                  </a:txBody>
                  <a:tcPr marL="91448" marR="91448" marT="45719" marB="45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3759">
                <a:tc>
                  <a:txBody>
                    <a:bodyPr/>
                    <a:lstStyle/>
                    <a:p>
                      <a:pPr marL="285750" indent="-285750" algn="just" eaLnBrk="1" hangingPunct="1"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Critical test results, deviations or non-conformances &amp; rejected investigations.</a:t>
                      </a:r>
                    </a:p>
                  </a:txBody>
                  <a:tcPr marL="91448" marR="91448" marT="45719" marB="45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0051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changes in process or analytical methods.</a:t>
                      </a:r>
                    </a:p>
                  </a:txBody>
                  <a:tcPr marL="91448" marR="91448" marT="45719" marB="45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3759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Results of stability monitoring program.</a:t>
                      </a:r>
                    </a:p>
                  </a:txBody>
                  <a:tcPr marL="91448" marR="91448" marT="45719" marB="45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3759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Market complaints, returns &amp; recalls.</a:t>
                      </a:r>
                    </a:p>
                  </a:txBody>
                  <a:tcPr marL="91448" marR="91448" marT="45719" marB="4571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2004" name="Slide Number Placeholder 5">
            <a:extLst>
              <a:ext uri="{FF2B5EF4-FFF2-40B4-BE49-F238E27FC236}">
                <a16:creationId xmlns:a16="http://schemas.microsoft.com/office/drawing/2014/main" xmlns="" id="{6F173A16-74A4-4CED-88D9-FFED9AE766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15713" y="6491288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DE7D9461-1A4D-44A6-B0B9-017807E55388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29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5DBB085E-1130-4293-8A32-7F26FC9015CE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7D4E1E-9CAE-4396-8A0E-E05274FF03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187325"/>
            <a:ext cx="10218737" cy="37147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 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7" name="Subtitle 2">
            <a:extLst>
              <a:ext uri="{FF2B5EF4-FFF2-40B4-BE49-F238E27FC236}">
                <a16:creationId xmlns:a16="http://schemas.microsoft.com/office/drawing/2014/main" xmlns="" id="{CEA442F5-B41A-4F05-9325-6DB796205DB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093788" y="2319338"/>
            <a:ext cx="10218737" cy="36957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50000"/>
              </a:spcBef>
              <a:buClrTx/>
            </a:pPr>
            <a:r>
              <a:rPr lang="en-US" altLang="en-US" sz="1800" cap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Shakti Bioscience Limited  was established in the year 2006 for manufacturing of Pharmaceutical Intermediates, APIs and some special chemicals  at Vapi GIDC, Gujarat (India). </a:t>
            </a:r>
          </a:p>
          <a:p>
            <a:pPr algn="just" eaLnBrk="1" hangingPunct="1">
              <a:spcBef>
                <a:spcPct val="50000"/>
              </a:spcBef>
              <a:buClrTx/>
            </a:pPr>
            <a:endParaRPr lang="en-US" altLang="en-US" sz="1800" cap="none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50000"/>
              </a:spcBef>
              <a:buClrTx/>
            </a:pPr>
            <a:r>
              <a:rPr lang="en-US" altLang="en-US" sz="1800" cap="none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facility has infrastructure distributed in three  blocks, Block-1 and Block-2 while Block-3 is powder processing clean area. We have a strong orientation towards Quality Control &amp; Quality Assurance.</a:t>
            </a:r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xmlns="" id="{3BB3AABE-8518-4B27-B45C-AE2A6C0D4E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12538" y="6492875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61350513-CA95-46F0-9DA8-ACCE249DED52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10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8665204B-99D5-4964-AB71-FA0267D71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BD4E12F9-3EA9-42BB-B6B6-917F36A1F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938157"/>
              </p:ext>
            </p:extLst>
          </p:nvPr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480FD0-987C-498E-A200-9EDDBC7C5E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-57150"/>
            <a:ext cx="10218737" cy="606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b="1" dirty="0"/>
          </a:p>
        </p:txBody>
      </p:sp>
      <p:pic>
        <p:nvPicPr>
          <p:cNvPr id="43012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CFB45308-3B84-41D9-AAC9-233873F1F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F8F029F-A739-4548-BBE6-13D712896075}"/>
              </a:ext>
            </a:extLst>
          </p:cNvPr>
          <p:cNvSpPr/>
          <p:nvPr/>
        </p:nvSpPr>
        <p:spPr>
          <a:xfrm>
            <a:off x="487363" y="1227138"/>
            <a:ext cx="2400300" cy="430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Pct val="75000"/>
              <a:defRPr/>
            </a:pPr>
            <a:r>
              <a:rPr lang="en-US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II 	Personnel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xmlns="" id="{35570F14-98BC-437D-A2F9-BA1D6A9D3329}"/>
              </a:ext>
            </a:extLst>
          </p:cNvPr>
          <p:cNvGraphicFramePr>
            <a:graphicFrameLocks noGrp="1"/>
          </p:cNvGraphicFramePr>
          <p:nvPr/>
        </p:nvGraphicFramePr>
        <p:xfrm>
          <a:off x="487363" y="1833563"/>
          <a:ext cx="10542587" cy="4567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425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37848"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(A) Personnel Qualification</a:t>
                      </a:r>
                    </a:p>
                  </a:txBody>
                  <a:tcPr marL="91448" marR="91448" marT="45718" marB="4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7848">
                <a:tc>
                  <a:txBody>
                    <a:bodyPr/>
                    <a:lstStyle/>
                    <a:p>
                      <a:pPr marL="457200" indent="-457200" algn="just" eaLnBrk="1" hangingPunct="1"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Adequate number of qualified persons are available for manufacturing &amp; controlling of API.</a:t>
                      </a:r>
                    </a:p>
                  </a:txBody>
                  <a:tcPr marL="91448" marR="91448" marT="45718" marB="4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70074">
                <a:tc>
                  <a:txBody>
                    <a:bodyPr/>
                    <a:lstStyle/>
                    <a:p>
                      <a:pPr marL="457200" indent="-457200" algn="just" eaLnBrk="1" hangingPunct="1"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Their responsibilities in the manufacturing activity is specified &amp; regular training is conducted for GMP &amp; Safety.</a:t>
                      </a:r>
                    </a:p>
                  </a:txBody>
                  <a:tcPr marL="91448" marR="91448" marT="45718" marB="4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784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(B) Personnel Hygiene</a:t>
                      </a:r>
                    </a:p>
                  </a:txBody>
                  <a:tcPr marL="91448" marR="91448" marT="45718" marB="4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7848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employees in the factory practice good sanitation habits.</a:t>
                      </a:r>
                    </a:p>
                  </a:txBody>
                  <a:tcPr marL="91448" marR="91448" marT="45718" marB="4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70074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manufacturing persons are provided with clean factory cloths. Direct contact with intermediates &amp; API is avoided.</a:t>
                      </a:r>
                    </a:p>
                  </a:txBody>
                  <a:tcPr marL="91448" marR="91448" marT="45718" marB="4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7848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Smoking, eating, drinking, chewing &amp; the storage of foods are not allowed in manufacturing area.</a:t>
                      </a:r>
                    </a:p>
                  </a:txBody>
                  <a:tcPr marL="91448" marR="91448" marT="45718" marB="4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37848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Persons suffering from infectious disease or having lesions are not allowed in manufacturing area.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18" marB="4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43034" name="Slide Number Placeholder 5">
            <a:extLst>
              <a:ext uri="{FF2B5EF4-FFF2-40B4-BE49-F238E27FC236}">
                <a16:creationId xmlns:a16="http://schemas.microsoft.com/office/drawing/2014/main" xmlns="" id="{9DD0A36B-83FC-4125-ACD8-927C9A3BFD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15713" y="6492875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65FD58F6-6E69-467C-80F3-44673AD240B9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30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217A8A2A-F70D-4C85-8659-7D803473D20E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6DDFC982-B4BF-47F9-9435-CF29C8FA91FB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6EC1BF-647F-4B64-8036-969437B7AC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-47625"/>
            <a:ext cx="10218737" cy="606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b="1" dirty="0"/>
          </a:p>
        </p:txBody>
      </p:sp>
      <p:pic>
        <p:nvPicPr>
          <p:cNvPr id="44036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BC2D7B02-4B7B-479A-A23D-9840A6E86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920CB57-698F-4762-9D46-A94358BB672D}"/>
              </a:ext>
            </a:extLst>
          </p:cNvPr>
          <p:cNvSpPr/>
          <p:nvPr/>
        </p:nvSpPr>
        <p:spPr>
          <a:xfrm>
            <a:off x="487363" y="1227138"/>
            <a:ext cx="3779837" cy="430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Pct val="75000"/>
              <a:defRPr/>
            </a:pPr>
            <a:r>
              <a:rPr lang="en-US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III 	Building &amp; Facility  </a:t>
            </a:r>
          </a:p>
        </p:txBody>
      </p:sp>
      <p:sp>
        <p:nvSpPr>
          <p:cNvPr id="44038" name="Slide Number Placeholder 5">
            <a:extLst>
              <a:ext uri="{FF2B5EF4-FFF2-40B4-BE49-F238E27FC236}">
                <a16:creationId xmlns:a16="http://schemas.microsoft.com/office/drawing/2014/main" xmlns="" id="{BE11E766-D7D5-4A3C-8C77-5F15D641BC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15713" y="6492875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CC05BC8F-2C32-42BE-8AB3-7AADCFD915D0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31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39" name="Picture 20">
            <a:extLst>
              <a:ext uri="{FF2B5EF4-FFF2-40B4-BE49-F238E27FC236}">
                <a16:creationId xmlns:a16="http://schemas.microsoft.com/office/drawing/2014/main" xmlns="" id="{2DB5612E-6F6C-4F95-BBC3-4AE2D78B5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2312894"/>
            <a:ext cx="10885488" cy="357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Rectangle 21">
            <a:extLst>
              <a:ext uri="{FF2B5EF4-FFF2-40B4-BE49-F238E27FC236}">
                <a16:creationId xmlns:a16="http://schemas.microsoft.com/office/drawing/2014/main" xmlns="" id="{74C9FC62-38AE-49F2-B1A2-897255BEFE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525" y="6065838"/>
            <a:ext cx="4973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>
                <a:schemeClr val="tx2"/>
              </a:buClr>
              <a:buSzPct val="75000"/>
              <a:buFont typeface="Arial" panose="020B0604020202020204" pitchFamily="34" charset="0"/>
              <a:buChar char="•"/>
            </a:pP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Samples are taken every day for analysis</a:t>
            </a:r>
          </a:p>
        </p:txBody>
      </p:sp>
      <p:sp>
        <p:nvSpPr>
          <p:cNvPr id="44041" name="Rectangle 22">
            <a:extLst>
              <a:ext uri="{FF2B5EF4-FFF2-40B4-BE49-F238E27FC236}">
                <a16:creationId xmlns:a16="http://schemas.microsoft.com/office/drawing/2014/main" xmlns="" id="{778DB51D-6246-46A4-98E0-9CE6D26B70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375" y="1762125"/>
            <a:ext cx="32708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>
                <a:schemeClr val="tx2"/>
              </a:buClr>
              <a:buSzPct val="75000"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(A ) 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Purified 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Water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72625C-D280-45A3-8C0C-15518AE69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-57150"/>
            <a:ext cx="10218737" cy="606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b="1" dirty="0"/>
          </a:p>
        </p:txBody>
      </p:sp>
      <p:pic>
        <p:nvPicPr>
          <p:cNvPr id="45060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C244AEDE-F3F0-42A5-A0C4-E7D4C59A4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DCCA4D6-50D9-4960-A1F0-0F3C77698202}"/>
              </a:ext>
            </a:extLst>
          </p:cNvPr>
          <p:cNvSpPr/>
          <p:nvPr/>
        </p:nvSpPr>
        <p:spPr>
          <a:xfrm>
            <a:off x="487363" y="1227138"/>
            <a:ext cx="4094162" cy="9382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Pct val="75000"/>
              <a:defRPr/>
            </a:pPr>
            <a:r>
              <a:rPr lang="en-US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III 	Building &amp; Facility  </a:t>
            </a:r>
          </a:p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Pct val="75000"/>
              <a:defRPr/>
            </a:pPr>
            <a:endParaRPr lang="en-US" sz="22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xmlns="" id="{5E272FE0-2EB8-4125-9C92-576520597DF9}"/>
              </a:ext>
            </a:extLst>
          </p:cNvPr>
          <p:cNvGraphicFramePr>
            <a:graphicFrameLocks noGrp="1"/>
          </p:cNvGraphicFramePr>
          <p:nvPr/>
        </p:nvGraphicFramePr>
        <p:xfrm>
          <a:off x="487363" y="1833563"/>
          <a:ext cx="10542587" cy="3294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425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7938"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(B) Lighting </a:t>
                      </a:r>
                    </a:p>
                  </a:txBody>
                  <a:tcPr marL="91448" marR="91448" marT="45702" marB="45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7938">
                <a:tc>
                  <a:txBody>
                    <a:bodyPr/>
                    <a:lstStyle/>
                    <a:p>
                      <a:pPr marL="285750" indent="-285750" eaLnBrk="1" hangingPunct="1"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Adequate lighting is provided in all areas.</a:t>
                      </a:r>
                    </a:p>
                  </a:txBody>
                  <a:tcPr marL="91448" marR="91448" marT="45702" marB="45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82311"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(C) Maintenance &amp; Sanitation</a:t>
                      </a:r>
                    </a:p>
                  </a:txBody>
                  <a:tcPr marL="91448" marR="91448" marT="45702" marB="45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7938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 maintenance are followed.</a:t>
                      </a:r>
                    </a:p>
                  </a:txBody>
                  <a:tcPr marL="91448" marR="91448" marT="45702" marB="45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27938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Regular cleaning of manufacturing areas are done.</a:t>
                      </a:r>
                    </a:p>
                  </a:txBody>
                  <a:tcPr marL="91448" marR="91448" marT="45702" marB="45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5076" name="Slide Number Placeholder 5">
            <a:extLst>
              <a:ext uri="{FF2B5EF4-FFF2-40B4-BE49-F238E27FC236}">
                <a16:creationId xmlns:a16="http://schemas.microsoft.com/office/drawing/2014/main" xmlns="" id="{E55924E3-F4F6-4FD1-B596-D82D1B1EC6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15713" y="6492875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AA8BE5A6-3A89-41A6-A66A-D5E6BC999654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32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FEACD7-CF9D-4E9A-A69C-A6456178B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-47625"/>
            <a:ext cx="10218737" cy="606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b="1" dirty="0"/>
          </a:p>
        </p:txBody>
      </p:sp>
      <p:pic>
        <p:nvPicPr>
          <p:cNvPr id="46084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973680AB-9E20-418D-9933-843168DD2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5AB1D1F-15EE-441E-9811-7453EA65E6A7}"/>
              </a:ext>
            </a:extLst>
          </p:cNvPr>
          <p:cNvSpPr/>
          <p:nvPr/>
        </p:nvSpPr>
        <p:spPr>
          <a:xfrm>
            <a:off x="487363" y="1227138"/>
            <a:ext cx="3967162" cy="430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Pct val="75000"/>
              <a:defRPr/>
            </a:pPr>
            <a:r>
              <a:rPr lang="en-US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IV 	PROCESS EQUIPMENTS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xmlns="" id="{E667294D-11FA-49AB-9217-705CE7500B36}"/>
              </a:ext>
            </a:extLst>
          </p:cNvPr>
          <p:cNvGraphicFramePr>
            <a:graphicFrameLocks noGrp="1"/>
          </p:cNvGraphicFramePr>
          <p:nvPr/>
        </p:nvGraphicFramePr>
        <p:xfrm>
          <a:off x="487363" y="1833563"/>
          <a:ext cx="10542587" cy="4406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425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96058"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(A)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Equipment Maintenance &amp; Cleaning</a:t>
                      </a:r>
                    </a:p>
                  </a:txBody>
                  <a:tcPr marL="91448" marR="91448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6058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Schedule for preventive maintenance of equipment are in place &amp; followed.</a:t>
                      </a:r>
                    </a:p>
                  </a:txBody>
                  <a:tcPr marL="91448" marR="91448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0039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Written procedures for cleaning of equipment are available.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Responsibilities are assigned and cleaning schedule available.</a:t>
                      </a:r>
                      <a:endParaRPr lang="en-US" sz="1800" b="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60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(B) Calibration</a:t>
                      </a:r>
                      <a:endParaRPr lang="en-US" sz="18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0039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weighing balances, critical measuring &amp; testing equipment are calibrated regularly as per schedule &amp; records maintained .</a:t>
                      </a:r>
                    </a:p>
                  </a:txBody>
                  <a:tcPr marL="91448" marR="91448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42592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Equipment are calibrated against the standards traceable to Certified Standards.</a:t>
                      </a:r>
                    </a:p>
                  </a:txBody>
                  <a:tcPr marL="91448" marR="91448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96058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current calibration status is displayed on the equipment/instrument.</a:t>
                      </a:r>
                    </a:p>
                  </a:txBody>
                  <a:tcPr marL="91448" marR="91448" marT="45704" marB="4570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6104" name="Slide Number Placeholder 5">
            <a:extLst>
              <a:ext uri="{FF2B5EF4-FFF2-40B4-BE49-F238E27FC236}">
                <a16:creationId xmlns:a16="http://schemas.microsoft.com/office/drawing/2014/main" xmlns="" id="{97635B31-78A1-405E-AD8E-34AA245C66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15713" y="6492875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194B0D03-025E-4D8C-A5EB-F99B0A5A1E53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33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9E08B9E4-09EC-4E4A-B5B6-6A557C6D7E5F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A2A9D5-11AC-43D2-AE77-CA5FD3F65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-66675"/>
            <a:ext cx="10218737" cy="606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b="1" dirty="0"/>
          </a:p>
        </p:txBody>
      </p:sp>
      <p:pic>
        <p:nvPicPr>
          <p:cNvPr id="47108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60146D27-7275-47AE-B8CF-54FAFEAA0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A522CD4-175C-4250-A753-99C8DCDD2C5C}"/>
              </a:ext>
            </a:extLst>
          </p:cNvPr>
          <p:cNvSpPr/>
          <p:nvPr/>
        </p:nvSpPr>
        <p:spPr>
          <a:xfrm>
            <a:off x="487363" y="1227138"/>
            <a:ext cx="4883150" cy="363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Pct val="75000"/>
              <a:defRPr/>
            </a:pPr>
            <a:r>
              <a:rPr lang="en-US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V	Documentation &amp; Records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xmlns="" id="{9E1A6057-8CF1-4FAA-AF22-D1D0B1574936}"/>
              </a:ext>
            </a:extLst>
          </p:cNvPr>
          <p:cNvGraphicFramePr>
            <a:graphicFrameLocks noGrp="1"/>
          </p:cNvGraphicFramePr>
          <p:nvPr/>
        </p:nvGraphicFramePr>
        <p:xfrm>
          <a:off x="487363" y="1700213"/>
          <a:ext cx="10825162" cy="4662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251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144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(A) Documentation System &amp; Specification</a:t>
                      </a:r>
                    </a:p>
                  </a:txBody>
                  <a:tcPr marL="91443" marR="91443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672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 Operating Procedures are in place for all departments &amp; all operations are carried out as per the SOPs.</a:t>
                      </a:r>
                    </a:p>
                  </a:txBody>
                  <a:tcPr marL="91443" marR="91443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672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documents related to manufacturing of intermediates or APIs are prepared, reviewed,  approved by QA/QC &amp; distributed to all concerned departments.</a:t>
                      </a:r>
                    </a:p>
                  </a:txBody>
                  <a:tcPr marL="91443" marR="91443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4462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Retention period of all Quality related documents are defined as below:</a:t>
                      </a:r>
                    </a:p>
                  </a:txBody>
                  <a:tcPr marL="91443" marR="91443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9672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production, quality &amp; distribution records are retained for one year after the completion of product shelf life.</a:t>
                      </a:r>
                    </a:p>
                  </a:txBody>
                  <a:tcPr marL="91443" marR="91443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4462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documents &amp; SOPs are controlled as per the respective Standard Operating Procedures.</a:t>
                      </a:r>
                    </a:p>
                  </a:txBody>
                  <a:tcPr marL="91443" marR="91443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4462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original obsolete copies of quality related documents are retained for future references.</a:t>
                      </a:r>
                    </a:p>
                  </a:txBody>
                  <a:tcPr marL="91443" marR="91443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14462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Specifications for RM, PM, FP ,In process  &amp; Intermediates are established.</a:t>
                      </a:r>
                    </a:p>
                  </a:txBody>
                  <a:tcPr marL="91443" marR="91443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47130" name="Slide Number Placeholder 5">
            <a:extLst>
              <a:ext uri="{FF2B5EF4-FFF2-40B4-BE49-F238E27FC236}">
                <a16:creationId xmlns:a16="http://schemas.microsoft.com/office/drawing/2014/main" xmlns="" id="{A11825D7-5831-4A7B-B8A9-32E242BD24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15713" y="6491288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3AE4E989-4C1E-4CEC-917E-985CCFBFA842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34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E0B72F2A-68EC-42E4-BFE2-D496B9F50A8B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01273E-0E9C-474C-9F53-EC20D7C63F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-38100"/>
            <a:ext cx="10218737" cy="606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b="1" dirty="0"/>
          </a:p>
        </p:txBody>
      </p:sp>
      <p:pic>
        <p:nvPicPr>
          <p:cNvPr id="48132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C9706267-7870-4341-A28B-41F14D7CC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116575A-BD9D-47F8-B065-697B2A4AB67F}"/>
              </a:ext>
            </a:extLst>
          </p:cNvPr>
          <p:cNvSpPr/>
          <p:nvPr/>
        </p:nvSpPr>
        <p:spPr>
          <a:xfrm>
            <a:off x="487363" y="1227138"/>
            <a:ext cx="4883150" cy="363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Pct val="75000"/>
              <a:defRPr/>
            </a:pPr>
            <a:r>
              <a:rPr lang="en-US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V	Documentation &amp; Records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xmlns="" id="{07B23284-873D-4638-9EB9-C23046C3CA89}"/>
              </a:ext>
            </a:extLst>
          </p:cNvPr>
          <p:cNvGraphicFramePr>
            <a:graphicFrameLocks noGrp="1"/>
          </p:cNvGraphicFramePr>
          <p:nvPr/>
        </p:nvGraphicFramePr>
        <p:xfrm>
          <a:off x="487363" y="1700213"/>
          <a:ext cx="10825162" cy="46276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251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34627"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(B) Equipment Cleaning &amp; Usage Records</a:t>
                      </a:r>
                    </a:p>
                  </a:txBody>
                  <a:tcPr marL="91443" marR="91443"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867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Equipment Cleaning Records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are maintained which includes, Date &amp; Time of cleaning. Previous product &amp; its batch no., Person performing the cleaning activity.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6237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Equipment Cleaning &amp; Usage logs are maintained.</a:t>
                      </a:r>
                    </a:p>
                  </a:txBody>
                  <a:tcPr marL="91443" marR="91443"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46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(C) Batch Manufacturing Record</a:t>
                      </a:r>
                    </a:p>
                  </a:txBody>
                  <a:tcPr marL="91443" marR="91443"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14384">
                <a:tc>
                  <a:txBody>
                    <a:bodyPr/>
                    <a:lstStyle/>
                    <a:p>
                      <a:pPr marL="285750" indent="-285750" algn="just" eaLnBrk="1" hangingPunct="1">
                        <a:spcBef>
                          <a:spcPct val="5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Batch manufacturing records are in place. These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includes, The name of intermediates &amp; API manufactured, List of RM &amp; intermediates used, Major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Equipments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used for production &amp; Detail manufacturing instructions. 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4627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Courier New" panose="02070309020205020404" pitchFamily="49" charset="0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(D)   Laboratory Control Records</a:t>
                      </a:r>
                    </a:p>
                  </a:txBody>
                  <a:tcPr marL="91443" marR="91443"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14384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Laboratory control records are in place.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These includes, Description of sample received for testing, A complete record of raw data including the graphs, Record of all calculations performed &amp; Results of all tests are reviewed.</a:t>
                      </a:r>
                    </a:p>
                  </a:txBody>
                  <a:tcPr marL="91443" marR="91443"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8152" name="Slide Number Placeholder 5">
            <a:extLst>
              <a:ext uri="{FF2B5EF4-FFF2-40B4-BE49-F238E27FC236}">
                <a16:creationId xmlns:a16="http://schemas.microsoft.com/office/drawing/2014/main" xmlns="" id="{F450EBFF-14EB-410E-91AF-78D7870F24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15713" y="6491288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6BCC39E2-A10D-4DC8-AE57-660B3F7C5C31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35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20E91466-DC74-45F8-8ADB-AA7275B32EED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E2B49A-FDBD-4FF4-8438-CFF1C46ABF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-47625"/>
            <a:ext cx="10218737" cy="606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b="1" dirty="0"/>
          </a:p>
        </p:txBody>
      </p:sp>
      <p:pic>
        <p:nvPicPr>
          <p:cNvPr id="49156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2F1397BC-902E-4A8B-BDD3-1261BA4A3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D1E34A3-AB07-4B5F-A354-26A9898D5963}"/>
              </a:ext>
            </a:extLst>
          </p:cNvPr>
          <p:cNvSpPr/>
          <p:nvPr/>
        </p:nvSpPr>
        <p:spPr>
          <a:xfrm>
            <a:off x="487363" y="1227138"/>
            <a:ext cx="4883150" cy="363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80000"/>
              </a:lnSpc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Pct val="75000"/>
              <a:defRPr/>
            </a:pPr>
            <a:r>
              <a:rPr lang="en-US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V	Documentation &amp; Records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xmlns="" id="{C72CB2ED-B75B-4A1E-8C7C-20E3C5D2772C}"/>
              </a:ext>
            </a:extLst>
          </p:cNvPr>
          <p:cNvGraphicFramePr>
            <a:graphicFrameLocks noGrp="1"/>
          </p:cNvGraphicFramePr>
          <p:nvPr/>
        </p:nvGraphicFramePr>
        <p:xfrm>
          <a:off x="487363" y="1700213"/>
          <a:ext cx="10825162" cy="29749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251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42096"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(E) Batch Production Record Review</a:t>
                      </a:r>
                    </a:p>
                  </a:txBody>
                  <a:tcPr marL="91443" marR="9144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4214">
                <a:tc>
                  <a:txBody>
                    <a:bodyPr/>
                    <a:lstStyle/>
                    <a:p>
                      <a:pPr marL="285750" indent="-285750" algn="just" eaLnBrk="1" hangingPunct="1">
                        <a:spcBef>
                          <a:spcPct val="50000"/>
                        </a:spcBef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Written procedure for review &amp; approval of batch production records are in place.</a:t>
                      </a:r>
                    </a:p>
                  </a:txBody>
                  <a:tcPr marL="91443" marR="9144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6569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Review &amp; approval of batch production record is done by QA.</a:t>
                      </a:r>
                    </a:p>
                  </a:txBody>
                  <a:tcPr marL="91443" marR="9144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42096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deviations &amp; its investigations are reviewed prior to release of the batch.</a:t>
                      </a:r>
                    </a:p>
                  </a:txBody>
                  <a:tcPr marL="91443" marR="91443" marT="45722" marB="4572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9170" name="Slide Number Placeholder 5">
            <a:extLst>
              <a:ext uri="{FF2B5EF4-FFF2-40B4-BE49-F238E27FC236}">
                <a16:creationId xmlns:a16="http://schemas.microsoft.com/office/drawing/2014/main" xmlns="" id="{B629CB8B-6BF1-4532-A6ED-2359CB5DBB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15713" y="6491288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B169C16B-8EBD-4B20-AB84-FC790159D90D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36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749FC710-7563-4504-A900-19802938DEA3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087F7B-25D2-427B-9563-E3C229585E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-47625"/>
            <a:ext cx="10218737" cy="606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b="1" dirty="0"/>
          </a:p>
        </p:txBody>
      </p:sp>
      <p:pic>
        <p:nvPicPr>
          <p:cNvPr id="50180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F5B74601-96EB-4B37-B700-2B3AED58D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2F00571-939C-4AC0-968B-6AAB0E188049}"/>
              </a:ext>
            </a:extLst>
          </p:cNvPr>
          <p:cNvSpPr/>
          <p:nvPr/>
        </p:nvSpPr>
        <p:spPr>
          <a:xfrm>
            <a:off x="487363" y="1227138"/>
            <a:ext cx="4403725" cy="430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Pct val="75000"/>
              <a:defRPr/>
            </a:pPr>
            <a:r>
              <a:rPr lang="en-US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VI	Materials Management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xmlns="" id="{11DD0A5C-B752-4DCC-A6B8-00F3ECBAD3BF}"/>
              </a:ext>
            </a:extLst>
          </p:cNvPr>
          <p:cNvGraphicFramePr>
            <a:graphicFrameLocks noGrp="1"/>
          </p:cNvGraphicFramePr>
          <p:nvPr/>
        </p:nvGraphicFramePr>
        <p:xfrm>
          <a:off x="487363" y="1700213"/>
          <a:ext cx="10825162" cy="439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251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95941"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(A) Receipt &amp; Quarantine</a:t>
                      </a:r>
                    </a:p>
                  </a:txBody>
                  <a:tcPr marL="91443" marR="91443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5855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 incoming materials are inspected visually for correct labeling, physical condition &amp; sealing.</a:t>
                      </a:r>
                    </a:p>
                  </a:txBody>
                  <a:tcPr marL="91443" marR="91443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1489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Before using the material is tested &amp; approved by QC.</a:t>
                      </a:r>
                    </a:p>
                  </a:txBody>
                  <a:tcPr marL="91443" marR="91443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11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(B) Storage </a:t>
                      </a:r>
                    </a:p>
                  </a:txBody>
                  <a:tcPr marL="91443" marR="91443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113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Materials are stored as per their storage condition on pallets.</a:t>
                      </a:r>
                    </a:p>
                  </a:txBody>
                  <a:tcPr marL="91443" marR="91443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113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Designated area for storing of rejected RM is defined.</a:t>
                      </a:r>
                    </a:p>
                  </a:txBody>
                  <a:tcPr marL="91443" marR="91443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11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(C) Re-evaluation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3" marR="91443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71135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Retest period of RMs are  defined.</a:t>
                      </a:r>
                    </a:p>
                  </a:txBody>
                  <a:tcPr marL="91443" marR="91443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50202" name="Slide Number Placeholder 5">
            <a:extLst>
              <a:ext uri="{FF2B5EF4-FFF2-40B4-BE49-F238E27FC236}">
                <a16:creationId xmlns:a16="http://schemas.microsoft.com/office/drawing/2014/main" xmlns="" id="{DBEB853F-722B-464B-B6E4-82B00B8869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15713" y="6491288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7A2D2748-8069-410B-89F5-65E21871343C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37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7B556174-0EB3-4A47-88D7-AC6CA98E7F02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C1756D-C9BC-46D4-8C8D-331703A25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52388"/>
            <a:ext cx="10218737" cy="5000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b="1" dirty="0"/>
          </a:p>
        </p:txBody>
      </p:sp>
      <p:pic>
        <p:nvPicPr>
          <p:cNvPr id="51204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53A27BCE-2558-4C12-8E06-4B4D27059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1702C2D-FEDF-4271-9A69-505894806A96}"/>
              </a:ext>
            </a:extLst>
          </p:cNvPr>
          <p:cNvSpPr/>
          <p:nvPr/>
        </p:nvSpPr>
        <p:spPr>
          <a:xfrm>
            <a:off x="487363" y="1227138"/>
            <a:ext cx="4205287" cy="396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Pct val="75000"/>
              <a:defRPr/>
            </a:pPr>
            <a:r>
              <a:rPr lang="en-US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VII	Production Controls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xmlns="" id="{3C4DDFB1-9803-4118-AFF7-FD24A0B5A598}"/>
              </a:ext>
            </a:extLst>
          </p:cNvPr>
          <p:cNvGraphicFramePr>
            <a:graphicFrameLocks noGrp="1"/>
          </p:cNvGraphicFramePr>
          <p:nvPr/>
        </p:nvGraphicFramePr>
        <p:xfrm>
          <a:off x="509588" y="1700213"/>
          <a:ext cx="10802937" cy="45021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29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431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(A) Production Operation</a:t>
                      </a: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3164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1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RM &amp; intermediates are weighed &amp; measured by production person before use for next step.</a:t>
                      </a: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316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Actual yields are compared with standard yields. Deviation observed during production is documented &amp; investigated.</a:t>
                      </a: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3164"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(B)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Inprocess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&amp; Intermediates  Sampling &amp; Controls                                 </a:t>
                      </a: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316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Written procedure for in-process &amp; Intermediates  sampling &amp; quality testing are established &amp; approved by QA/QC. All in-process &amp; Intermediates results are recorded</a:t>
                      </a: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31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(C) Blending Of Batches</a:t>
                      </a: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4316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Passed batches are blended to make a bigger batch. The back traceability of individual batches are recorded in batch records.</a:t>
                      </a:r>
                    </a:p>
                  </a:txBody>
                  <a:tcPr marL="91435" marR="91435" marT="45718" marB="4571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1224" name="Slide Number Placeholder 5">
            <a:extLst>
              <a:ext uri="{FF2B5EF4-FFF2-40B4-BE49-F238E27FC236}">
                <a16:creationId xmlns:a16="http://schemas.microsoft.com/office/drawing/2014/main" xmlns="" id="{1CF4E0B2-7A42-4B59-AE80-BD43BE233A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15713" y="6491288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98A0AE5E-0FF2-4132-814A-64498EDC68E3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38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D0AE5801-EF21-489A-B292-E6E927D57A3B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B69F1A-D6F4-4EA1-ADDE-6CA4999AA0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11113"/>
            <a:ext cx="10218737" cy="5413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b="1" dirty="0"/>
          </a:p>
        </p:txBody>
      </p:sp>
      <p:pic>
        <p:nvPicPr>
          <p:cNvPr id="52228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E12B7FAB-19BA-4FD0-B5B1-F6529A8B8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59BA431-8860-40BE-A2AA-E30CAA5BCC9A}"/>
              </a:ext>
            </a:extLst>
          </p:cNvPr>
          <p:cNvSpPr/>
          <p:nvPr/>
        </p:nvSpPr>
        <p:spPr>
          <a:xfrm>
            <a:off x="487363" y="1227138"/>
            <a:ext cx="3886200" cy="396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Pct val="75000"/>
              <a:defRPr/>
            </a:pPr>
            <a:r>
              <a:rPr lang="en-US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VIII	  Packing &amp; Labeling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xmlns="" id="{68551B9C-0D61-45F9-A1E5-494BB9064A2C}"/>
              </a:ext>
            </a:extLst>
          </p:cNvPr>
          <p:cNvGraphicFramePr>
            <a:graphicFrameLocks noGrp="1"/>
          </p:cNvGraphicFramePr>
          <p:nvPr/>
        </p:nvGraphicFramePr>
        <p:xfrm>
          <a:off x="490538" y="1700213"/>
          <a:ext cx="10821987" cy="3751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219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52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(A)General</a:t>
                      </a:r>
                    </a:p>
                  </a:txBody>
                  <a:tcPr marL="91432" marR="91432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5210">
                <a:tc>
                  <a:txBody>
                    <a:bodyPr/>
                    <a:lstStyle/>
                    <a:p>
                      <a:pPr marL="285750" indent="-285750" algn="just" ea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Written procedure for receipt, quarantine, sampling, testing &amp; release of PM is defined.</a:t>
                      </a:r>
                    </a:p>
                  </a:txBody>
                  <a:tcPr marL="91432" marR="91432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52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(B) Packing Materials</a:t>
                      </a:r>
                    </a:p>
                  </a:txBody>
                  <a:tcPr marL="91432" marR="91432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5210">
                <a:tc>
                  <a:txBody>
                    <a:bodyPr/>
                    <a:lstStyle/>
                    <a:p>
                      <a:pPr marL="285750" indent="-285750" ea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containers used for packing of intermediate &amp; API are not reactive, additive or absorptive.</a:t>
                      </a:r>
                    </a:p>
                  </a:txBody>
                  <a:tcPr marL="91432" marR="91432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252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(C) Packaging &amp; Labeling Operations</a:t>
                      </a:r>
                    </a:p>
                  </a:txBody>
                  <a:tcPr marL="91432" marR="91432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2521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Documented procedure for use of packaging &amp; labels used are in place. </a:t>
                      </a:r>
                    </a:p>
                  </a:txBody>
                  <a:tcPr marL="91432" marR="91432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2246" name="Slide Number Placeholder 5">
            <a:extLst>
              <a:ext uri="{FF2B5EF4-FFF2-40B4-BE49-F238E27FC236}">
                <a16:creationId xmlns:a16="http://schemas.microsoft.com/office/drawing/2014/main" xmlns="" id="{7A8BAAF1-65ED-46C2-A917-7B8D6FA993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15713" y="6491288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E4E85704-E9AF-4690-8431-2F2604BE264F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39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15C4DB3B-537D-457A-8792-B41FE11E3880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xmlns="" id="{FF311F84-CB82-4FB4-95BB-5E4E2EA42162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8020B0-CBB6-40ED-B1CB-3262F1D61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187325"/>
            <a:ext cx="10218737" cy="37147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 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xmlns="" id="{8143D57F-2E97-40F0-8518-C9482C1996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12538" y="6492875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9B8B0954-F0AF-43B0-9F17-625A830307AB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3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AF3AFECB-F230-46AD-A982-FAD202910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CC987089-6EF1-44A7-A77D-53CDC80B8C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500713"/>
              </p:ext>
            </p:extLst>
          </p:nvPr>
        </p:nvGraphicFramePr>
        <p:xfrm>
          <a:off x="914400" y="1462088"/>
          <a:ext cx="9666288" cy="4881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3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331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43778">
                <a:tc>
                  <a:txBody>
                    <a:bodyPr/>
                    <a:lstStyle/>
                    <a:p>
                      <a:r>
                        <a:rPr lang="en-IN" sz="18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Particulars</a:t>
                      </a:r>
                      <a:endParaRPr lang="en-IN" sz="1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Details</a:t>
                      </a:r>
                    </a:p>
                  </a:txBody>
                  <a:tcPr marL="91446" marR="9144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3778">
                <a:tc>
                  <a:txBody>
                    <a:bodyPr/>
                    <a:lstStyle/>
                    <a:p>
                      <a:r>
                        <a:rPr lang="en-US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 of Establishment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2006</a:t>
                      </a:r>
                    </a:p>
                  </a:txBody>
                  <a:tcPr marL="91446" marR="9144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3778">
                <a:tc>
                  <a:txBody>
                    <a:bodyPr/>
                    <a:lstStyle/>
                    <a:p>
                      <a:r>
                        <a:rPr lang="en-US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3901</a:t>
                      </a:r>
                      <a:r>
                        <a:rPr lang="en-IN" sz="18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I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Sq. M.</a:t>
                      </a:r>
                    </a:p>
                  </a:txBody>
                  <a:tcPr marL="91446" marR="9144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3778">
                <a:tc>
                  <a:txBody>
                    <a:bodyPr/>
                    <a:lstStyle/>
                    <a:p>
                      <a:r>
                        <a:rPr lang="en-US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Nearest City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Valsad (18 KM)</a:t>
                      </a:r>
                    </a:p>
                  </a:txBody>
                  <a:tcPr marL="91446" marR="9144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3778">
                <a:tc>
                  <a:txBody>
                    <a:bodyPr/>
                    <a:lstStyle/>
                    <a:p>
                      <a:r>
                        <a:rPr lang="en-US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Nearest Town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Vapi ( 4 KM )</a:t>
                      </a:r>
                    </a:p>
                  </a:txBody>
                  <a:tcPr marL="91446" marR="9144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3778">
                <a:tc>
                  <a:txBody>
                    <a:bodyPr/>
                    <a:lstStyle/>
                    <a:p>
                      <a:r>
                        <a:rPr lang="en-US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Nearest Highway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NH18</a:t>
                      </a:r>
                    </a:p>
                  </a:txBody>
                  <a:tcPr marL="91446" marR="9144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3778">
                <a:tc>
                  <a:txBody>
                    <a:bodyPr/>
                    <a:lstStyle/>
                    <a:p>
                      <a:r>
                        <a:rPr lang="en-I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Nearest Railway station</a:t>
                      </a:r>
                    </a:p>
                  </a:txBody>
                  <a:tcPr marL="91446" marR="9144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Vapi (4 KM )</a:t>
                      </a:r>
                    </a:p>
                  </a:txBody>
                  <a:tcPr marL="91446" marR="9144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43778">
                <a:tc gridSpan="2">
                  <a:txBody>
                    <a:bodyPr/>
                    <a:lstStyle/>
                    <a:p>
                      <a:r>
                        <a:rPr lang="en-I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Nearest Airport/ Airbase</a:t>
                      </a:r>
                    </a:p>
                  </a:txBody>
                  <a:tcPr marL="91446" marR="9144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43778">
                <a:tc>
                  <a:txBody>
                    <a:bodyPr/>
                    <a:lstStyle/>
                    <a:p>
                      <a:r>
                        <a:rPr lang="en-I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Domestic Airport - Surat</a:t>
                      </a:r>
                    </a:p>
                  </a:txBody>
                  <a:tcPr marL="91446" marR="9144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Rail- 93 KM, Road- 105 KM</a:t>
                      </a:r>
                    </a:p>
                  </a:txBody>
                  <a:tcPr marL="91446" marR="9144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43778">
                <a:tc>
                  <a:txBody>
                    <a:bodyPr/>
                    <a:lstStyle/>
                    <a:p>
                      <a:r>
                        <a:rPr lang="en-I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International Airport - Mumbai</a:t>
                      </a:r>
                    </a:p>
                  </a:txBody>
                  <a:tcPr marL="91446" marR="9144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 KM</a:t>
                      </a:r>
                    </a:p>
                  </a:txBody>
                  <a:tcPr marL="91446" marR="9144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43778">
                <a:tc>
                  <a:txBody>
                    <a:bodyPr/>
                    <a:lstStyle/>
                    <a:p>
                      <a:r>
                        <a:rPr lang="en-I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Height from sea level</a:t>
                      </a:r>
                    </a:p>
                  </a:txBody>
                  <a:tcPr marL="91446" marR="9144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Meter</a:t>
                      </a:r>
                    </a:p>
                  </a:txBody>
                  <a:tcPr marL="91446" marR="91446" marT="45708" marB="457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A204BC3-A84B-4A1B-8296-C0DC00099F7C}"/>
              </a:ext>
            </a:extLst>
          </p:cNvPr>
          <p:cNvSpPr/>
          <p:nvPr/>
        </p:nvSpPr>
        <p:spPr>
          <a:xfrm>
            <a:off x="5035550" y="858838"/>
            <a:ext cx="2076450" cy="431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Site details</a:t>
            </a:r>
            <a:endParaRPr lang="en-IN" sz="22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2FB3DD-2248-4727-BB71-8C72AC07C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52388"/>
            <a:ext cx="10218737" cy="5000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b="1" dirty="0"/>
          </a:p>
        </p:txBody>
      </p:sp>
      <p:pic>
        <p:nvPicPr>
          <p:cNvPr id="53252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749CF337-0798-41F4-A858-E7019A40C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C10563C-C316-49B2-A61D-D39048337FE2}"/>
              </a:ext>
            </a:extLst>
          </p:cNvPr>
          <p:cNvSpPr/>
          <p:nvPr/>
        </p:nvSpPr>
        <p:spPr>
          <a:xfrm>
            <a:off x="487363" y="1227138"/>
            <a:ext cx="4403725" cy="396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Pct val="75000"/>
              <a:defRPr/>
            </a:pPr>
            <a:r>
              <a:rPr lang="en-US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IX	Storage &amp; Distribution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xmlns="" id="{8158DB50-8FC0-4071-A84F-4A5B42E2445F}"/>
              </a:ext>
            </a:extLst>
          </p:cNvPr>
          <p:cNvGraphicFramePr>
            <a:graphicFrameLocks noGrp="1"/>
          </p:cNvGraphicFramePr>
          <p:nvPr/>
        </p:nvGraphicFramePr>
        <p:xfrm>
          <a:off x="509588" y="1700213"/>
          <a:ext cx="10802937" cy="1420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29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10406"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(A) Warehousing Procedures </a:t>
                      </a:r>
                    </a:p>
                  </a:txBody>
                  <a:tcPr marL="91435" marR="91435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0406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Sufficient storage area is available for storage of RM &amp; PM. Separate storage area for quarantine, rejected, returned or recall materials are defined.</a:t>
                      </a:r>
                      <a:endParaRPr lang="en-US" sz="1800" b="1" dirty="0"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35" marR="91435"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3262" name="Slide Number Placeholder 5">
            <a:extLst>
              <a:ext uri="{FF2B5EF4-FFF2-40B4-BE49-F238E27FC236}">
                <a16:creationId xmlns:a16="http://schemas.microsoft.com/office/drawing/2014/main" xmlns="" id="{3CFAB232-2682-49E2-BC19-99127F3223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15713" y="6491288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1F20CBF8-FCD7-4FFE-86AD-4BFE64356536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40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CE9F5E57-BA2E-488A-B027-531723B688A2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FBC199-86E5-461D-BC79-C867DF6BC8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0"/>
            <a:ext cx="10218737" cy="5429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b="1" dirty="0"/>
          </a:p>
        </p:txBody>
      </p:sp>
      <p:pic>
        <p:nvPicPr>
          <p:cNvPr id="54276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F1ED1AAB-1057-4C1B-B96F-E88386432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9B90906-48B4-47AF-96E1-8618C5146CB7}"/>
              </a:ext>
            </a:extLst>
          </p:cNvPr>
          <p:cNvSpPr/>
          <p:nvPr/>
        </p:nvSpPr>
        <p:spPr>
          <a:xfrm>
            <a:off x="487363" y="1227138"/>
            <a:ext cx="4257675" cy="396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Pct val="75000"/>
              <a:defRPr/>
            </a:pPr>
            <a:r>
              <a:rPr lang="en-US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X	Laboratory Controls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xmlns="" id="{819BFF3E-62B9-47D0-8620-540CA03B29F6}"/>
              </a:ext>
            </a:extLst>
          </p:cNvPr>
          <p:cNvGraphicFramePr>
            <a:graphicFrameLocks noGrp="1"/>
          </p:cNvGraphicFramePr>
          <p:nvPr/>
        </p:nvGraphicFramePr>
        <p:xfrm>
          <a:off x="509588" y="1700213"/>
          <a:ext cx="10802937" cy="4505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29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557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(A) General Controls </a:t>
                      </a:r>
                    </a:p>
                  </a:txBody>
                  <a:tcPr marL="91435" marR="91435" marT="45728" marB="45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5798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Procedures for sampling, testing, recording, approval or rejection are in place.</a:t>
                      </a:r>
                    </a:p>
                  </a:txBody>
                  <a:tcPr marL="91435" marR="91435" marT="45728" marB="45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579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(B) Certificates Of Analysis</a:t>
                      </a:r>
                    </a:p>
                  </a:txBody>
                  <a:tcPr marL="91435" marR="91435" marT="45728" marB="45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5798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Certificate of analysis for each batch of API is prepared &amp; issued to customers .</a:t>
                      </a:r>
                    </a:p>
                  </a:txBody>
                  <a:tcPr marL="91435" marR="91435" marT="45728" marB="45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579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(C) Stability Monitoring Of APIs</a:t>
                      </a:r>
                    </a:p>
                  </a:txBody>
                  <a:tcPr marL="91435" marR="91435" marT="45728" marB="45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85268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Stability program are established to confirm appropriate storage condition &amp; expiry date. The procedures used for stability testing are validated.</a:t>
                      </a:r>
                    </a:p>
                  </a:txBody>
                  <a:tcPr marL="91435" marR="91435" marT="45728" marB="45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5579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(D) Reserve/Retention Samples</a:t>
                      </a:r>
                    </a:p>
                  </a:txBody>
                  <a:tcPr marL="91435" marR="91435" marT="45728" marB="45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85268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Samples are retained for the purpose of potential future evaluation of the quality of batches as per procedure.</a:t>
                      </a:r>
                    </a:p>
                  </a:txBody>
                  <a:tcPr marL="91435" marR="91435" marT="45728" marB="4572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54298" name="Slide Number Placeholder 5">
            <a:extLst>
              <a:ext uri="{FF2B5EF4-FFF2-40B4-BE49-F238E27FC236}">
                <a16:creationId xmlns:a16="http://schemas.microsoft.com/office/drawing/2014/main" xmlns="" id="{68250727-15B4-4058-B20E-A455992BAD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15713" y="6491288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5BE9A9E9-4942-4AEE-9907-B835393FF403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41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00B6A2A9-5FE8-4113-B757-961A6597CC73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FCE23F-1511-4B2C-9070-02AE06DAE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42863"/>
            <a:ext cx="10218737" cy="5413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b="1" dirty="0"/>
          </a:p>
        </p:txBody>
      </p:sp>
      <p:pic>
        <p:nvPicPr>
          <p:cNvPr id="55300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E9B6C6EF-28C5-4062-BCA0-B941A4DD3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59EB5DB-810E-4A6D-9B8A-7C424BF048CD}"/>
              </a:ext>
            </a:extLst>
          </p:cNvPr>
          <p:cNvSpPr/>
          <p:nvPr/>
        </p:nvSpPr>
        <p:spPr>
          <a:xfrm>
            <a:off x="487363" y="1227138"/>
            <a:ext cx="2328862" cy="396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Pct val="75000"/>
              <a:defRPr/>
            </a:pPr>
            <a:r>
              <a:rPr lang="en-US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XI	Validation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xmlns="" id="{F8529899-F89F-4F75-8868-821ABFBE51C8}"/>
              </a:ext>
            </a:extLst>
          </p:cNvPr>
          <p:cNvGraphicFramePr>
            <a:graphicFrameLocks noGrp="1"/>
          </p:cNvGraphicFramePr>
          <p:nvPr/>
        </p:nvGraphicFramePr>
        <p:xfrm>
          <a:off x="509588" y="1700213"/>
          <a:ext cx="10802937" cy="42910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29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13002"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(A) Validation Policy</a:t>
                      </a:r>
                    </a:p>
                  </a:txBody>
                  <a:tcPr marL="91435" marR="91435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3002">
                <a:tc>
                  <a:txBody>
                    <a:bodyPr/>
                    <a:lstStyle/>
                    <a:p>
                      <a:pPr marL="457200" indent="-457200" algn="just" ea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Master Validation plan is in place. </a:t>
                      </a:r>
                    </a:p>
                  </a:txBody>
                  <a:tcPr marL="91435" marR="91435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3002">
                <a:tc>
                  <a:txBody>
                    <a:bodyPr/>
                    <a:lstStyle/>
                    <a:p>
                      <a:pPr marL="457200" indent="-457200" algn="just" ea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Documented procedure for validation of cleaning procedure, production processes, analytical methods are in place.</a:t>
                      </a:r>
                    </a:p>
                  </a:txBody>
                  <a:tcPr marL="91435" marR="91435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300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(B) Validation Documents</a:t>
                      </a:r>
                    </a:p>
                  </a:txBody>
                  <a:tcPr marL="91435" marR="91435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3002">
                <a:tc>
                  <a:txBody>
                    <a:bodyPr/>
                    <a:lstStyle/>
                    <a:p>
                      <a:pPr marL="457200" marR="0" lvl="0" indent="-45720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Written validation protocols are established by defining how validation of a particular process will be conducted.</a:t>
                      </a:r>
                    </a:p>
                  </a:txBody>
                  <a:tcPr marL="91435" marR="91435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300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(C) Qualification Of </a:t>
                      </a:r>
                      <a:r>
                        <a:rPr lang="en-US" sz="18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Equipments</a:t>
                      </a:r>
                      <a:endParaRPr lang="en-US" sz="18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5" marR="91435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13002">
                <a:tc>
                  <a:txBody>
                    <a:bodyPr/>
                    <a:lstStyle/>
                    <a:p>
                      <a:pPr marL="457200" marR="0" lvl="0" indent="-45720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Performance Qualification of all critical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Equipments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is carried out.</a:t>
                      </a:r>
                    </a:p>
                  </a:txBody>
                  <a:tcPr marL="91435" marR="91435" marT="45727" marB="4572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5320" name="Slide Number Placeholder 5">
            <a:extLst>
              <a:ext uri="{FF2B5EF4-FFF2-40B4-BE49-F238E27FC236}">
                <a16:creationId xmlns:a16="http://schemas.microsoft.com/office/drawing/2014/main" xmlns="" id="{6249A6D1-0353-48EB-85F3-D87CA9027F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15713" y="6491288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208258FB-5DCB-41A6-9B00-557C705E1A79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42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21" name="Footer Placeholder 4">
            <a:extLst>
              <a:ext uri="{FF2B5EF4-FFF2-40B4-BE49-F238E27FC236}">
                <a16:creationId xmlns:a16="http://schemas.microsoft.com/office/drawing/2014/main" xmlns="" id="{987DF6E0-C959-4DDA-B2EF-76A9C55DD7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5249863" y="6421438"/>
            <a:ext cx="60626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IN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Contd….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661A520A-E452-461F-83F9-B5FF4084FB71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4038CA-6E4E-44C2-B349-65CA2E6C70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52388"/>
            <a:ext cx="10218737" cy="5461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b="1" dirty="0"/>
          </a:p>
        </p:txBody>
      </p:sp>
      <p:pic>
        <p:nvPicPr>
          <p:cNvPr id="56324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416CEA4A-11E8-43EF-BA47-EB3166A92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37E9B8D-EAA6-4E53-8B32-282AE789A192}"/>
              </a:ext>
            </a:extLst>
          </p:cNvPr>
          <p:cNvSpPr/>
          <p:nvPr/>
        </p:nvSpPr>
        <p:spPr>
          <a:xfrm>
            <a:off x="487363" y="1227138"/>
            <a:ext cx="2328862" cy="396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Pct val="75000"/>
              <a:defRPr/>
            </a:pPr>
            <a:r>
              <a:rPr lang="en-US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XI	Validation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xmlns="" id="{F77932CF-CC72-45E8-B0FA-EF289E85F2A5}"/>
              </a:ext>
            </a:extLst>
          </p:cNvPr>
          <p:cNvGraphicFramePr>
            <a:graphicFrameLocks noGrp="1"/>
          </p:cNvGraphicFramePr>
          <p:nvPr/>
        </p:nvGraphicFramePr>
        <p:xfrm>
          <a:off x="509588" y="1700213"/>
          <a:ext cx="10802937" cy="45592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29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57050"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(D) Process Validation</a:t>
                      </a:r>
                    </a:p>
                  </a:txBody>
                  <a:tcPr marL="91435" marR="91435"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92030">
                <a:tc>
                  <a:txBody>
                    <a:bodyPr/>
                    <a:lstStyle/>
                    <a:p>
                      <a:pPr marL="457200" indent="-457200" algn="just" ea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Validation of production process is carried out by including, critical quality attributes &amp; critical process parameters, appropriate in-process acceptance criteria &amp; controls &amp; monitoring of critical process parameters. </a:t>
                      </a:r>
                    </a:p>
                  </a:txBody>
                  <a:tcPr marL="91435" marR="91435"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705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(E ) Analytical Method Validation</a:t>
                      </a:r>
                    </a:p>
                  </a:txBody>
                  <a:tcPr marL="91435" marR="91435"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7050">
                <a:tc>
                  <a:txBody>
                    <a:bodyPr/>
                    <a:lstStyle/>
                    <a:p>
                      <a:pPr marL="457200" marR="0" lvl="0" indent="-45720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All analytical test methods used for assay, related substances &amp; residual substances are validated.</a:t>
                      </a:r>
                    </a:p>
                  </a:txBody>
                  <a:tcPr marL="91435" marR="91435"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5705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(F) Cleaning Validation</a:t>
                      </a:r>
                    </a:p>
                  </a:txBody>
                  <a:tcPr marL="91435" marR="91435"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39069">
                <a:tc>
                  <a:txBody>
                    <a:bodyPr/>
                    <a:lstStyle/>
                    <a:p>
                      <a:pPr marL="457200" marR="0" lvl="0" indent="-45720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Cleaning procedures are validated. The selection of cleaning agents are decided based on the solubility of API. Rinse &amp; Swab samples are taken.</a:t>
                      </a:r>
                    </a:p>
                    <a:p>
                      <a:pPr marL="457200" marR="0" lvl="0" indent="-45720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Swab samples are taken from the area where the cleaning of equipment is difficult to clean.</a:t>
                      </a:r>
                    </a:p>
                  </a:txBody>
                  <a:tcPr marL="91435" marR="91435" marT="45726" marB="4572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6342" name="Slide Number Placeholder 5">
            <a:extLst>
              <a:ext uri="{FF2B5EF4-FFF2-40B4-BE49-F238E27FC236}">
                <a16:creationId xmlns:a16="http://schemas.microsoft.com/office/drawing/2014/main" xmlns="" id="{FE5BEFA0-AC63-42BB-B5B1-93C84E88C7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15713" y="6491288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82BBF0BD-5950-4D00-AAAC-78F6372AB8C4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43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600CC60A-AB3D-42ED-BA46-E9D44CEF5D73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5BF63A-BA7F-4836-8469-C4FE89A44A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112713"/>
            <a:ext cx="10218737" cy="4397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b="1" dirty="0"/>
          </a:p>
        </p:txBody>
      </p:sp>
      <p:pic>
        <p:nvPicPr>
          <p:cNvPr id="57348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18CC828F-3C40-4C22-B6A8-EAB422545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B6619D9-D0D8-494E-84E1-736E140F03B4}"/>
              </a:ext>
            </a:extLst>
          </p:cNvPr>
          <p:cNvSpPr/>
          <p:nvPr/>
        </p:nvSpPr>
        <p:spPr>
          <a:xfrm>
            <a:off x="487363" y="1227138"/>
            <a:ext cx="3343275" cy="396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Pct val="75000"/>
              <a:defRPr/>
            </a:pPr>
            <a:r>
              <a:rPr lang="en-US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XII	Change Control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xmlns="" id="{D1F638E1-397E-4761-AF50-DD920411D34A}"/>
              </a:ext>
            </a:extLst>
          </p:cNvPr>
          <p:cNvGraphicFramePr>
            <a:graphicFrameLocks noGrp="1"/>
          </p:cNvGraphicFramePr>
          <p:nvPr/>
        </p:nvGraphicFramePr>
        <p:xfrm>
          <a:off x="509588" y="1814513"/>
          <a:ext cx="10802937" cy="23876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29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06334">
                <a:tc>
                  <a:txBody>
                    <a:bodyPr/>
                    <a:lstStyle/>
                    <a:p>
                      <a:pPr marL="457200" indent="-457200" algn="just" defTabSz="914400" rtl="0" eaLnBrk="1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Change control system is established to evaluate all changes that affect the quality of intermediate &amp; API.</a:t>
                      </a:r>
                    </a:p>
                  </a:txBody>
                  <a:tcPr marL="91435" marR="91435" marT="45701" marB="45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58941">
                <a:tc>
                  <a:txBody>
                    <a:bodyPr/>
                    <a:lstStyle/>
                    <a:p>
                      <a:pPr marL="457200" marR="0" lvl="0" indent="-45720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Change controls are reviewed &amp; approved by QA/QC.</a:t>
                      </a:r>
                    </a:p>
                  </a:txBody>
                  <a:tcPr marL="91435" marR="91435" marT="45701" marB="45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2325">
                <a:tc>
                  <a:txBody>
                    <a:bodyPr/>
                    <a:lstStyle/>
                    <a:p>
                      <a:pPr marL="457200" marR="0" lvl="0" indent="-45720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Before implementing change, QA ensures the documents affected  by the changes are revised.</a:t>
                      </a:r>
                    </a:p>
                    <a:p>
                      <a:pPr marL="457200" marR="0" lvl="0" indent="-45720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8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5" marR="91435" marT="45701" marB="4570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57360" name="Slide Number Placeholder 5">
            <a:extLst>
              <a:ext uri="{FF2B5EF4-FFF2-40B4-BE49-F238E27FC236}">
                <a16:creationId xmlns:a16="http://schemas.microsoft.com/office/drawing/2014/main" xmlns="" id="{0886D01C-9282-4EE8-8B07-701ECB4D17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15713" y="6491288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A97C39BA-2BDC-4974-B736-6D353C48690C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44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16C6463E-6CBB-42FE-B0C8-5D615F31974F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CD9D16-705F-4E2A-AD53-E10BCCDBC8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74613"/>
            <a:ext cx="10218737" cy="4778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b="1" dirty="0"/>
          </a:p>
        </p:txBody>
      </p:sp>
      <p:pic>
        <p:nvPicPr>
          <p:cNvPr id="58372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149383B9-EB84-4C02-B496-CED6C0E19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D030FE2-EF79-49DA-AF93-54FDA1DA284F}"/>
              </a:ext>
            </a:extLst>
          </p:cNvPr>
          <p:cNvSpPr/>
          <p:nvPr/>
        </p:nvSpPr>
        <p:spPr>
          <a:xfrm>
            <a:off x="487363" y="1227138"/>
            <a:ext cx="5830887" cy="396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Pct val="75000"/>
              <a:defRPr/>
            </a:pPr>
            <a:r>
              <a:rPr lang="en-US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XIII	  Rejection &amp; Re-use Of Material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xmlns="" id="{B9606B47-85DE-4CEF-A058-15F2E48955F9}"/>
              </a:ext>
            </a:extLst>
          </p:cNvPr>
          <p:cNvGraphicFramePr>
            <a:graphicFrameLocks noGrp="1"/>
          </p:cNvGraphicFramePr>
          <p:nvPr/>
        </p:nvGraphicFramePr>
        <p:xfrm>
          <a:off x="509588" y="1706563"/>
          <a:ext cx="10802937" cy="2889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29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22296"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(A) Rejection, Reprocess &amp; Rework </a:t>
                      </a:r>
                    </a:p>
                  </a:txBody>
                  <a:tcPr marL="91435" marR="91435" marT="45715" marB="4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2296">
                <a:tc>
                  <a:txBody>
                    <a:bodyPr/>
                    <a:lstStyle/>
                    <a:p>
                      <a:pPr marL="457200" marR="0" lvl="0" indent="-45720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Written procedure for rejection, reprocess, rework is established &amp; recorded.</a:t>
                      </a:r>
                    </a:p>
                  </a:txBody>
                  <a:tcPr marL="91435" marR="91435" marT="45715" marB="4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229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(B) Returns</a:t>
                      </a:r>
                    </a:p>
                  </a:txBody>
                  <a:tcPr marL="91435" marR="91435" marT="45715" marB="4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22363">
                <a:tc>
                  <a:txBody>
                    <a:bodyPr/>
                    <a:lstStyle/>
                    <a:p>
                      <a:pPr marL="457200" marR="0" lvl="0" indent="-45720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Designated storage area is defined for storage of return materials.</a:t>
                      </a:r>
                    </a:p>
                    <a:p>
                      <a:pPr marL="457200" marR="0" lvl="0" indent="-45720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US" sz="18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35" marR="91435" marT="45715" marB="4571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8386" name="Slide Number Placeholder 5">
            <a:extLst>
              <a:ext uri="{FF2B5EF4-FFF2-40B4-BE49-F238E27FC236}">
                <a16:creationId xmlns:a16="http://schemas.microsoft.com/office/drawing/2014/main" xmlns="" id="{F8D5E473-6C96-4D4E-AC9D-B66D3A2F46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15713" y="6491288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1DA88254-55FE-428A-A314-7826BEE53067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45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D5FD34F-CA17-4F0E-86A8-9A1E2474259E}"/>
              </a:ext>
            </a:extLst>
          </p:cNvPr>
          <p:cNvSpPr/>
          <p:nvPr/>
        </p:nvSpPr>
        <p:spPr>
          <a:xfrm>
            <a:off x="541338" y="4894263"/>
            <a:ext cx="4354512" cy="396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Pct val="75000"/>
              <a:defRPr/>
            </a:pPr>
            <a:r>
              <a:rPr lang="en-US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XIV  Complaints &amp; Recalls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xmlns="" id="{A6C1847A-194B-404A-8353-228F5BD6304B}"/>
              </a:ext>
            </a:extLst>
          </p:cNvPr>
          <p:cNvGraphicFramePr>
            <a:graphicFrameLocks noGrp="1"/>
          </p:cNvGraphicFramePr>
          <p:nvPr/>
        </p:nvGraphicFramePr>
        <p:xfrm>
          <a:off x="511175" y="5657850"/>
          <a:ext cx="10802938" cy="619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29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19125">
                <a:tc>
                  <a:txBody>
                    <a:bodyPr/>
                    <a:lstStyle/>
                    <a:p>
                      <a:pPr marL="457200" marR="0" lvl="0" indent="-45720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Quality related complaints are recorded investigated.</a:t>
                      </a:r>
                    </a:p>
                  </a:txBody>
                  <a:tcPr marL="91435" marR="91435" marT="45702" marB="45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9A235BD7-AD3E-4C17-8BCE-87787D60D831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BFF50B-2316-49CD-968D-94B6737B34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58738"/>
            <a:ext cx="10218737" cy="5413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b="1" dirty="0"/>
          </a:p>
        </p:txBody>
      </p:sp>
      <p:pic>
        <p:nvPicPr>
          <p:cNvPr id="59396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5BC0596C-CF52-410B-A5B5-A7C3424C6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xmlns="" id="{34F2C3DA-667F-440A-B1C6-8B7A0756420F}"/>
              </a:ext>
            </a:extLst>
          </p:cNvPr>
          <p:cNvGraphicFramePr>
            <a:graphicFrameLocks noGrp="1"/>
          </p:cNvGraphicFramePr>
          <p:nvPr/>
        </p:nvGraphicFramePr>
        <p:xfrm>
          <a:off x="555625" y="1898650"/>
          <a:ext cx="10756900" cy="2786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756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06759">
                <a:tc>
                  <a:txBody>
                    <a:bodyPr/>
                    <a:lstStyle/>
                    <a:p>
                      <a:pPr marL="457200" marR="0" lvl="0" indent="-45720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Out side approved Analytical laboratories are used for analysis for some parameters like IR, Particle size distribution, microbiology etc.  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1445" marR="91445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5787">
                <a:tc>
                  <a:txBody>
                    <a:bodyPr/>
                    <a:lstStyle/>
                    <a:p>
                      <a:pPr marL="457200" marR="0" lvl="0" indent="-45720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Out side approved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Microniser’s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facilities are used for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micronisation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of products. </a:t>
                      </a:r>
                    </a:p>
                  </a:txBody>
                  <a:tcPr marL="91445" marR="91445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6759">
                <a:tc>
                  <a:txBody>
                    <a:bodyPr/>
                    <a:lstStyle/>
                    <a:p>
                      <a:pPr marL="457200" marR="0" lvl="0" indent="-45720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Laboratories &amp;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Microniser’s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facilities are audited by QA of Shakti Bioscience Ltd..</a:t>
                      </a:r>
                    </a:p>
                  </a:txBody>
                  <a:tcPr marL="91445" marR="91445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06759">
                <a:tc>
                  <a:txBody>
                    <a:bodyPr/>
                    <a:lstStyle/>
                    <a:p>
                      <a:pPr marL="457200" marR="0" lvl="0" indent="-457200" algn="just" defTabSz="914400" rtl="0" eaLnBrk="1" fontAlgn="auto" latinLnBrk="0" hangingPunct="1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75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contract has been prepared with these Laboratories &amp; </a:t>
                      </a:r>
                      <a:r>
                        <a:rPr lang="en-US" sz="1800" b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Microniser’s</a:t>
                      </a:r>
                      <a:r>
                        <a:rPr lang="en-US" sz="1800" b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facility.</a:t>
                      </a:r>
                    </a:p>
                  </a:txBody>
                  <a:tcPr marL="91445" marR="91445" marT="45729" marB="4572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9409" name="Slide Number Placeholder 5">
            <a:extLst>
              <a:ext uri="{FF2B5EF4-FFF2-40B4-BE49-F238E27FC236}">
                <a16:creationId xmlns:a16="http://schemas.microsoft.com/office/drawing/2014/main" xmlns="" id="{95DA0D43-C482-4491-8A36-070890E2B1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15713" y="6491288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3004330D-A701-49FE-9A90-D15300748538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46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653B513-9D46-4062-A46C-1EA166DB7D00}"/>
              </a:ext>
            </a:extLst>
          </p:cNvPr>
          <p:cNvSpPr/>
          <p:nvPr/>
        </p:nvSpPr>
        <p:spPr>
          <a:xfrm>
            <a:off x="520700" y="1208088"/>
            <a:ext cx="8213725" cy="4302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ct val="50000"/>
              </a:spcBef>
              <a:spcAft>
                <a:spcPts val="0"/>
              </a:spcAft>
              <a:buClr>
                <a:schemeClr val="tx2"/>
              </a:buClr>
              <a:buSzPct val="75000"/>
              <a:defRPr/>
            </a:pPr>
            <a:r>
              <a:rPr lang="en-US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XV  Contract Research , Analysis &amp; </a:t>
            </a:r>
            <a:r>
              <a:rPr lang="en-US" sz="22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Micronisation</a:t>
            </a:r>
            <a:endParaRPr lang="en-US" sz="22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174D05E0-E3F2-4D06-93BB-6901A57C69B3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7E1CE1-2088-4EC4-94F1-3CF7195680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131763"/>
            <a:ext cx="10218737" cy="41116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b="1" dirty="0"/>
          </a:p>
        </p:txBody>
      </p:sp>
      <p:pic>
        <p:nvPicPr>
          <p:cNvPr id="60420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5BBB6F71-5DD0-43D1-92E2-028190B3C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Slide Number Placeholder 5">
            <a:extLst>
              <a:ext uri="{FF2B5EF4-FFF2-40B4-BE49-F238E27FC236}">
                <a16:creationId xmlns:a16="http://schemas.microsoft.com/office/drawing/2014/main" xmlns="" id="{3BEB0901-C52A-472A-92C8-877ECA18A4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15713" y="6491288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D672C8BB-8B47-407B-B553-9E084B312EEE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47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422" name="Text Box 41">
            <a:extLst>
              <a:ext uri="{FF2B5EF4-FFF2-40B4-BE49-F238E27FC236}">
                <a16:creationId xmlns:a16="http://schemas.microsoft.com/office/drawing/2014/main" xmlns="" id="{F843B7F3-7B20-4314-9AA6-2ECC5BF44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5138" y="738188"/>
            <a:ext cx="59340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PROCESS OPERATIONS</a:t>
            </a:r>
          </a:p>
        </p:txBody>
      </p:sp>
      <p:pic>
        <p:nvPicPr>
          <p:cNvPr id="60423" name="Picture 7">
            <a:extLst>
              <a:ext uri="{FF2B5EF4-FFF2-40B4-BE49-F238E27FC236}">
                <a16:creationId xmlns:a16="http://schemas.microsoft.com/office/drawing/2014/main" xmlns="" id="{5D15C768-BF26-42BD-9968-E71F815DB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1192213"/>
            <a:ext cx="7974012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253B91BF-EFEC-431B-8157-E36F0128C21A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E3B3F1B-8669-4B03-9C51-AD40E275B2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-9525"/>
            <a:ext cx="10218737" cy="606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b="1" dirty="0"/>
          </a:p>
        </p:txBody>
      </p:sp>
      <p:pic>
        <p:nvPicPr>
          <p:cNvPr id="61444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2A639299-4FDA-44D5-BE88-3E1CBEE31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Slide Number Placeholder 5">
            <a:extLst>
              <a:ext uri="{FF2B5EF4-FFF2-40B4-BE49-F238E27FC236}">
                <a16:creationId xmlns:a16="http://schemas.microsoft.com/office/drawing/2014/main" xmlns="" id="{84AB0923-A6DB-4F00-8F95-5338B2633D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15713" y="6491288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45534FC9-E9B9-4340-B20E-2F4B7B6DC42C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48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46" name="Text Box 41">
            <a:extLst>
              <a:ext uri="{FF2B5EF4-FFF2-40B4-BE49-F238E27FC236}">
                <a16:creationId xmlns:a16="http://schemas.microsoft.com/office/drawing/2014/main" xmlns="" id="{47121A99-74C3-4E49-B731-D9D0656FF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0088" y="738188"/>
            <a:ext cx="59340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/>
            <a:r>
              <a:rPr lang="en-US" altLang="en-US" sz="2200" b="1">
                <a:latin typeface="Arial" panose="020B0604020202020204" pitchFamily="34" charset="0"/>
                <a:cs typeface="Arial" panose="020B0604020202020204" pitchFamily="34" charset="0"/>
              </a:rPr>
              <a:t>SAMPLING &amp; ANALYSIS OPERATION</a:t>
            </a:r>
          </a:p>
        </p:txBody>
      </p:sp>
      <p:pic>
        <p:nvPicPr>
          <p:cNvPr id="61447" name="Picture 7">
            <a:extLst>
              <a:ext uri="{FF2B5EF4-FFF2-40B4-BE49-F238E27FC236}">
                <a16:creationId xmlns:a16="http://schemas.microsoft.com/office/drawing/2014/main" xmlns="" id="{3A13767F-B5B1-4FE1-A0AF-33938DECF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890588"/>
            <a:ext cx="76835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6E97D2D4-9DF7-4CF7-B015-7407F77565B7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4D356C2-7ACB-4278-8D68-5B602A4080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3788" y="1771650"/>
            <a:ext cx="10218737" cy="42433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IN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IN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IN" sz="5400" dirty="0"/>
              <a:t>Thank you </a:t>
            </a:r>
          </a:p>
        </p:txBody>
      </p:sp>
      <p:sp>
        <p:nvSpPr>
          <p:cNvPr id="63491" name="Slide Number Placeholder 1">
            <a:extLst>
              <a:ext uri="{FF2B5EF4-FFF2-40B4-BE49-F238E27FC236}">
                <a16:creationId xmlns:a16="http://schemas.microsoft.com/office/drawing/2014/main" xmlns="" id="{53F3E22A-0FAB-43B5-B093-A9211012E9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363325" y="6491288"/>
            <a:ext cx="763588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8623C674-9666-48FD-B6C2-10CD0D14999B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49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493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67D31C6C-F19F-4C70-BC9D-8B08EECDD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70849447-4A71-4BB7-A2CB-4D596471B7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514862"/>
              </p:ext>
            </p:extLst>
          </p:nvPr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pPr algn="ctr"/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FAC3C18-2531-4BA4-BA27-9D41AA252E68}"/>
              </a:ext>
            </a:extLst>
          </p:cNvPr>
          <p:cNvSpPr/>
          <p:nvPr/>
        </p:nvSpPr>
        <p:spPr>
          <a:xfrm>
            <a:off x="3935413" y="142875"/>
            <a:ext cx="4576762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en-US" sz="2400" cap="all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</a:t>
            </a:r>
            <a:endParaRPr lang="en-IN" sz="2400" cap="al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02BD4B-6E7C-4454-AE59-8FFDC358C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187325"/>
            <a:ext cx="10218737" cy="37147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 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xmlns="" id="{E41E8903-538F-4369-8354-A5F59AD738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12538" y="6492875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21DD297D-AE51-4350-839A-F9DF0482236D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7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BA01D6F2-AD43-46AA-9DC7-9FE837D20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E4A3D70-A437-4BEA-A5AD-C8B1DBEFE208}"/>
              </a:ext>
            </a:extLst>
          </p:cNvPr>
          <p:cNvSpPr/>
          <p:nvPr/>
        </p:nvSpPr>
        <p:spPr>
          <a:xfrm>
            <a:off x="5035550" y="858838"/>
            <a:ext cx="2076450" cy="431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en-US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Site details</a:t>
            </a:r>
            <a:endParaRPr lang="en-IN" sz="22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9" name="Picture 3">
            <a:extLst>
              <a:ext uri="{FF2B5EF4-FFF2-40B4-BE49-F238E27FC236}">
                <a16:creationId xmlns:a16="http://schemas.microsoft.com/office/drawing/2014/main" xmlns="" id="{04B38B50-5A31-4E19-9A61-7D942B632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5" y="688975"/>
            <a:ext cx="653415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7CDBD6AD-DB55-49AB-8D4B-92A61C81A5A1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4D147E-9806-4A33-A2C1-4002128FA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187325"/>
            <a:ext cx="10218737" cy="37147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 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xmlns="" id="{4375E842-9C06-4732-BD3A-4958F10F9A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12538" y="6492875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0CA51D34-412D-4D27-95A7-4A7835EFD4D7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6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81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968995E9-9708-4FB4-A7BB-A0BB80E35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55BA009-7228-402A-BD9E-2A665E54EFC7}"/>
              </a:ext>
            </a:extLst>
          </p:cNvPr>
          <p:cNvSpPr/>
          <p:nvPr/>
        </p:nvSpPr>
        <p:spPr>
          <a:xfrm>
            <a:off x="5035550" y="858838"/>
            <a:ext cx="2343150" cy="431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200" b="1" cap="all" dirty="0">
                <a:latin typeface="Arial" panose="020B0604020202020204" pitchFamily="34" charset="0"/>
                <a:cs typeface="Arial" panose="020B0604020202020204" pitchFamily="34" charset="0"/>
              </a:rPr>
              <a:t>LOCATION MAP</a:t>
            </a:r>
            <a:endParaRPr lang="en-IN" sz="22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83" name="Picture 4">
            <a:extLst>
              <a:ext uri="{FF2B5EF4-FFF2-40B4-BE49-F238E27FC236}">
                <a16:creationId xmlns:a16="http://schemas.microsoft.com/office/drawing/2014/main" xmlns="" id="{956721D8-270B-4C4F-87D0-54E15EEB7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25" y="1477963"/>
            <a:ext cx="937895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xmlns="" id="{7D9A8FD3-7C78-4C06-A582-03005B77B1B8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3C8ECA-8705-412F-82F4-CC8075CF29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187325"/>
            <a:ext cx="10218737" cy="37147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 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xmlns="" id="{37F98979-D211-46DD-9ABC-1B9775A53B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15713" y="6492875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F1CE2113-3A96-4886-A2D8-D069545F9095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7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5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F7EB9B6A-97E4-4D48-8861-FE7702192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272184" y="68823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309283" y="753035"/>
            <a:ext cx="11712388" cy="5903259"/>
          </a:xfrm>
          <a:noFill/>
          <a:ln>
            <a:solidFill>
              <a:srgbClr val="FF0000"/>
            </a:solidFill>
          </a:ln>
        </p:spPr>
        <p:txBody>
          <a:bodyPr>
            <a:normAutofit fontScale="92500" lnSpcReduction="10000"/>
          </a:bodyPr>
          <a:lstStyle/>
          <a:p>
            <a:pPr lvl="0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b="1" u="sng" cap="none" dirty="0" smtClean="0">
                <a:solidFill>
                  <a:schemeClr val="tx1"/>
                </a:solidFill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QUALITY POLICY</a:t>
            </a:r>
            <a:endParaRPr lang="en-US" sz="2400" cap="non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sz="2400" i="1" cap="none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We at </a:t>
            </a:r>
            <a:r>
              <a:rPr lang="en-US" sz="2400" i="1" cap="none" dirty="0" smtClean="0">
                <a:solidFill>
                  <a:schemeClr val="tx1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“</a:t>
            </a:r>
            <a:r>
              <a:rPr lang="en-US" sz="2400" b="1" i="1" cap="none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Shakti Bioscience ltd.</a:t>
            </a:r>
            <a:r>
              <a:rPr lang="en-US" sz="2400" b="1" i="1" cap="none" dirty="0" smtClean="0">
                <a:solidFill>
                  <a:schemeClr val="tx1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”</a:t>
            </a:r>
            <a:r>
              <a:rPr lang="en-US" sz="2400" i="1" cap="none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shall aim to achieve and sustain excellence in all our activities.</a:t>
            </a:r>
            <a:endParaRPr lang="en-US" sz="1400" cap="non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sz="2400" i="1" cap="none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We are committed to total Customer satisfaction and continual improvement by providing quality products and services, which meet customer expectations at all times.</a:t>
            </a:r>
            <a:endParaRPr lang="en-US" sz="1400" cap="non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sz="2400" i="1" cap="none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 motivated work with a sense of pride in the organization shall lead us to wards beating the best in harmony with the environment &amp; safety</a:t>
            </a:r>
            <a:r>
              <a:rPr lang="en-US" sz="2800" cap="none" dirty="0" smtClean="0">
                <a:solidFill>
                  <a:schemeClr val="tx1"/>
                </a:solidFill>
                <a:latin typeface="Freestyle Script" pitchFamily="66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lnSpc>
                <a:spcPct val="100000"/>
              </a:lnSpc>
              <a:spcBef>
                <a:spcPct val="0"/>
              </a:spcBef>
              <a:buClrTx/>
            </a:pPr>
            <a:endParaRPr lang="en-US" sz="1400" cap="non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b="1" u="sng" cap="none" dirty="0" smtClean="0">
                <a:solidFill>
                  <a:schemeClr val="tx1"/>
                </a:solidFill>
                <a:latin typeface="Algerian" pitchFamily="82" charset="0"/>
                <a:ea typeface="Times New Roman" pitchFamily="18" charset="0"/>
                <a:cs typeface="Times New Roman" pitchFamily="18" charset="0"/>
              </a:rPr>
              <a:t>Quality Objective</a:t>
            </a:r>
            <a:endParaRPr lang="en-US" sz="2400" b="1" u="sng" cap="none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l">
              <a:lnSpc>
                <a:spcPct val="150000"/>
              </a:lnSpc>
              <a:spcBef>
                <a:spcPct val="0"/>
              </a:spcBef>
              <a:buClrTx/>
            </a:pPr>
            <a:r>
              <a:rPr lang="en-US" sz="2400" i="1" cap="none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We at “</a:t>
            </a:r>
            <a:r>
              <a:rPr lang="en-US" sz="2400" b="1" i="1" cap="none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Shakti Bioscience ltd</a:t>
            </a:r>
            <a:r>
              <a:rPr lang="en-US" sz="2400" i="1" cap="none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.” Have identified following objectives in pursuit of our Quality Policy.</a:t>
            </a:r>
            <a:endParaRPr lang="en-US" sz="2400" cap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>
              <a:lnSpc>
                <a:spcPct val="15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sz="2400" i="1" cap="none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To achieve customer satisfaction level of at least 90%.</a:t>
            </a:r>
            <a:endParaRPr lang="en-US" sz="2400" cap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20650" lvl="0" indent="-120650" algn="l">
              <a:lnSpc>
                <a:spcPct val="15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sz="2400" i="1" cap="none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We shall provide 48 hours training during year to all ours employee for improving skill &amp; productivity in all our  activity. </a:t>
            </a:r>
            <a:endParaRPr lang="en-US" sz="2400" cap="none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>
              <a:lnSpc>
                <a:spcPct val="15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sz="2400" i="1" cap="none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Reduce break down hours by at least 10% compared to last years.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xmlns="" id="{81DEA700-33D2-421E-9DF3-7F681DF1465A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603250"/>
          <a:ext cx="12028488" cy="6202363"/>
        </p:xfrm>
        <a:graphic>
          <a:graphicData uri="http://schemas.openxmlformats.org/drawingml/2006/table">
            <a:tbl>
              <a:tblPr/>
              <a:tblGrid>
                <a:gridCol w="12028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202363">
                <a:tc>
                  <a:txBody>
                    <a:bodyPr/>
                    <a:lstStyle/>
                    <a:p>
                      <a:endParaRPr lang="en-IN" sz="1800" dirty="0"/>
                    </a:p>
                  </a:txBody>
                  <a:tcPr marL="91439" marR="91439" marT="45716" marB="45716">
                    <a:lnL w="12700" cmpd="sng">
                      <a:solidFill>
                        <a:srgbClr val="FF0000"/>
                      </a:solidFill>
                      <a:prstDash val="solid"/>
                    </a:lnL>
                    <a:lnR w="12700" cmpd="sng">
                      <a:solidFill>
                        <a:srgbClr val="FF0000"/>
                      </a:solidFill>
                      <a:prstDash val="solid"/>
                    </a:lnR>
                    <a:lnT w="12700" cmpd="sng">
                      <a:solidFill>
                        <a:srgbClr val="FF0000"/>
                      </a:solidFill>
                      <a:prstDash val="solid"/>
                    </a:lnT>
                    <a:lnB w="1270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348A92-75AE-485B-9661-80EE9BF1C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3788" y="187325"/>
            <a:ext cx="10218737" cy="37147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 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7" name="Subtitle 2">
            <a:extLst>
              <a:ext uri="{FF2B5EF4-FFF2-40B4-BE49-F238E27FC236}">
                <a16:creationId xmlns:a16="http://schemas.microsoft.com/office/drawing/2014/main" xmlns="" id="{7C4BB16F-6962-4F14-8EC6-72784BBDBF3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15153" y="1131608"/>
            <a:ext cx="11766175" cy="5538133"/>
          </a:xfrm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en-US" altLang="en-US" sz="2600" i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Complying with all applicable EHS laws, regulation, standard and procedures of the respective clients and apply more standard and procedures where it is considered to do so.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en-US" altLang="en-US" sz="2600" i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Incorporating appropriate EHS criteria in to business decision.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en-US" altLang="en-US" sz="2600" i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Providing a safe and healthy work place for all it’s employees including  sub contractor’s employees through operational procedures safe systems and method of work.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en-US" altLang="en-US" sz="2600" i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Identifying and eliminating / controlling  hazards and pollution that could cause accident, illness or environmental harm.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en-US" altLang="en-US" sz="2600" i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Ensuring suppliers &amp; Subcontractors to follow the company’s EHS rules, procedures and safe practices.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en-US" altLang="en-US" sz="2600" i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Providing training to all employees to maintain EHS system.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en-US" altLang="en-US" sz="2600" i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Ensuring appropriate and adequate resources are available to fully implement the EHS policy.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en-US" altLang="en-US" sz="2600" i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Undertaking reviews to ensure continual improvement in EHS performance.</a:t>
            </a:r>
          </a:p>
          <a:p>
            <a:pPr marL="342900" indent="-342900" algn="just" eaLnBrk="1" hangingPunct="1"/>
            <a:r>
              <a:rPr lang="en-US" altLang="en-US" sz="2600" i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Working safely and in an environmentally appropriate manner are conditions of employment.</a:t>
            </a: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endParaRPr lang="en-US" altLang="en-US" sz="1800" cap="non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endParaRPr lang="en-US" altLang="en-US" sz="180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xmlns="" id="{C3AF8977-590E-4A27-B098-551E480524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11415713" y="6491288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8A02C3B2-C1E4-4729-A8D1-B3C5CF782504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8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30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5E0D2F18-B7C3-4EB6-A9AF-478C4B4AA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Rectangle 4">
            <a:extLst>
              <a:ext uri="{FF2B5EF4-FFF2-40B4-BE49-F238E27FC236}">
                <a16:creationId xmlns:a16="http://schemas.microsoft.com/office/drawing/2014/main" xmlns="" id="{9FE9B37C-954C-450B-9165-9686B0489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708" y="675809"/>
            <a:ext cx="6318909" cy="430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2200" b="1" u="sng" cap="all" dirty="0" smtClean="0">
                <a:latin typeface="Arial" panose="020B0604020202020204" pitchFamily="34" charset="0"/>
                <a:cs typeface="Arial" panose="020B0604020202020204" pitchFamily="34" charset="0"/>
              </a:rPr>
              <a:t>Environment, Health  &amp; Safety Policy </a:t>
            </a:r>
            <a:endParaRPr lang="en-US" altLang="en-US" sz="2200" b="1" u="sng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6176" y="793376"/>
            <a:ext cx="11645153" cy="584947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C0B04-D160-4A34-A915-FD4C948D8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9538"/>
            <a:ext cx="10363200" cy="4476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Shakti Bioscience Limited 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51" name="Slide Number Placeholder 2">
            <a:extLst>
              <a:ext uri="{FF2B5EF4-FFF2-40B4-BE49-F238E27FC236}">
                <a16:creationId xmlns:a16="http://schemas.microsoft.com/office/drawing/2014/main" xmlns="" id="{ABA2652C-345A-478E-AA8E-5B5C9DB669AE}"/>
              </a:ext>
            </a:extLst>
          </p:cNvPr>
          <p:cNvSpPr>
            <a:spLocks noGrp="1" noChangeArrowheads="1"/>
          </p:cNvSpPr>
          <p:nvPr>
            <p:ph type="sldNum" sz="quarter" idx="16"/>
          </p:nvPr>
        </p:nvSpPr>
        <p:spPr bwMode="auto">
          <a:xfrm>
            <a:off x="11415713" y="6491288"/>
            <a:ext cx="763587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/>
            <a:fld id="{052EE92D-C394-467B-B437-751E41F9C265}" type="slidenum">
              <a:rPr lang="en-IN" altLang="en-US" sz="1200" b="1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9</a:t>
            </a:fld>
            <a:endParaRPr lang="en-IN" altLang="en-US" sz="1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3" name="Picture 9" descr="http://www.shaktibioscience.com/images/shakti_logo.jpg">
            <a:extLst>
              <a:ext uri="{FF2B5EF4-FFF2-40B4-BE49-F238E27FC236}">
                <a16:creationId xmlns:a16="http://schemas.microsoft.com/office/drawing/2014/main" xmlns="" id="{236E9D84-5809-421B-BC9A-738DA40B7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 bwMode="auto">
          <a:xfrm>
            <a:off x="11312525" y="1588"/>
            <a:ext cx="866775" cy="54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xmlns="" id="{7A00A9BE-397C-4D08-AC4A-E36FEC140107}"/>
              </a:ext>
            </a:extLst>
          </p:cNvPr>
          <p:cNvGraphicFramePr>
            <a:graphicFrameLocks noGrp="1"/>
          </p:cNvGraphicFramePr>
          <p:nvPr/>
        </p:nvGraphicFramePr>
        <p:xfrm>
          <a:off x="1062038" y="2338388"/>
          <a:ext cx="9666288" cy="39004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31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331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7561">
                <a:tc>
                  <a:txBody>
                    <a:bodyPr/>
                    <a:lstStyle/>
                    <a:p>
                      <a:r>
                        <a:rPr lang="en-IN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Department</a:t>
                      </a:r>
                    </a:p>
                  </a:txBody>
                  <a:tcPr marL="91446" marR="91446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of Employees</a:t>
                      </a:r>
                    </a:p>
                  </a:txBody>
                  <a:tcPr marL="91446" marR="91446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7561">
                <a:tc>
                  <a:txBody>
                    <a:bodyPr/>
                    <a:lstStyle/>
                    <a:p>
                      <a:r>
                        <a:rPr lang="en-US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Production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91446" marR="91446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7561">
                <a:tc>
                  <a:txBody>
                    <a:bodyPr/>
                    <a:lstStyle/>
                    <a:p>
                      <a:r>
                        <a:rPr lang="en-US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1446" marR="91446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7561">
                <a:tc>
                  <a:txBody>
                    <a:bodyPr/>
                    <a:lstStyle/>
                    <a:p>
                      <a:r>
                        <a:rPr lang="en-US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Utilities &amp; engineering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L="91446" marR="91446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7561">
                <a:tc>
                  <a:txBody>
                    <a:bodyPr/>
                    <a:lstStyle/>
                    <a:p>
                      <a:r>
                        <a:rPr lang="en-US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Quality assurance 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1446" marR="91446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7561">
                <a:tc>
                  <a:txBody>
                    <a:bodyPr/>
                    <a:lstStyle/>
                    <a:p>
                      <a:r>
                        <a:rPr lang="en-US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Quality control 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1446" marR="91446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7561">
                <a:tc>
                  <a:txBody>
                    <a:bodyPr/>
                    <a:lstStyle/>
                    <a:p>
                      <a:r>
                        <a:rPr lang="en-US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R&amp;D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1446" marR="91446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87561">
                <a:tc>
                  <a:txBody>
                    <a:bodyPr/>
                    <a:lstStyle/>
                    <a:p>
                      <a:r>
                        <a:rPr lang="en-US" alt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EHS</a:t>
                      </a:r>
                      <a:endParaRPr lang="en-IN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1446" marR="91446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CDF56D1-C29B-4F01-98BA-536D9AF891A7}"/>
              </a:ext>
            </a:extLst>
          </p:cNvPr>
          <p:cNvSpPr txBox="1">
            <a:spLocks/>
          </p:cNvSpPr>
          <p:nvPr/>
        </p:nvSpPr>
        <p:spPr>
          <a:xfrm>
            <a:off x="1066800" y="1317625"/>
            <a:ext cx="10363200" cy="4476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Manpower details</a:t>
            </a:r>
            <a:endParaRPr lang="en-IN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3171</TotalTime>
  <Words>3002</Words>
  <Application>Microsoft Office PowerPoint</Application>
  <PresentationFormat>Custom</PresentationFormat>
  <Paragraphs>611</Paragraphs>
  <Slides>49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Droplet</vt:lpstr>
      <vt:lpstr>Welcome   To  </vt:lpstr>
      <vt:lpstr>Shakti Bioscience Limited </vt:lpstr>
      <vt:lpstr>Shakti Bioscience Limited </vt:lpstr>
      <vt:lpstr>Shakti Bioscience Limited </vt:lpstr>
      <vt:lpstr>Shakti Bioscience Limited </vt:lpstr>
      <vt:lpstr>Shakti Bioscience Limited </vt:lpstr>
      <vt:lpstr>Shakti Bioscience Limited </vt:lpstr>
      <vt:lpstr>Shakti Bioscience Limited </vt:lpstr>
      <vt:lpstr>Shakti Bioscience Limited </vt:lpstr>
      <vt:lpstr>Shakti Bioscience Limited</vt:lpstr>
      <vt:lpstr>Shakti Bioscience Limited</vt:lpstr>
      <vt:lpstr>Shakti Bioscience Limited</vt:lpstr>
      <vt:lpstr>PowerPoint Presentation</vt:lpstr>
      <vt:lpstr>PowerPoint Presentation</vt:lpstr>
      <vt:lpstr>Shakti Bioscience Limited</vt:lpstr>
      <vt:lpstr>Shakti Bioscience Limited</vt:lpstr>
      <vt:lpstr>Shakti Bioscience Limited</vt:lpstr>
      <vt:lpstr>Shakti Bioscience Limited</vt:lpstr>
      <vt:lpstr>Shakti Bioscience Limited</vt:lpstr>
      <vt:lpstr>Shakti Bioscience Limited</vt:lpstr>
      <vt:lpstr>Shakti Bioscience Limited</vt:lpstr>
      <vt:lpstr>Shakti Bioscience Limited</vt:lpstr>
      <vt:lpstr>Shakti Bioscience Limited</vt:lpstr>
      <vt:lpstr>Shakti Bioscience Limited</vt:lpstr>
      <vt:lpstr>Shakti Bioscience Limited</vt:lpstr>
      <vt:lpstr>Shakti Bioscience Limited</vt:lpstr>
      <vt:lpstr>Shakti Bioscience Limited</vt:lpstr>
      <vt:lpstr>Shakti Bioscience Limited</vt:lpstr>
      <vt:lpstr>Shakti Bioscience Limited</vt:lpstr>
      <vt:lpstr>Shakti Bioscience Limited</vt:lpstr>
      <vt:lpstr>Shakti Bioscience Limited</vt:lpstr>
      <vt:lpstr>Shakti Bioscience Limited</vt:lpstr>
      <vt:lpstr>Shakti Bioscience Limited</vt:lpstr>
      <vt:lpstr>Shakti Bioscience Limited</vt:lpstr>
      <vt:lpstr>Shakti Bioscience Limited</vt:lpstr>
      <vt:lpstr>Shakti Bioscience Limited</vt:lpstr>
      <vt:lpstr>Shakti Bioscience Limited</vt:lpstr>
      <vt:lpstr>Shakti Bioscience Limited</vt:lpstr>
      <vt:lpstr>Shakti Bioscience Limited</vt:lpstr>
      <vt:lpstr>Shakti Bioscience Limited</vt:lpstr>
      <vt:lpstr>Shakti Bioscience Limited</vt:lpstr>
      <vt:lpstr>Shakti Bioscience Limited</vt:lpstr>
      <vt:lpstr>Shakti Bioscience Limited</vt:lpstr>
      <vt:lpstr>Shakti Bioscience Limited</vt:lpstr>
      <vt:lpstr>Shakti Bioscience Limited</vt:lpstr>
      <vt:lpstr>Shakti Bioscience Limited</vt:lpstr>
      <vt:lpstr>Shakti Bioscience Limited</vt:lpstr>
      <vt:lpstr>Shakti Bioscience Limited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Nb PHARMACON SERVICES PRIVATE LIMITED, PUNE</dc:title>
  <dc:creator>Sanjay Naik</dc:creator>
  <cp:lastModifiedBy>HP</cp:lastModifiedBy>
  <cp:revision>421</cp:revision>
  <dcterms:created xsi:type="dcterms:W3CDTF">2020-02-28T11:41:14Z</dcterms:created>
  <dcterms:modified xsi:type="dcterms:W3CDTF">2020-09-29T05:28:07Z</dcterms:modified>
</cp:coreProperties>
</file>