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6256000" cy="9144000"/>
  <p:notesSz cx="16256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84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Now-Thin"/>
                <a:cs typeface="Now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Now-Thin"/>
                <a:cs typeface="Now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chemeClr val="tx1"/>
                </a:solidFill>
                <a:latin typeface="Now-Thin"/>
                <a:cs typeface="Now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099" y="3840627"/>
            <a:ext cx="6080125" cy="742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chemeClr val="tx1"/>
                </a:solidFill>
                <a:latin typeface="Now-Thin"/>
                <a:cs typeface="Now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4741" y="2483611"/>
            <a:ext cx="13366516" cy="283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120900" y="8110999"/>
            <a:ext cx="2105660" cy="400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64194"/>
                </a:solidFill>
                <a:latin typeface="Now"/>
                <a:cs typeface="Now"/>
              </a:defRPr>
            </a:lvl1pPr>
          </a:lstStyle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armak.cz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rmak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2"/>
          <p:cNvSpPr txBox="1"/>
          <p:nvPr/>
        </p:nvSpPr>
        <p:spPr>
          <a:xfrm>
            <a:off x="1512884" y="8052579"/>
            <a:ext cx="22828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000" spc="-20" dirty="0">
                <a:solidFill>
                  <a:srgbClr val="164194"/>
                </a:solidFill>
                <a:latin typeface="Now"/>
                <a:cs typeface="Now"/>
              </a:rPr>
              <a:t>WWW.FARMAK.CZ </a:t>
            </a:r>
            <a:endParaRPr sz="2000" dirty="0">
              <a:latin typeface="Now"/>
              <a:cs typeface="Now"/>
            </a:endParaRPr>
          </a:p>
        </p:txBody>
      </p:sp>
      <p:sp>
        <p:nvSpPr>
          <p:cNvPr id="18" name="object 13"/>
          <p:cNvSpPr txBox="1"/>
          <p:nvPr/>
        </p:nvSpPr>
        <p:spPr>
          <a:xfrm>
            <a:off x="1511360" y="5981209"/>
            <a:ext cx="11880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-5" dirty="0">
                <a:solidFill>
                  <a:srgbClr val="164194"/>
                </a:solidFill>
                <a:latin typeface="Now"/>
                <a:cs typeface="Now"/>
              </a:rPr>
              <a:t>10</a:t>
            </a:r>
            <a:r>
              <a:rPr sz="2000" spc="-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2000" dirty="0">
                <a:solidFill>
                  <a:srgbClr val="00A9C1"/>
                </a:solidFill>
                <a:latin typeface="Now-Thin"/>
                <a:cs typeface="Now-Thin"/>
              </a:rPr>
              <a:t>I</a:t>
            </a:r>
            <a:r>
              <a:rPr sz="2000" spc="-114" dirty="0">
                <a:solidFill>
                  <a:srgbClr val="00A9C1"/>
                </a:solidFill>
                <a:latin typeface="Now-Thin"/>
                <a:cs typeface="Now-Thin"/>
              </a:rPr>
              <a:t> </a:t>
            </a:r>
            <a:r>
              <a:rPr sz="2000" dirty="0">
                <a:solidFill>
                  <a:srgbClr val="164194"/>
                </a:solidFill>
                <a:latin typeface="Now"/>
                <a:cs typeface="Now"/>
              </a:rPr>
              <a:t>2019</a:t>
            </a:r>
            <a:endParaRPr sz="2000" dirty="0">
              <a:latin typeface="Now"/>
              <a:cs typeface="Now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1333500" y="3528940"/>
            <a:ext cx="842391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dirty="0">
                <a:solidFill>
                  <a:srgbClr val="164194"/>
                </a:solidFill>
                <a:latin typeface="Now-Light"/>
                <a:cs typeface="Now-Light"/>
              </a:rPr>
              <a:t>Company</a:t>
            </a:r>
            <a:r>
              <a:rPr sz="8000" spc="-105" dirty="0">
                <a:solidFill>
                  <a:srgbClr val="164194"/>
                </a:solidFill>
                <a:latin typeface="Now-Light"/>
                <a:cs typeface="Now-Light"/>
              </a:rPr>
              <a:t> </a:t>
            </a:r>
            <a:r>
              <a:rPr sz="8000" dirty="0">
                <a:solidFill>
                  <a:srgbClr val="164194"/>
                </a:solidFill>
                <a:latin typeface="Now-Light"/>
                <a:cs typeface="Now-Light"/>
              </a:rPr>
              <a:t>profile</a:t>
            </a:r>
            <a:endParaRPr sz="8000" dirty="0">
              <a:latin typeface="Now-Light"/>
              <a:cs typeface="Now-Light"/>
            </a:endParaRPr>
          </a:p>
        </p:txBody>
      </p:sp>
      <p:sp>
        <p:nvSpPr>
          <p:cNvPr id="20" name="object 15"/>
          <p:cNvSpPr/>
          <p:nvPr/>
        </p:nvSpPr>
        <p:spPr>
          <a:xfrm>
            <a:off x="1524000" y="5792073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0" y="0"/>
                </a:moveTo>
                <a:lnTo>
                  <a:pt x="2783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962400"/>
            <a:ext cx="10869613" cy="604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39569"/>
            <a:ext cx="3378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75" y="1066835"/>
            <a:ext cx="3467100" cy="155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129" y="23363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129" y="31364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129" y="36571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4129" y="41778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55428" y="2229610"/>
            <a:ext cx="5953125" cy="21412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 marR="957580">
              <a:lnSpc>
                <a:spcPct val="101800"/>
              </a:lnSpc>
              <a:spcBef>
                <a:spcPts val="6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Glass-lined, stainless steel jacketed</a:t>
            </a:r>
            <a:r>
              <a:rPr sz="1800" spc="-10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reactors 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typical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volume is 1,600</a:t>
            </a:r>
            <a:r>
              <a:rPr sz="1800" spc="-2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litres)</a:t>
            </a:r>
            <a:endParaRPr sz="1800">
              <a:latin typeface="Now"/>
              <a:cs typeface="Now"/>
            </a:endParaRPr>
          </a:p>
          <a:p>
            <a:pPr marL="38100" marR="2503170">
              <a:lnSpc>
                <a:spcPct val="189800"/>
              </a:lnSpc>
            </a:pPr>
            <a:r>
              <a:rPr sz="1800" spc="-25" dirty="0">
                <a:solidFill>
                  <a:srgbClr val="164194"/>
                </a:solidFill>
                <a:latin typeface="Now"/>
                <a:cs typeface="Now"/>
              </a:rPr>
              <a:t>Total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reactor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capacity: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100</a:t>
            </a:r>
            <a:r>
              <a:rPr sz="1800" spc="-7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m</a:t>
            </a:r>
            <a:r>
              <a:rPr sz="1575" baseline="31746" dirty="0">
                <a:solidFill>
                  <a:srgbClr val="164194"/>
                </a:solidFill>
                <a:latin typeface="Now"/>
                <a:cs typeface="Now"/>
              </a:rPr>
              <a:t>3 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Batch size 5 - 250</a:t>
            </a:r>
            <a:r>
              <a:rPr sz="1800" spc="-3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kg</a:t>
            </a:r>
            <a:endParaRPr sz="1800">
              <a:latin typeface="Now"/>
              <a:cs typeface="Now"/>
            </a:endParaRPr>
          </a:p>
          <a:p>
            <a:pPr marL="38100">
              <a:lnSpc>
                <a:spcPct val="100000"/>
              </a:lnSpc>
              <a:spcBef>
                <a:spcPts val="1939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Reaction temperatures: qbetween -20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and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+300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°C</a:t>
            </a:r>
            <a:endParaRPr sz="1800">
              <a:latin typeface="Now"/>
              <a:cs typeface="N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65458" y="53970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5458" y="59304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65458" y="67559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02155" y="5290311"/>
            <a:ext cx="5833110" cy="165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Reaction pressure: between -80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and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+300</a:t>
            </a:r>
            <a:r>
              <a:rPr sz="1800" spc="-2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kPa</a:t>
            </a:r>
            <a:endParaRPr sz="1800">
              <a:latin typeface="Now"/>
              <a:cs typeface="Now"/>
            </a:endParaRPr>
          </a:p>
          <a:p>
            <a:pPr marL="12700" marR="5080" indent="-635">
              <a:lnSpc>
                <a:spcPct val="106500"/>
              </a:lnSpc>
              <a:spcBef>
                <a:spcPts val="190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Product separation -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centrifuges,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filters, filter/dryers 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(some of them of Hastelloy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C22)</a:t>
            </a:r>
            <a:endParaRPr sz="18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1800" spc="5" dirty="0">
                <a:solidFill>
                  <a:srgbClr val="164194"/>
                </a:solidFill>
                <a:latin typeface="Now"/>
                <a:cs typeface="Now"/>
              </a:rPr>
              <a:t>Drying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equipment (some of them of Hastelloy</a:t>
            </a:r>
            <a:r>
              <a:rPr sz="1800" spc="-5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C22)</a:t>
            </a:r>
            <a:endParaRPr sz="1800">
              <a:latin typeface="Now"/>
              <a:cs typeface="N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4546600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PRODUCTION</a:t>
            </a:r>
            <a:r>
              <a:rPr sz="3500" spc="-5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HALLS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46307" y="2260600"/>
            <a:ext cx="3340098" cy="2246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190799" y="2260600"/>
            <a:ext cx="2696400" cy="2246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3600" y="5250637"/>
            <a:ext cx="3340100" cy="2246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129" y="28951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129" y="37079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129" y="45207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4129" y="50287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4129" y="55367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4129" y="60447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4129" y="65527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4129" y="70607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80828" y="2758008"/>
            <a:ext cx="4860925" cy="4800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Büchi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ChemReactor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CR:</a:t>
            </a:r>
            <a:endParaRPr sz="18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2 x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60 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L,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1 x 15 L , 3 x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400</a:t>
            </a:r>
            <a:r>
              <a:rPr sz="1800" spc="-5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L</a:t>
            </a:r>
            <a:endParaRPr sz="1800">
              <a:latin typeface="Now"/>
              <a:cs typeface="Now"/>
            </a:endParaRPr>
          </a:p>
          <a:p>
            <a:pPr marL="12700" marR="1120140">
              <a:lnSpc>
                <a:spcPct val="111100"/>
              </a:lnSpc>
              <a:spcBef>
                <a:spcPts val="1605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Cryogenic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technology  (temperature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range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-90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–</a:t>
            </a:r>
            <a:r>
              <a:rPr sz="1800" spc="-9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175°C)</a:t>
            </a:r>
            <a:endParaRPr sz="18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Glove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 box</a:t>
            </a:r>
            <a:endParaRPr sz="1800">
              <a:latin typeface="Now"/>
              <a:cs typeface="Now"/>
            </a:endParaRPr>
          </a:p>
          <a:p>
            <a:pPr marL="12700" marR="2283460">
              <a:lnSpc>
                <a:spcPct val="185200"/>
              </a:lnSpc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Mobile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Pressure Filter 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Hastelloy Process</a:t>
            </a:r>
            <a:r>
              <a:rPr sz="1800" spc="-8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Filter  </a:t>
            </a:r>
            <a:r>
              <a:rPr sz="1800" spc="-25" dirty="0">
                <a:solidFill>
                  <a:srgbClr val="164194"/>
                </a:solidFill>
                <a:latin typeface="Now"/>
                <a:cs typeface="Now"/>
              </a:rPr>
              <a:t>HVAC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system</a:t>
            </a:r>
            <a:endParaRPr sz="18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Protected area for raw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material</a:t>
            </a:r>
            <a:r>
              <a:rPr sz="1800" spc="-8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dispensing</a:t>
            </a:r>
            <a:endParaRPr sz="1800">
              <a:latin typeface="Now"/>
              <a:cs typeface="Now"/>
            </a:endParaRPr>
          </a:p>
          <a:p>
            <a:pPr marL="12700" marR="1525270">
              <a:lnSpc>
                <a:spcPct val="111100"/>
              </a:lnSpc>
              <a:spcBef>
                <a:spcPts val="160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0.2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– 5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kg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batches </a:t>
            </a:r>
            <a:r>
              <a:rPr sz="1800" spc="5" dirty="0">
                <a:solidFill>
                  <a:srgbClr val="164194"/>
                </a:solidFill>
                <a:latin typeface="Now"/>
                <a:cs typeface="Now"/>
              </a:rPr>
              <a:t>(KILOLAB) 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and 5 – 20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kg (Small API</a:t>
            </a:r>
            <a:r>
              <a:rPr sz="1800" spc="-9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Unit)</a:t>
            </a:r>
            <a:endParaRPr sz="1800">
              <a:latin typeface="Now"/>
              <a:cs typeface="N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545401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40" dirty="0">
                <a:solidFill>
                  <a:srgbClr val="00A9C1"/>
                </a:solidFill>
                <a:latin typeface="Now-Light"/>
                <a:cs typeface="Now-Light"/>
              </a:rPr>
              <a:t>KILOLAB </a:t>
            </a:r>
            <a:r>
              <a:rPr sz="3500" spc="30" dirty="0">
                <a:solidFill>
                  <a:srgbClr val="00A9C1"/>
                </a:solidFill>
                <a:latin typeface="Now-Light"/>
                <a:cs typeface="Now-Light"/>
              </a:rPr>
              <a:t>+ </a:t>
            </a: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Small </a:t>
            </a:r>
            <a:r>
              <a:rPr sz="3500" spc="15" dirty="0">
                <a:solidFill>
                  <a:srgbClr val="00A9C1"/>
                </a:solidFill>
                <a:latin typeface="Now-Light"/>
                <a:cs typeface="Now-Light"/>
              </a:rPr>
              <a:t>API</a:t>
            </a:r>
            <a:r>
              <a:rPr sz="3500" spc="-11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10" dirty="0">
                <a:solidFill>
                  <a:srgbClr val="00A9C1"/>
                </a:solidFill>
                <a:latin typeface="Now-Light"/>
                <a:cs typeface="Now-Light"/>
              </a:rPr>
              <a:t>Unit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63324" y="901698"/>
            <a:ext cx="396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highest level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of cGMP</a:t>
            </a:r>
            <a:r>
              <a:rPr sz="1800" spc="-9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requirements</a:t>
            </a:r>
            <a:endParaRPr sz="1800">
              <a:latin typeface="Now"/>
              <a:cs typeface="N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05385" y="2819400"/>
            <a:ext cx="3340099" cy="2246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59800" y="2819400"/>
            <a:ext cx="3340100" cy="4685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105385" y="5257800"/>
            <a:ext cx="3340099" cy="2246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129" y="28951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129" y="34031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129" y="39111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4129" y="44191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80828" y="2788411"/>
            <a:ext cx="242379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Milling/micronization</a:t>
            </a:r>
            <a:endParaRPr sz="18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Sieving</a:t>
            </a:r>
            <a:endParaRPr sz="1800">
              <a:latin typeface="Now"/>
              <a:cs typeface="Now"/>
            </a:endParaRPr>
          </a:p>
          <a:p>
            <a:pPr marL="12700" marR="99695">
              <a:lnSpc>
                <a:spcPct val="185200"/>
              </a:lnSpc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Custom packaging  Clean Rooms class</a:t>
            </a:r>
            <a:r>
              <a:rPr sz="1800" spc="-8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D</a:t>
            </a:r>
            <a:endParaRPr sz="1800">
              <a:latin typeface="Now"/>
              <a:cs typeface="N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616775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HALL </a:t>
            </a:r>
            <a:r>
              <a:rPr sz="3500" spc="25" dirty="0">
                <a:solidFill>
                  <a:srgbClr val="00A9C1"/>
                </a:solidFill>
                <a:latin typeface="Now-Light"/>
                <a:cs typeface="Now-Light"/>
              </a:rPr>
              <a:t>OF </a:t>
            </a: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FINAL</a:t>
            </a:r>
            <a:r>
              <a:rPr sz="3500" spc="-10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15" dirty="0">
                <a:solidFill>
                  <a:srgbClr val="00A9C1"/>
                </a:solidFill>
                <a:latin typeface="Now-Light"/>
                <a:cs typeface="Now-Light"/>
              </a:rPr>
              <a:t>OPERATIONS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46307" y="2819400"/>
            <a:ext cx="3340098" cy="2246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77552" y="2819400"/>
            <a:ext cx="2324112" cy="2246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92800" y="2819400"/>
            <a:ext cx="3340100" cy="4786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129" y="2723246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129" y="35487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129" y="40567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20900" y="2051367"/>
            <a:ext cx="6175375" cy="2516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" dirty="0">
                <a:solidFill>
                  <a:srgbClr val="164194"/>
                </a:solidFill>
                <a:latin typeface="Now-Medium"/>
                <a:cs typeface="Now-Medium"/>
              </a:rPr>
              <a:t>Analytical </a:t>
            </a: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Centre – QC</a:t>
            </a:r>
            <a:r>
              <a:rPr sz="2250" spc="-20" dirty="0">
                <a:solidFill>
                  <a:srgbClr val="164194"/>
                </a:solidFill>
                <a:latin typeface="Now-Medium"/>
                <a:cs typeface="Now-Medium"/>
              </a:rPr>
              <a:t> </a:t>
            </a: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Department</a:t>
            </a:r>
            <a:endParaRPr sz="2250">
              <a:latin typeface="Now-Medium"/>
              <a:cs typeface="Now-Medium"/>
            </a:endParaRPr>
          </a:p>
          <a:p>
            <a:pPr marL="367665" marR="1017269">
              <a:lnSpc>
                <a:spcPct val="115799"/>
              </a:lnSpc>
              <a:spcBef>
                <a:spcPts val="1405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production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sample </a:t>
            </a:r>
            <a:r>
              <a:rPr sz="1800" spc="5" dirty="0">
                <a:solidFill>
                  <a:srgbClr val="164194"/>
                </a:solidFill>
                <a:latin typeface="Now"/>
                <a:cs typeface="Now"/>
              </a:rPr>
              <a:t>service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– raw</a:t>
            </a:r>
            <a:r>
              <a:rPr sz="1800" spc="-8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materials,  intermediates, final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samples</a:t>
            </a:r>
            <a:endParaRPr sz="1800">
              <a:latin typeface="Now"/>
              <a:cs typeface="Now"/>
            </a:endParaRPr>
          </a:p>
          <a:p>
            <a:pPr marL="372110">
              <a:lnSpc>
                <a:spcPct val="100000"/>
              </a:lnSpc>
              <a:spcBef>
                <a:spcPts val="1839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documentation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–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SOP’s, analytical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instructions,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CoA’s</a:t>
            </a:r>
            <a:endParaRPr sz="1800">
              <a:latin typeface="Now"/>
              <a:cs typeface="Now"/>
            </a:endParaRPr>
          </a:p>
          <a:p>
            <a:pPr marL="367665" marR="307340">
              <a:lnSpc>
                <a:spcPct val="115799"/>
              </a:lnSpc>
              <a:spcBef>
                <a:spcPts val="150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standards, stability studies, validation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of</a:t>
            </a:r>
            <a:r>
              <a:rPr sz="1800" spc="-10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methods, 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water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and air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monitoring</a:t>
            </a:r>
            <a:endParaRPr sz="1800">
              <a:latin typeface="Now"/>
              <a:cs typeface="N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4129" y="5542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4129" y="6050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4129" y="6558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4129" y="7066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4129" y="7574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20900" y="4870767"/>
            <a:ext cx="5319395" cy="2896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" dirty="0">
                <a:solidFill>
                  <a:srgbClr val="164194"/>
                </a:solidFill>
                <a:latin typeface="Now-Medium"/>
                <a:cs typeface="Now-Medium"/>
              </a:rPr>
              <a:t>Instrumentation</a:t>
            </a:r>
            <a:endParaRPr sz="2250">
              <a:latin typeface="Now-Medium"/>
              <a:cs typeface="Now-Medium"/>
            </a:endParaRPr>
          </a:p>
          <a:p>
            <a:pPr marL="367665">
              <a:lnSpc>
                <a:spcPct val="100000"/>
              </a:lnSpc>
              <a:spcBef>
                <a:spcPts val="175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LCMS,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GCMS, GC,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HPLC/TLC</a:t>
            </a:r>
            <a:endParaRPr sz="1800">
              <a:latin typeface="Now"/>
              <a:cs typeface="Now"/>
            </a:endParaRPr>
          </a:p>
          <a:p>
            <a:pPr marL="367665">
              <a:lnSpc>
                <a:spcPct val="100000"/>
              </a:lnSpc>
              <a:spcBef>
                <a:spcPts val="184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Capillary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Electrophoresis</a:t>
            </a:r>
            <a:endParaRPr sz="1800">
              <a:latin typeface="Now"/>
              <a:cs typeface="Now"/>
            </a:endParaRPr>
          </a:p>
          <a:p>
            <a:pPr marL="367665" marR="1418590">
              <a:lnSpc>
                <a:spcPct val="185200"/>
              </a:lnSpc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NMR, UV/VIS a IR</a:t>
            </a:r>
            <a:r>
              <a:rPr sz="1800" spc="-9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Spectrometry 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DSC</a:t>
            </a:r>
            <a:endParaRPr sz="1800">
              <a:latin typeface="Now"/>
              <a:cs typeface="Now"/>
            </a:endParaRPr>
          </a:p>
          <a:p>
            <a:pPr marL="367665">
              <a:lnSpc>
                <a:spcPct val="100000"/>
              </a:lnSpc>
              <a:spcBef>
                <a:spcPts val="1840"/>
              </a:spcBef>
            </a:pP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Laser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Particle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Size Analyzer</a:t>
            </a:r>
            <a:r>
              <a:rPr sz="1800" spc="-4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(Cilas+Malvern)</a:t>
            </a:r>
            <a:endParaRPr sz="1800">
              <a:latin typeface="Now"/>
              <a:cs typeface="N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99031" y="5669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99031" y="6177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99031" y="66856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75800" y="4997767"/>
            <a:ext cx="4380230" cy="188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spc="-5" dirty="0">
                <a:solidFill>
                  <a:srgbClr val="164194"/>
                </a:solidFill>
                <a:latin typeface="Now-Medium"/>
                <a:cs typeface="Now-Medium"/>
              </a:rPr>
              <a:t>R&amp;D Analytical</a:t>
            </a:r>
            <a:r>
              <a:rPr sz="2250" spc="-20" dirty="0">
                <a:solidFill>
                  <a:srgbClr val="164194"/>
                </a:solidFill>
                <a:latin typeface="Now-Medium"/>
                <a:cs typeface="Now-Medium"/>
              </a:rPr>
              <a:t> </a:t>
            </a: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Department</a:t>
            </a:r>
            <a:endParaRPr sz="2250">
              <a:latin typeface="Now-Medium"/>
              <a:cs typeface="Now-Medium"/>
            </a:endParaRPr>
          </a:p>
          <a:p>
            <a:pPr marL="367665">
              <a:lnSpc>
                <a:spcPct val="100000"/>
              </a:lnSpc>
              <a:spcBef>
                <a:spcPts val="175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structural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analyses</a:t>
            </a:r>
            <a:endParaRPr sz="1800">
              <a:latin typeface="Now"/>
              <a:cs typeface="Now"/>
            </a:endParaRPr>
          </a:p>
          <a:p>
            <a:pPr marL="367665" marR="5080">
              <a:lnSpc>
                <a:spcPct val="185200"/>
              </a:lnSpc>
              <a:tabLst>
                <a:tab pos="3429635" algn="l"/>
              </a:tabLst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purity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analyses/impurity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profile  developmen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t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 o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f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analytical	methods</a:t>
            </a:r>
            <a:endParaRPr sz="1800">
              <a:latin typeface="Now"/>
              <a:cs typeface="N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5859780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R&amp;D AND </a:t>
            </a:r>
            <a:r>
              <a:rPr sz="3500" spc="25" dirty="0">
                <a:solidFill>
                  <a:srgbClr val="00A9C1"/>
                </a:solidFill>
                <a:latin typeface="Now-Light"/>
                <a:cs typeface="Now-Light"/>
              </a:rPr>
              <a:t>QA/QC</a:t>
            </a:r>
            <a:r>
              <a:rPr sz="3500" spc="-8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25" dirty="0">
                <a:solidFill>
                  <a:srgbClr val="00A9C1"/>
                </a:solidFill>
                <a:latin typeface="Now-Light"/>
                <a:cs typeface="Now-Light"/>
              </a:rPr>
              <a:t>CENTRE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46307" y="2172927"/>
            <a:ext cx="3340098" cy="2246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77552" y="2172919"/>
            <a:ext cx="2324112" cy="224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129" y="25903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129" y="30983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129" y="36063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4129" y="41143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4129" y="46223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4129" y="51303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444742" y="2556479"/>
            <a:ext cx="13366516" cy="283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Environmental policy </a:t>
            </a:r>
            <a:r>
              <a:rPr dirty="0"/>
              <a:t>in line with FARMAK’s</a:t>
            </a:r>
            <a:r>
              <a:rPr spc="-5" dirty="0"/>
              <a:t> </a:t>
            </a:r>
            <a:r>
              <a:rPr dirty="0"/>
              <a:t>strategy</a:t>
            </a:r>
          </a:p>
          <a:p>
            <a:pPr marL="1048385" marR="5080">
              <a:lnSpc>
                <a:spcPct val="185200"/>
              </a:lnSpc>
            </a:pPr>
            <a:r>
              <a:rPr spc="-5" dirty="0"/>
              <a:t>Involvement </a:t>
            </a:r>
            <a:r>
              <a:rPr dirty="0"/>
              <a:t>in </a:t>
            </a:r>
            <a:r>
              <a:rPr spc="-5" dirty="0"/>
              <a:t>the </a:t>
            </a:r>
            <a:r>
              <a:rPr dirty="0"/>
              <a:t>national </a:t>
            </a:r>
            <a:r>
              <a:rPr spc="-5" dirty="0"/>
              <a:t>System of Assistance </a:t>
            </a:r>
            <a:r>
              <a:rPr dirty="0"/>
              <a:t>in </a:t>
            </a:r>
            <a:r>
              <a:rPr spc="-5" dirty="0"/>
              <a:t>Accidents Related to </a:t>
            </a:r>
            <a:r>
              <a:rPr spc="-10" dirty="0"/>
              <a:t>Transportation </a:t>
            </a:r>
            <a:r>
              <a:rPr dirty="0"/>
              <a:t>of Dangerous </a:t>
            </a:r>
            <a:r>
              <a:rPr spc="-5" dirty="0"/>
              <a:t>Materials  </a:t>
            </a:r>
            <a:r>
              <a:rPr dirty="0"/>
              <a:t>Certified </a:t>
            </a:r>
            <a:r>
              <a:rPr spc="-5" dirty="0"/>
              <a:t>integrated </a:t>
            </a:r>
            <a:r>
              <a:rPr dirty="0"/>
              <a:t>system ISO9001 and</a:t>
            </a:r>
            <a:r>
              <a:rPr spc="-5" dirty="0"/>
              <a:t> </a:t>
            </a:r>
            <a:r>
              <a:rPr dirty="0"/>
              <a:t>ISO14001</a:t>
            </a:r>
          </a:p>
          <a:p>
            <a:pPr marL="1048385">
              <a:lnSpc>
                <a:spcPct val="100000"/>
              </a:lnSpc>
              <a:spcBef>
                <a:spcPts val="1840"/>
              </a:spcBef>
            </a:pPr>
            <a:r>
              <a:rPr dirty="0"/>
              <a:t>Own </a:t>
            </a:r>
            <a:r>
              <a:rPr spc="-5" dirty="0"/>
              <a:t>waste water treatment plant</a:t>
            </a:r>
          </a:p>
          <a:p>
            <a:pPr marL="1048385">
              <a:lnSpc>
                <a:spcPct val="100000"/>
              </a:lnSpc>
              <a:spcBef>
                <a:spcPts val="1840"/>
              </a:spcBef>
            </a:pPr>
            <a:r>
              <a:rPr spc="-5" dirty="0"/>
              <a:t>RESPONSIBLE </a:t>
            </a:r>
            <a:r>
              <a:rPr spc="-15" dirty="0"/>
              <a:t>CARE </a:t>
            </a:r>
            <a:r>
              <a:rPr dirty="0"/>
              <a:t>certificate holder for more </a:t>
            </a:r>
            <a:r>
              <a:rPr spc="-5" dirty="0"/>
              <a:t>than </a:t>
            </a:r>
            <a:r>
              <a:rPr dirty="0"/>
              <a:t>20</a:t>
            </a:r>
            <a:r>
              <a:rPr spc="-10" dirty="0"/>
              <a:t> </a:t>
            </a:r>
            <a:r>
              <a:rPr spc="-5" dirty="0"/>
              <a:t>years</a:t>
            </a:r>
          </a:p>
          <a:p>
            <a:pPr marL="1048385">
              <a:lnSpc>
                <a:spcPct val="100000"/>
              </a:lnSpc>
              <a:spcBef>
                <a:spcPts val="1840"/>
              </a:spcBef>
            </a:pPr>
            <a:r>
              <a:rPr spc="-5" dirty="0"/>
              <a:t>Approved </a:t>
            </a:r>
            <a:r>
              <a:rPr dirty="0"/>
              <a:t>by </a:t>
            </a:r>
            <a:r>
              <a:rPr spc="-5" dirty="0"/>
              <a:t>SEDEX </a:t>
            </a:r>
            <a:r>
              <a:rPr dirty="0"/>
              <a:t>– </a:t>
            </a:r>
            <a:r>
              <a:rPr spc="-5" dirty="0"/>
              <a:t>Ethical </a:t>
            </a:r>
            <a:r>
              <a:rPr dirty="0"/>
              <a:t>and </a:t>
            </a:r>
            <a:r>
              <a:rPr spc="-5" dirty="0"/>
              <a:t>Responsible Supply </a:t>
            </a:r>
            <a:r>
              <a:rPr dirty="0"/>
              <a:t>Chain since 2015, site reference</a:t>
            </a:r>
            <a:r>
              <a:rPr spc="-35" dirty="0"/>
              <a:t> </a:t>
            </a:r>
            <a:r>
              <a:rPr spc="-5" dirty="0"/>
              <a:t>ZS1073996</a:t>
            </a:r>
          </a:p>
        </p:txBody>
      </p:sp>
      <p:sp>
        <p:nvSpPr>
          <p:cNvPr id="10" name="object 10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512635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10" dirty="0">
                <a:solidFill>
                  <a:srgbClr val="00A9C1"/>
                </a:solidFill>
                <a:latin typeface="Now-Light"/>
                <a:cs typeface="Now-Light"/>
              </a:rPr>
              <a:t>ECOLOGY </a:t>
            </a: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AND</a:t>
            </a:r>
            <a:r>
              <a:rPr sz="3500" spc="-4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SAFETY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en-US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4"/>
            <a:ext cx="16170794" cy="911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10182"/>
          <p:cNvSpPr txBox="1"/>
          <p:nvPr/>
        </p:nvSpPr>
        <p:spPr>
          <a:xfrm>
            <a:off x="8897100" y="6294907"/>
            <a:ext cx="3652520" cy="119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194"/>
                </a:solidFill>
                <a:latin typeface="Now-Medium"/>
                <a:cs typeface="Now-Medium"/>
              </a:rPr>
              <a:t>FARMAK,</a:t>
            </a:r>
            <a:r>
              <a:rPr sz="1200" spc="-5" dirty="0">
                <a:solidFill>
                  <a:srgbClr val="164194"/>
                </a:solidFill>
                <a:latin typeface="Now-Medium"/>
                <a:cs typeface="Now-Medium"/>
              </a:rPr>
              <a:t> a.s.</a:t>
            </a:r>
            <a:endParaRPr sz="1200" dirty="0">
              <a:latin typeface="Now-Medium"/>
              <a:cs typeface="Now-Medium"/>
            </a:endParaRPr>
          </a:p>
          <a:p>
            <a:pPr marL="12700" marR="923290">
              <a:lnSpc>
                <a:spcPct val="145800"/>
              </a:lnSpc>
              <a:spcBef>
                <a:spcPts val="1440"/>
              </a:spcBef>
            </a:pPr>
            <a:r>
              <a:rPr sz="1200" dirty="0">
                <a:solidFill>
                  <a:srgbClr val="164194"/>
                </a:solidFill>
                <a:latin typeface="Now"/>
                <a:cs typeface="Now"/>
              </a:rPr>
              <a:t>Na vlčinci 16/3 </a:t>
            </a:r>
            <a:r>
              <a:rPr sz="1200" dirty="0">
                <a:solidFill>
                  <a:srgbClr val="00A9C1"/>
                </a:solidFill>
                <a:latin typeface="Now"/>
                <a:cs typeface="Now"/>
              </a:rPr>
              <a:t>I </a:t>
            </a:r>
            <a:r>
              <a:rPr sz="1200" spc="-5" dirty="0">
                <a:solidFill>
                  <a:srgbClr val="164194"/>
                </a:solidFill>
                <a:latin typeface="Now"/>
                <a:cs typeface="Now"/>
              </a:rPr>
              <a:t>Klášterní Hradisko  </a:t>
            </a:r>
            <a:r>
              <a:rPr sz="1200" dirty="0">
                <a:solidFill>
                  <a:srgbClr val="164194"/>
                </a:solidFill>
                <a:latin typeface="Now"/>
                <a:cs typeface="Now"/>
              </a:rPr>
              <a:t>779 </a:t>
            </a:r>
            <a:r>
              <a:rPr sz="1200" spc="-5" dirty="0">
                <a:solidFill>
                  <a:srgbClr val="164194"/>
                </a:solidFill>
                <a:latin typeface="Now"/>
                <a:cs typeface="Now"/>
              </a:rPr>
              <a:t>00 </a:t>
            </a:r>
            <a:r>
              <a:rPr sz="1200" dirty="0">
                <a:solidFill>
                  <a:srgbClr val="164194"/>
                </a:solidFill>
                <a:latin typeface="Now"/>
                <a:cs typeface="Now"/>
              </a:rPr>
              <a:t>Olomouc </a:t>
            </a:r>
            <a:r>
              <a:rPr sz="1200" dirty="0">
                <a:solidFill>
                  <a:srgbClr val="00A9C1"/>
                </a:solidFill>
                <a:latin typeface="Now"/>
                <a:cs typeface="Now"/>
              </a:rPr>
              <a:t>I </a:t>
            </a:r>
            <a:r>
              <a:rPr sz="1200" spc="-5" dirty="0">
                <a:solidFill>
                  <a:srgbClr val="164194"/>
                </a:solidFill>
                <a:latin typeface="Now"/>
                <a:cs typeface="Now"/>
              </a:rPr>
              <a:t>Czech</a:t>
            </a:r>
            <a:r>
              <a:rPr sz="1200" spc="-8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200" spc="-5" dirty="0">
                <a:solidFill>
                  <a:srgbClr val="164194"/>
                </a:solidFill>
                <a:latin typeface="Now"/>
                <a:cs typeface="Now"/>
              </a:rPr>
              <a:t>Republic</a:t>
            </a:r>
            <a:endParaRPr sz="1200" dirty="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solidFill>
                  <a:srgbClr val="164194"/>
                </a:solidFill>
                <a:latin typeface="Now"/>
                <a:cs typeface="Now"/>
              </a:rPr>
              <a:t>tel.: +420 </a:t>
            </a:r>
            <a:r>
              <a:rPr sz="1200" spc="-10" dirty="0">
                <a:solidFill>
                  <a:srgbClr val="164194"/>
                </a:solidFill>
                <a:latin typeface="Now"/>
                <a:cs typeface="Now"/>
              </a:rPr>
              <a:t>587 </a:t>
            </a:r>
            <a:r>
              <a:rPr sz="1200" spc="-5" dirty="0">
                <a:solidFill>
                  <a:srgbClr val="164194"/>
                </a:solidFill>
                <a:latin typeface="Now"/>
                <a:cs typeface="Now"/>
              </a:rPr>
              <a:t>430 </a:t>
            </a:r>
            <a:r>
              <a:rPr sz="1200" dirty="0">
                <a:solidFill>
                  <a:srgbClr val="164194"/>
                </a:solidFill>
                <a:latin typeface="Now"/>
                <a:cs typeface="Now"/>
              </a:rPr>
              <a:t>259 </a:t>
            </a:r>
            <a:r>
              <a:rPr sz="1200" dirty="0">
                <a:solidFill>
                  <a:srgbClr val="00A9C1"/>
                </a:solidFill>
                <a:latin typeface="Now"/>
                <a:cs typeface="Now"/>
              </a:rPr>
              <a:t>I </a:t>
            </a:r>
            <a:r>
              <a:rPr sz="1200" spc="-5" dirty="0">
                <a:solidFill>
                  <a:srgbClr val="164194"/>
                </a:solidFill>
                <a:latin typeface="Now"/>
                <a:cs typeface="Now"/>
              </a:rPr>
              <a:t>e-mail:</a:t>
            </a:r>
            <a:r>
              <a:rPr sz="1200" spc="-6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200" dirty="0">
                <a:solidFill>
                  <a:srgbClr val="164194"/>
                </a:solidFill>
                <a:latin typeface="Now"/>
                <a:cs typeface="Now"/>
                <a:hlinkClick r:id="rId3"/>
              </a:rPr>
              <a:t>info@farmak.cz</a:t>
            </a:r>
            <a:endParaRPr sz="1200" dirty="0">
              <a:latin typeface="Now"/>
              <a:cs typeface="Now"/>
            </a:endParaRPr>
          </a:p>
        </p:txBody>
      </p:sp>
      <p:sp>
        <p:nvSpPr>
          <p:cNvPr id="6" name="object 10180"/>
          <p:cNvSpPr txBox="1"/>
          <p:nvPr/>
        </p:nvSpPr>
        <p:spPr>
          <a:xfrm>
            <a:off x="8897100" y="8001000"/>
            <a:ext cx="1163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64194"/>
                </a:solidFill>
                <a:latin typeface="Now-Light"/>
                <a:cs typeface="Now-Light"/>
                <a:hlinkClick r:id="rId4"/>
              </a:rPr>
              <a:t>www.farmak.cz</a:t>
            </a:r>
            <a:endParaRPr sz="1200" dirty="0">
              <a:latin typeface="Now-Light"/>
              <a:cs typeface="Now-Light"/>
            </a:endParaRPr>
          </a:p>
        </p:txBody>
      </p:sp>
    </p:spTree>
    <p:extLst>
      <p:ext uri="{BB962C8B-B14F-4D97-AF65-F5344CB8AC3E}">
        <p14:creationId xmlns:p14="http://schemas.microsoft.com/office/powerpoint/2010/main" val="67785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3175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1260" y="7810102"/>
            <a:ext cx="1220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Now"/>
                <a:cs typeface="Now"/>
              </a:rPr>
              <a:t>Company  profile</a:t>
            </a:r>
            <a:endParaRPr sz="2000">
              <a:latin typeface="Now"/>
              <a:cs typeface="N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2982" y="6598674"/>
            <a:ext cx="283845" cy="346075"/>
          </a:xfrm>
          <a:custGeom>
            <a:avLst/>
            <a:gdLst/>
            <a:ahLst/>
            <a:cxnLst/>
            <a:rect l="l" t="t" r="r" b="b"/>
            <a:pathLst>
              <a:path w="283844" h="346075">
                <a:moveTo>
                  <a:pt x="108280" y="0"/>
                </a:moveTo>
                <a:lnTo>
                  <a:pt x="0" y="0"/>
                </a:lnTo>
                <a:lnTo>
                  <a:pt x="0" y="345719"/>
                </a:lnTo>
                <a:lnTo>
                  <a:pt x="108280" y="345719"/>
                </a:lnTo>
                <a:lnTo>
                  <a:pt x="108280" y="294182"/>
                </a:lnTo>
                <a:lnTo>
                  <a:pt x="137921" y="257556"/>
                </a:lnTo>
                <a:lnTo>
                  <a:pt x="247055" y="257556"/>
                </a:lnTo>
                <a:lnTo>
                  <a:pt x="217660" y="185902"/>
                </a:lnTo>
                <a:lnTo>
                  <a:pt x="108280" y="185902"/>
                </a:lnTo>
                <a:lnTo>
                  <a:pt x="108280" y="0"/>
                </a:lnTo>
                <a:close/>
              </a:path>
              <a:path w="283844" h="346075">
                <a:moveTo>
                  <a:pt x="247055" y="257556"/>
                </a:moveTo>
                <a:lnTo>
                  <a:pt x="137921" y="257556"/>
                </a:lnTo>
                <a:lnTo>
                  <a:pt x="167182" y="345719"/>
                </a:lnTo>
                <a:lnTo>
                  <a:pt x="283222" y="345719"/>
                </a:lnTo>
                <a:lnTo>
                  <a:pt x="247055" y="257556"/>
                </a:lnTo>
                <a:close/>
              </a:path>
              <a:path w="283844" h="346075">
                <a:moveTo>
                  <a:pt x="273862" y="101320"/>
                </a:moveTo>
                <a:lnTo>
                  <a:pt x="163614" y="101320"/>
                </a:lnTo>
                <a:lnTo>
                  <a:pt x="108280" y="185902"/>
                </a:lnTo>
                <a:lnTo>
                  <a:pt x="217660" y="185902"/>
                </a:lnTo>
                <a:lnTo>
                  <a:pt x="213169" y="174955"/>
                </a:lnTo>
                <a:lnTo>
                  <a:pt x="273862" y="101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0236" y="6696199"/>
            <a:ext cx="417830" cy="248285"/>
          </a:xfrm>
          <a:custGeom>
            <a:avLst/>
            <a:gdLst/>
            <a:ahLst/>
            <a:cxnLst/>
            <a:rect l="l" t="t" r="r" b="b"/>
            <a:pathLst>
              <a:path w="417830" h="248284">
                <a:moveTo>
                  <a:pt x="112268" y="3797"/>
                </a:moveTo>
                <a:lnTo>
                  <a:pt x="0" y="3797"/>
                </a:lnTo>
                <a:lnTo>
                  <a:pt x="0" y="248196"/>
                </a:lnTo>
                <a:lnTo>
                  <a:pt x="112268" y="248196"/>
                </a:lnTo>
                <a:lnTo>
                  <a:pt x="112347" y="88379"/>
                </a:lnTo>
                <a:lnTo>
                  <a:pt x="112865" y="76867"/>
                </a:lnTo>
                <a:lnTo>
                  <a:pt x="115133" y="65163"/>
                </a:lnTo>
                <a:lnTo>
                  <a:pt x="121042" y="56803"/>
                </a:lnTo>
                <a:lnTo>
                  <a:pt x="132562" y="53543"/>
                </a:lnTo>
                <a:lnTo>
                  <a:pt x="414954" y="53543"/>
                </a:lnTo>
                <a:lnTo>
                  <a:pt x="413128" y="40555"/>
                </a:lnTo>
                <a:lnTo>
                  <a:pt x="411088" y="36829"/>
                </a:lnTo>
                <a:lnTo>
                  <a:pt x="259753" y="36829"/>
                </a:lnTo>
                <a:lnTo>
                  <a:pt x="256657" y="31445"/>
                </a:lnTo>
                <a:lnTo>
                  <a:pt x="112268" y="31445"/>
                </a:lnTo>
                <a:lnTo>
                  <a:pt x="112268" y="3797"/>
                </a:lnTo>
                <a:close/>
              </a:path>
              <a:path w="417830" h="248284">
                <a:moveTo>
                  <a:pt x="287197" y="53543"/>
                </a:moveTo>
                <a:lnTo>
                  <a:pt x="132562" y="53543"/>
                </a:lnTo>
                <a:lnTo>
                  <a:pt x="145179" y="56961"/>
                </a:lnTo>
                <a:lnTo>
                  <a:pt x="150982" y="65752"/>
                </a:lnTo>
                <a:lnTo>
                  <a:pt x="152649" y="78094"/>
                </a:lnTo>
                <a:lnTo>
                  <a:pt x="152801" y="88379"/>
                </a:lnTo>
                <a:lnTo>
                  <a:pt x="152857" y="248196"/>
                </a:lnTo>
                <a:lnTo>
                  <a:pt x="265125" y="248196"/>
                </a:lnTo>
                <a:lnTo>
                  <a:pt x="265125" y="82994"/>
                </a:lnTo>
                <a:lnTo>
                  <a:pt x="266513" y="71236"/>
                </a:lnTo>
                <a:lnTo>
                  <a:pt x="269798" y="61949"/>
                </a:lnTo>
                <a:lnTo>
                  <a:pt x="276265" y="55821"/>
                </a:lnTo>
                <a:lnTo>
                  <a:pt x="287197" y="53543"/>
                </a:lnTo>
                <a:close/>
              </a:path>
              <a:path w="417830" h="248284">
                <a:moveTo>
                  <a:pt x="414954" y="53543"/>
                </a:moveTo>
                <a:lnTo>
                  <a:pt x="287197" y="53543"/>
                </a:lnTo>
                <a:lnTo>
                  <a:pt x="298215" y="56593"/>
                </a:lnTo>
                <a:lnTo>
                  <a:pt x="303542" y="64455"/>
                </a:lnTo>
                <a:lnTo>
                  <a:pt x="305278" y="75570"/>
                </a:lnTo>
                <a:lnTo>
                  <a:pt x="305420" y="82994"/>
                </a:lnTo>
                <a:lnTo>
                  <a:pt x="305523" y="248196"/>
                </a:lnTo>
                <a:lnTo>
                  <a:pt x="417779" y="248196"/>
                </a:lnTo>
                <a:lnTo>
                  <a:pt x="417779" y="73634"/>
                </a:lnTo>
                <a:lnTo>
                  <a:pt x="414954" y="53543"/>
                </a:lnTo>
                <a:close/>
              </a:path>
              <a:path w="417830" h="248284">
                <a:moveTo>
                  <a:pt x="346113" y="0"/>
                </a:moveTo>
                <a:lnTo>
                  <a:pt x="322284" y="3131"/>
                </a:lnTo>
                <a:lnTo>
                  <a:pt x="300870" y="10980"/>
                </a:lnTo>
                <a:lnTo>
                  <a:pt x="280488" y="22547"/>
                </a:lnTo>
                <a:lnTo>
                  <a:pt x="259753" y="36829"/>
                </a:lnTo>
                <a:lnTo>
                  <a:pt x="411088" y="36829"/>
                </a:lnTo>
                <a:lnTo>
                  <a:pt x="400662" y="17795"/>
                </a:lnTo>
                <a:lnTo>
                  <a:pt x="378838" y="4547"/>
                </a:lnTo>
                <a:lnTo>
                  <a:pt x="346113" y="0"/>
                </a:lnTo>
                <a:close/>
              </a:path>
              <a:path w="417830" h="248284">
                <a:moveTo>
                  <a:pt x="193471" y="0"/>
                </a:moveTo>
                <a:lnTo>
                  <a:pt x="171203" y="2036"/>
                </a:lnTo>
                <a:lnTo>
                  <a:pt x="151222" y="8097"/>
                </a:lnTo>
                <a:lnTo>
                  <a:pt x="132064" y="17971"/>
                </a:lnTo>
                <a:lnTo>
                  <a:pt x="112268" y="31445"/>
                </a:lnTo>
                <a:lnTo>
                  <a:pt x="256657" y="31445"/>
                </a:lnTo>
                <a:lnTo>
                  <a:pt x="249437" y="18884"/>
                </a:lnTo>
                <a:lnTo>
                  <a:pt x="233360" y="8042"/>
                </a:lnTo>
                <a:lnTo>
                  <a:pt x="213909" y="2386"/>
                </a:lnTo>
                <a:lnTo>
                  <a:pt x="193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9665" y="6692617"/>
            <a:ext cx="276225" cy="260985"/>
          </a:xfrm>
          <a:custGeom>
            <a:avLst/>
            <a:gdLst/>
            <a:ahLst/>
            <a:cxnLst/>
            <a:rect l="l" t="t" r="r" b="b"/>
            <a:pathLst>
              <a:path w="276225" h="260984">
                <a:moveTo>
                  <a:pt x="260355" y="44183"/>
                </a:moveTo>
                <a:lnTo>
                  <a:pt x="134150" y="44183"/>
                </a:lnTo>
                <a:lnTo>
                  <a:pt x="146781" y="47319"/>
                </a:lnTo>
                <a:lnTo>
                  <a:pt x="152579" y="55254"/>
                </a:lnTo>
                <a:lnTo>
                  <a:pt x="154236" y="66861"/>
                </a:lnTo>
                <a:lnTo>
                  <a:pt x="154444" y="81013"/>
                </a:lnTo>
                <a:lnTo>
                  <a:pt x="154444" y="99314"/>
                </a:lnTo>
                <a:lnTo>
                  <a:pt x="122659" y="101092"/>
                </a:lnTo>
                <a:lnTo>
                  <a:pt x="91070" y="104244"/>
                </a:lnTo>
                <a:lnTo>
                  <a:pt x="31267" y="123405"/>
                </a:lnTo>
                <a:lnTo>
                  <a:pt x="5670" y="151726"/>
                </a:lnTo>
                <a:lnTo>
                  <a:pt x="0" y="186105"/>
                </a:lnTo>
                <a:lnTo>
                  <a:pt x="5454" y="219093"/>
                </a:lnTo>
                <a:lnTo>
                  <a:pt x="17916" y="242284"/>
                </a:lnTo>
                <a:lnTo>
                  <a:pt x="39337" y="256093"/>
                </a:lnTo>
                <a:lnTo>
                  <a:pt x="71666" y="260934"/>
                </a:lnTo>
                <a:lnTo>
                  <a:pt x="95873" y="258821"/>
                </a:lnTo>
                <a:lnTo>
                  <a:pt x="117294" y="252288"/>
                </a:lnTo>
                <a:lnTo>
                  <a:pt x="136595" y="240474"/>
                </a:lnTo>
                <a:lnTo>
                  <a:pt x="154444" y="222516"/>
                </a:lnTo>
                <a:lnTo>
                  <a:pt x="267799" y="222516"/>
                </a:lnTo>
                <a:lnTo>
                  <a:pt x="267736" y="222161"/>
                </a:lnTo>
                <a:lnTo>
                  <a:pt x="267005" y="207200"/>
                </a:lnTo>
                <a:lnTo>
                  <a:pt x="267000" y="206019"/>
                </a:lnTo>
                <a:lnTo>
                  <a:pt x="130581" y="206019"/>
                </a:lnTo>
                <a:lnTo>
                  <a:pt x="110645" y="175256"/>
                </a:lnTo>
                <a:lnTo>
                  <a:pt x="111186" y="165196"/>
                </a:lnTo>
                <a:lnTo>
                  <a:pt x="144195" y="138996"/>
                </a:lnTo>
                <a:lnTo>
                  <a:pt x="154444" y="137731"/>
                </a:lnTo>
                <a:lnTo>
                  <a:pt x="266928" y="137731"/>
                </a:lnTo>
                <a:lnTo>
                  <a:pt x="266928" y="88176"/>
                </a:lnTo>
                <a:lnTo>
                  <a:pt x="265923" y="67779"/>
                </a:lnTo>
                <a:lnTo>
                  <a:pt x="262802" y="49655"/>
                </a:lnTo>
                <a:lnTo>
                  <a:pt x="260355" y="44183"/>
                </a:lnTo>
                <a:close/>
              </a:path>
              <a:path w="276225" h="260984">
                <a:moveTo>
                  <a:pt x="267799" y="222516"/>
                </a:moveTo>
                <a:lnTo>
                  <a:pt x="154444" y="222516"/>
                </a:lnTo>
                <a:lnTo>
                  <a:pt x="156004" y="236659"/>
                </a:lnTo>
                <a:lnTo>
                  <a:pt x="160080" y="245181"/>
                </a:lnTo>
                <a:lnTo>
                  <a:pt x="168257" y="249686"/>
                </a:lnTo>
                <a:lnTo>
                  <a:pt x="182118" y="251777"/>
                </a:lnTo>
                <a:lnTo>
                  <a:pt x="275869" y="251777"/>
                </a:lnTo>
                <a:lnTo>
                  <a:pt x="270298" y="236750"/>
                </a:lnTo>
                <a:lnTo>
                  <a:pt x="267799" y="222516"/>
                </a:lnTo>
                <a:close/>
              </a:path>
              <a:path w="276225" h="260984">
                <a:moveTo>
                  <a:pt x="266928" y="137731"/>
                </a:moveTo>
                <a:lnTo>
                  <a:pt x="154444" y="137731"/>
                </a:lnTo>
                <a:lnTo>
                  <a:pt x="154413" y="168143"/>
                </a:lnTo>
                <a:lnTo>
                  <a:pt x="153820" y="182116"/>
                </a:lnTo>
                <a:lnTo>
                  <a:pt x="151237" y="193662"/>
                </a:lnTo>
                <a:lnTo>
                  <a:pt x="144293" y="201731"/>
                </a:lnTo>
                <a:lnTo>
                  <a:pt x="130581" y="206019"/>
                </a:lnTo>
                <a:lnTo>
                  <a:pt x="267000" y="206019"/>
                </a:lnTo>
                <a:lnTo>
                  <a:pt x="266928" y="137731"/>
                </a:lnTo>
                <a:close/>
              </a:path>
              <a:path w="276225" h="260984">
                <a:moveTo>
                  <a:pt x="139738" y="0"/>
                </a:moveTo>
                <a:lnTo>
                  <a:pt x="82470" y="3714"/>
                </a:lnTo>
                <a:lnTo>
                  <a:pt x="28879" y="23888"/>
                </a:lnTo>
                <a:lnTo>
                  <a:pt x="5142" y="67213"/>
                </a:lnTo>
                <a:lnTo>
                  <a:pt x="3594" y="84797"/>
                </a:lnTo>
                <a:lnTo>
                  <a:pt x="113855" y="84797"/>
                </a:lnTo>
                <a:lnTo>
                  <a:pt x="114046" y="65278"/>
                </a:lnTo>
                <a:lnTo>
                  <a:pt x="115490" y="57574"/>
                </a:lnTo>
                <a:lnTo>
                  <a:pt x="119487" y="50873"/>
                </a:lnTo>
                <a:lnTo>
                  <a:pt x="125790" y="46100"/>
                </a:lnTo>
                <a:lnTo>
                  <a:pt x="134150" y="44183"/>
                </a:lnTo>
                <a:lnTo>
                  <a:pt x="260355" y="44183"/>
                </a:lnTo>
                <a:lnTo>
                  <a:pt x="255721" y="33824"/>
                </a:lnTo>
                <a:lnTo>
                  <a:pt x="242836" y="20307"/>
                </a:lnTo>
                <a:lnTo>
                  <a:pt x="220242" y="9676"/>
                </a:lnTo>
                <a:lnTo>
                  <a:pt x="194835" y="3667"/>
                </a:lnTo>
                <a:lnTo>
                  <a:pt x="167654" y="901"/>
                </a:lnTo>
                <a:lnTo>
                  <a:pt x="1397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3960" y="6324605"/>
            <a:ext cx="817244" cy="949325"/>
          </a:xfrm>
          <a:custGeom>
            <a:avLst/>
            <a:gdLst/>
            <a:ahLst/>
            <a:cxnLst/>
            <a:rect l="l" t="t" r="r" b="b"/>
            <a:pathLst>
              <a:path w="817244" h="949325">
                <a:moveTo>
                  <a:pt x="408813" y="0"/>
                </a:moveTo>
                <a:lnTo>
                  <a:pt x="0" y="239242"/>
                </a:lnTo>
                <a:lnTo>
                  <a:pt x="0" y="710158"/>
                </a:lnTo>
                <a:lnTo>
                  <a:pt x="408813" y="949210"/>
                </a:lnTo>
                <a:lnTo>
                  <a:pt x="817016" y="710158"/>
                </a:lnTo>
                <a:lnTo>
                  <a:pt x="817016" y="628954"/>
                </a:lnTo>
                <a:lnTo>
                  <a:pt x="399453" y="628954"/>
                </a:lnTo>
                <a:lnTo>
                  <a:pt x="367131" y="624106"/>
                </a:lnTo>
                <a:lnTo>
                  <a:pt x="360451" y="619798"/>
                </a:lnTo>
                <a:lnTo>
                  <a:pt x="184099" y="619798"/>
                </a:lnTo>
                <a:lnTo>
                  <a:pt x="184099" y="417575"/>
                </a:lnTo>
                <a:lnTo>
                  <a:pt x="156629" y="417575"/>
                </a:lnTo>
                <a:lnTo>
                  <a:pt x="156629" y="373379"/>
                </a:lnTo>
                <a:lnTo>
                  <a:pt x="184099" y="373379"/>
                </a:lnTo>
                <a:lnTo>
                  <a:pt x="187847" y="333627"/>
                </a:lnTo>
                <a:lnTo>
                  <a:pt x="201864" y="303155"/>
                </a:lnTo>
                <a:lnTo>
                  <a:pt x="227795" y="282322"/>
                </a:lnTo>
                <a:lnTo>
                  <a:pt x="267284" y="271487"/>
                </a:lnTo>
                <a:lnTo>
                  <a:pt x="287637" y="270556"/>
                </a:lnTo>
                <a:lnTo>
                  <a:pt x="817016" y="270556"/>
                </a:lnTo>
                <a:lnTo>
                  <a:pt x="817016" y="239242"/>
                </a:lnTo>
                <a:lnTo>
                  <a:pt x="408813" y="0"/>
                </a:lnTo>
                <a:close/>
              </a:path>
              <a:path w="817244" h="949325">
                <a:moveTo>
                  <a:pt x="482244" y="590537"/>
                </a:moveTo>
                <a:lnTo>
                  <a:pt x="464379" y="608493"/>
                </a:lnTo>
                <a:lnTo>
                  <a:pt x="445077" y="620304"/>
                </a:lnTo>
                <a:lnTo>
                  <a:pt x="423662" y="626836"/>
                </a:lnTo>
                <a:lnTo>
                  <a:pt x="399453" y="628954"/>
                </a:lnTo>
                <a:lnTo>
                  <a:pt x="817016" y="628954"/>
                </a:lnTo>
                <a:lnTo>
                  <a:pt x="817016" y="619798"/>
                </a:lnTo>
                <a:lnTo>
                  <a:pt x="509917" y="619798"/>
                </a:lnTo>
                <a:lnTo>
                  <a:pt x="496042" y="617706"/>
                </a:lnTo>
                <a:lnTo>
                  <a:pt x="487860" y="613202"/>
                </a:lnTo>
                <a:lnTo>
                  <a:pt x="483789" y="604680"/>
                </a:lnTo>
                <a:lnTo>
                  <a:pt x="482244" y="590537"/>
                </a:lnTo>
                <a:close/>
              </a:path>
              <a:path w="817244" h="949325">
                <a:moveTo>
                  <a:pt x="320714" y="327496"/>
                </a:moveTo>
                <a:lnTo>
                  <a:pt x="298141" y="363087"/>
                </a:lnTo>
                <a:lnTo>
                  <a:pt x="298145" y="373379"/>
                </a:lnTo>
                <a:lnTo>
                  <a:pt x="331368" y="373379"/>
                </a:lnTo>
                <a:lnTo>
                  <a:pt x="331368" y="417575"/>
                </a:lnTo>
                <a:lnTo>
                  <a:pt x="298145" y="417575"/>
                </a:lnTo>
                <a:lnTo>
                  <a:pt x="298145" y="619798"/>
                </a:lnTo>
                <a:lnTo>
                  <a:pt x="360451" y="619798"/>
                </a:lnTo>
                <a:lnTo>
                  <a:pt x="345714" y="610293"/>
                </a:lnTo>
                <a:lnTo>
                  <a:pt x="333253" y="587101"/>
                </a:lnTo>
                <a:lnTo>
                  <a:pt x="327799" y="554113"/>
                </a:lnTo>
                <a:lnTo>
                  <a:pt x="328443" y="536156"/>
                </a:lnTo>
                <a:lnTo>
                  <a:pt x="333463" y="519739"/>
                </a:lnTo>
                <a:lnTo>
                  <a:pt x="359054" y="491413"/>
                </a:lnTo>
                <a:lnTo>
                  <a:pt x="418853" y="472259"/>
                </a:lnTo>
                <a:lnTo>
                  <a:pt x="482244" y="467334"/>
                </a:lnTo>
                <a:lnTo>
                  <a:pt x="482244" y="452805"/>
                </a:lnTo>
                <a:lnTo>
                  <a:pt x="331368" y="452805"/>
                </a:lnTo>
                <a:lnTo>
                  <a:pt x="332920" y="435223"/>
                </a:lnTo>
                <a:lnTo>
                  <a:pt x="356666" y="391909"/>
                </a:lnTo>
                <a:lnTo>
                  <a:pt x="410267" y="371725"/>
                </a:lnTo>
                <a:lnTo>
                  <a:pt x="467525" y="368020"/>
                </a:lnTo>
                <a:lnTo>
                  <a:pt x="817016" y="368020"/>
                </a:lnTo>
                <a:lnTo>
                  <a:pt x="817016" y="329399"/>
                </a:lnTo>
                <a:lnTo>
                  <a:pt x="342315" y="329399"/>
                </a:lnTo>
                <a:lnTo>
                  <a:pt x="331324" y="328145"/>
                </a:lnTo>
                <a:lnTo>
                  <a:pt x="320714" y="327496"/>
                </a:lnTo>
                <a:close/>
              </a:path>
              <a:path w="817244" h="949325">
                <a:moveTo>
                  <a:pt x="817016" y="368020"/>
                </a:moveTo>
                <a:lnTo>
                  <a:pt x="467525" y="368020"/>
                </a:lnTo>
                <a:lnTo>
                  <a:pt x="495446" y="368921"/>
                </a:lnTo>
                <a:lnTo>
                  <a:pt x="522625" y="371686"/>
                </a:lnTo>
                <a:lnTo>
                  <a:pt x="570611" y="388315"/>
                </a:lnTo>
                <a:lnTo>
                  <a:pt x="593703" y="435788"/>
                </a:lnTo>
                <a:lnTo>
                  <a:pt x="594789" y="575210"/>
                </a:lnTo>
                <a:lnTo>
                  <a:pt x="595526" y="590175"/>
                </a:lnTo>
                <a:lnTo>
                  <a:pt x="598090" y="604768"/>
                </a:lnTo>
                <a:lnTo>
                  <a:pt x="603656" y="619798"/>
                </a:lnTo>
                <a:lnTo>
                  <a:pt x="633310" y="619798"/>
                </a:lnTo>
                <a:lnTo>
                  <a:pt x="633310" y="373379"/>
                </a:lnTo>
                <a:lnTo>
                  <a:pt x="806152" y="373379"/>
                </a:lnTo>
                <a:lnTo>
                  <a:pt x="815225" y="371589"/>
                </a:lnTo>
                <a:lnTo>
                  <a:pt x="817016" y="371589"/>
                </a:lnTo>
                <a:lnTo>
                  <a:pt x="817016" y="368020"/>
                </a:lnTo>
                <a:close/>
              </a:path>
              <a:path w="817244" h="949325">
                <a:moveTo>
                  <a:pt x="786911" y="452889"/>
                </a:moveTo>
                <a:lnTo>
                  <a:pt x="764693" y="459174"/>
                </a:lnTo>
                <a:lnTo>
                  <a:pt x="750327" y="475956"/>
                </a:lnTo>
                <a:lnTo>
                  <a:pt x="743775" y="505739"/>
                </a:lnTo>
                <a:lnTo>
                  <a:pt x="743775" y="619798"/>
                </a:lnTo>
                <a:lnTo>
                  <a:pt x="817016" y="619798"/>
                </a:lnTo>
                <a:lnTo>
                  <a:pt x="817016" y="454596"/>
                </a:lnTo>
                <a:lnTo>
                  <a:pt x="786911" y="452889"/>
                </a:lnTo>
                <a:close/>
              </a:path>
              <a:path w="817244" h="949325">
                <a:moveTo>
                  <a:pt x="461949" y="412203"/>
                </a:moveTo>
                <a:lnTo>
                  <a:pt x="441642" y="452805"/>
                </a:lnTo>
                <a:lnTo>
                  <a:pt x="482244" y="452805"/>
                </a:lnTo>
                <a:lnTo>
                  <a:pt x="482244" y="449021"/>
                </a:lnTo>
                <a:lnTo>
                  <a:pt x="482029" y="434876"/>
                </a:lnTo>
                <a:lnTo>
                  <a:pt x="480369" y="423273"/>
                </a:lnTo>
                <a:lnTo>
                  <a:pt x="474573" y="415340"/>
                </a:lnTo>
                <a:lnTo>
                  <a:pt x="461949" y="412203"/>
                </a:lnTo>
                <a:close/>
              </a:path>
              <a:path w="817244" h="949325">
                <a:moveTo>
                  <a:pt x="806152" y="373379"/>
                </a:moveTo>
                <a:lnTo>
                  <a:pt x="743775" y="373379"/>
                </a:lnTo>
                <a:lnTo>
                  <a:pt x="743775" y="426923"/>
                </a:lnTo>
                <a:lnTo>
                  <a:pt x="755450" y="403259"/>
                </a:lnTo>
                <a:lnTo>
                  <a:pt x="769775" y="386935"/>
                </a:lnTo>
                <a:lnTo>
                  <a:pt x="788963" y="376772"/>
                </a:lnTo>
                <a:lnTo>
                  <a:pt x="806152" y="373379"/>
                </a:lnTo>
                <a:close/>
              </a:path>
              <a:path w="817244" h="949325">
                <a:moveTo>
                  <a:pt x="817016" y="270556"/>
                </a:moveTo>
                <a:lnTo>
                  <a:pt x="287637" y="270556"/>
                </a:lnTo>
                <a:lnTo>
                  <a:pt x="307876" y="271459"/>
                </a:lnTo>
                <a:lnTo>
                  <a:pt x="326577" y="273966"/>
                </a:lnTo>
                <a:lnTo>
                  <a:pt x="342315" y="277850"/>
                </a:lnTo>
                <a:lnTo>
                  <a:pt x="342315" y="329399"/>
                </a:lnTo>
                <a:lnTo>
                  <a:pt x="817016" y="329399"/>
                </a:lnTo>
                <a:lnTo>
                  <a:pt x="817016" y="2705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2400" y="6830348"/>
            <a:ext cx="43815" cy="68580"/>
          </a:xfrm>
          <a:custGeom>
            <a:avLst/>
            <a:gdLst/>
            <a:ahLst/>
            <a:cxnLst/>
            <a:rect l="l" t="t" r="r" b="b"/>
            <a:pathLst>
              <a:path w="43815" h="68579">
                <a:moveTo>
                  <a:pt x="43799" y="0"/>
                </a:moveTo>
                <a:lnTo>
                  <a:pt x="7388" y="11938"/>
                </a:lnTo>
                <a:lnTo>
                  <a:pt x="0" y="37530"/>
                </a:lnTo>
                <a:lnTo>
                  <a:pt x="428" y="48374"/>
                </a:lnTo>
                <a:lnTo>
                  <a:pt x="2656" y="56718"/>
                </a:lnTo>
                <a:lnTo>
                  <a:pt x="6880" y="63074"/>
                </a:lnTo>
                <a:lnTo>
                  <a:pt x="12751" y="67058"/>
                </a:lnTo>
                <a:lnTo>
                  <a:pt x="19923" y="68287"/>
                </a:lnTo>
                <a:lnTo>
                  <a:pt x="33633" y="64000"/>
                </a:lnTo>
                <a:lnTo>
                  <a:pt x="40576" y="55932"/>
                </a:lnTo>
                <a:lnTo>
                  <a:pt x="43161" y="44390"/>
                </a:lnTo>
                <a:lnTo>
                  <a:pt x="43799" y="29679"/>
                </a:lnTo>
                <a:lnTo>
                  <a:pt x="43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49019" y="2293313"/>
            <a:ext cx="5572125" cy="8686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0" spc="10" dirty="0">
                <a:solidFill>
                  <a:srgbClr val="00A9C1"/>
                </a:solidFill>
                <a:latin typeface="Now-Light"/>
                <a:cs typeface="Now-Light"/>
              </a:rPr>
              <a:t>INTRODUCTION</a:t>
            </a:r>
            <a:endParaRPr sz="5500">
              <a:latin typeface="Now-Light"/>
              <a:cs typeface="Now-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5530" y="39494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55530" y="48384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55530" y="52829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15530" y="57274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5530" y="61719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5530" y="66164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55530" y="70609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5530" y="7505409"/>
            <a:ext cx="96520" cy="192405"/>
          </a:xfrm>
          <a:custGeom>
            <a:avLst/>
            <a:gdLst/>
            <a:ahLst/>
            <a:cxnLst/>
            <a:rect l="l" t="t" r="r" b="b"/>
            <a:pathLst>
              <a:path w="96520" h="192404">
                <a:moveTo>
                  <a:pt x="0" y="191909"/>
                </a:moveTo>
                <a:lnTo>
                  <a:pt x="95961" y="95948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92162" y="3751672"/>
            <a:ext cx="8155940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1520">
              <a:lnSpc>
                <a:spcPct val="129600"/>
              </a:lnSpc>
              <a:spcBef>
                <a:spcPts val="100"/>
              </a:spcBef>
            </a:pP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Czech, privately owned company with the tradition  of industrial chemical 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production 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dates back to 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1934 Globally active, </a:t>
            </a:r>
            <a:r>
              <a:rPr sz="2250" spc="5" dirty="0">
                <a:solidFill>
                  <a:srgbClr val="164194"/>
                </a:solidFill>
                <a:latin typeface="Now"/>
                <a:cs typeface="Now"/>
              </a:rPr>
              <a:t>export</a:t>
            </a:r>
            <a:r>
              <a:rPr sz="2250" spc="-1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oriented</a:t>
            </a:r>
            <a:endParaRPr sz="2250" dirty="0">
              <a:latin typeface="Now"/>
              <a:cs typeface="Now"/>
            </a:endParaRPr>
          </a:p>
          <a:p>
            <a:pPr marL="567055" marR="616585" indent="-554990">
              <a:lnSpc>
                <a:spcPct val="129600"/>
              </a:lnSpc>
            </a:pP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Focused on R&amp;D</a:t>
            </a:r>
            <a:r>
              <a:rPr lang="en-US" sz="2250" dirty="0">
                <a:solidFill>
                  <a:srgbClr val="164194"/>
                </a:solidFill>
                <a:latin typeface="Now"/>
                <a:cs typeface="Now"/>
              </a:rPr>
              <a:t>, 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manufacturing and 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marketing</a:t>
            </a:r>
            <a:r>
              <a:rPr sz="2250" spc="-9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of:  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Niche Generic</a:t>
            </a:r>
            <a:r>
              <a:rPr sz="225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API´s</a:t>
            </a:r>
            <a:endParaRPr sz="2250" dirty="0">
              <a:latin typeface="Now"/>
              <a:cs typeface="Now"/>
            </a:endParaRPr>
          </a:p>
          <a:p>
            <a:pPr marL="567055" marR="4175760">
              <a:lnSpc>
                <a:spcPct val="129600"/>
              </a:lnSpc>
            </a:pP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Advanced Intermediates  Chemical</a:t>
            </a:r>
            <a:r>
              <a:rPr sz="2250" spc="-2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Specialities</a:t>
            </a:r>
            <a:endParaRPr sz="2250" dirty="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Contract </a:t>
            </a:r>
            <a:r>
              <a:rPr lang="en-US" sz="2250" spc="-5" dirty="0">
                <a:solidFill>
                  <a:srgbClr val="164194"/>
                </a:solidFill>
                <a:latin typeface="Now"/>
                <a:cs typeface="Now"/>
              </a:rPr>
              <a:t>M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anufacturing 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and </a:t>
            </a:r>
            <a:r>
              <a:rPr lang="en-US" sz="2250" spc="-5" dirty="0">
                <a:solidFill>
                  <a:srgbClr val="164194"/>
                </a:solidFill>
                <a:latin typeface="Now"/>
                <a:cs typeface="Now"/>
              </a:rPr>
              <a:t>C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ustom </a:t>
            </a:r>
            <a:r>
              <a:rPr lang="en-US" sz="2250" spc="-5" dirty="0">
                <a:solidFill>
                  <a:srgbClr val="164194"/>
                </a:solidFill>
                <a:latin typeface="Now"/>
                <a:cs typeface="Now"/>
              </a:rPr>
              <a:t>S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ynthesis</a:t>
            </a:r>
            <a:endParaRPr sz="2250" dirty="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Customer 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and employees </a:t>
            </a:r>
            <a:r>
              <a:rPr sz="2250" spc="-5" dirty="0">
                <a:solidFill>
                  <a:srgbClr val="164194"/>
                </a:solidFill>
                <a:latin typeface="Now"/>
                <a:cs typeface="Now"/>
              </a:rPr>
              <a:t>oriented </a:t>
            </a:r>
            <a:r>
              <a:rPr sz="2250" dirty="0">
                <a:solidFill>
                  <a:srgbClr val="164194"/>
                </a:solidFill>
                <a:latin typeface="Now"/>
                <a:cs typeface="Now"/>
              </a:rPr>
              <a:t>– </a:t>
            </a:r>
            <a:r>
              <a:rPr sz="2250" spc="-10" dirty="0">
                <a:solidFill>
                  <a:srgbClr val="164194"/>
                </a:solidFill>
                <a:latin typeface="Now-Medium"/>
                <a:cs typeface="Now-Medium"/>
              </a:rPr>
              <a:t>The </a:t>
            </a: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Essential is</a:t>
            </a:r>
            <a:r>
              <a:rPr sz="2250" spc="-75" dirty="0">
                <a:solidFill>
                  <a:srgbClr val="164194"/>
                </a:solidFill>
                <a:latin typeface="Now-Medium"/>
                <a:cs typeface="Now-Medium"/>
              </a:rPr>
              <a:t> </a:t>
            </a: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Inside</a:t>
            </a:r>
            <a:endParaRPr sz="2250" dirty="0">
              <a:latin typeface="Now-Medium"/>
              <a:cs typeface="Now-Medium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051" y="805977"/>
            <a:ext cx="2703498" cy="136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0"/>
            <a:ext cx="1569873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9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3390900" cy="556563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cs-CZ" sz="3500" spc="20" dirty="0">
                <a:solidFill>
                  <a:srgbClr val="00A9C1"/>
                </a:solidFill>
                <a:latin typeface="Now-Light"/>
                <a:cs typeface="Now-Light"/>
              </a:rPr>
              <a:t>LOCATION</a:t>
            </a:r>
            <a:endParaRPr sz="3500" dirty="0">
              <a:latin typeface="Now-Light"/>
              <a:cs typeface="Now-Light"/>
            </a:endParaRPr>
          </a:p>
        </p:txBody>
      </p:sp>
      <p:sp>
        <p:nvSpPr>
          <p:cNvPr id="9" name="object 20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203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204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224"/>
          <p:cNvSpPr txBox="1">
            <a:spLocks noGrp="1"/>
          </p:cNvSpPr>
          <p:nvPr>
            <p:ph type="ftr" sz="quarter" idx="5"/>
          </p:nvPr>
        </p:nvSpPr>
        <p:spPr>
          <a:xfrm>
            <a:off x="2184400" y="8153400"/>
            <a:ext cx="2105660" cy="40005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13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</p:spTree>
    <p:extLst>
      <p:ext uri="{BB962C8B-B14F-4D97-AF65-F5344CB8AC3E}">
        <p14:creationId xmlns:p14="http://schemas.microsoft.com/office/powerpoint/2010/main" val="401294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19123" y="7124415"/>
            <a:ext cx="52641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1934</a:t>
            </a:r>
            <a:endParaRPr sz="1700">
              <a:latin typeface="Now"/>
              <a:cs typeface="N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8858" y="7124415"/>
            <a:ext cx="52832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1952</a:t>
            </a:r>
            <a:endParaRPr sz="1700">
              <a:latin typeface="Now"/>
              <a:cs typeface="N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59603" y="7124415"/>
            <a:ext cx="53530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1992</a:t>
            </a:r>
            <a:endParaRPr sz="1700">
              <a:latin typeface="Now"/>
              <a:cs typeface="N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15330" y="7124415"/>
            <a:ext cx="53975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0" dirty="0">
                <a:solidFill>
                  <a:srgbClr val="164194"/>
                </a:solidFill>
                <a:latin typeface="Now"/>
                <a:cs typeface="Now"/>
              </a:rPr>
              <a:t>19</a:t>
            </a:r>
            <a:r>
              <a:rPr sz="1700" spc="-40" dirty="0">
                <a:solidFill>
                  <a:srgbClr val="164194"/>
                </a:solidFill>
                <a:latin typeface="Now"/>
                <a:cs typeface="Now"/>
              </a:rPr>
              <a:t>9</a:t>
            </a: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6</a:t>
            </a:r>
            <a:endParaRPr sz="1700">
              <a:latin typeface="Now"/>
              <a:cs typeface="N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0321" y="7124415"/>
            <a:ext cx="60261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2004</a:t>
            </a:r>
            <a:endParaRPr sz="1700">
              <a:latin typeface="Now"/>
              <a:cs typeface="N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34250" y="7124415"/>
            <a:ext cx="59499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2008</a:t>
            </a:r>
            <a:endParaRPr sz="1700">
              <a:latin typeface="Now"/>
              <a:cs typeface="N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41258" y="7124415"/>
            <a:ext cx="53403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2014</a:t>
            </a:r>
            <a:endParaRPr sz="1700">
              <a:latin typeface="Now"/>
              <a:cs typeface="N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53389" y="7124415"/>
            <a:ext cx="53530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2015</a:t>
            </a:r>
            <a:endParaRPr sz="1700">
              <a:latin typeface="Now"/>
              <a:cs typeface="N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62739" y="7124415"/>
            <a:ext cx="52641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2018</a:t>
            </a:r>
            <a:endParaRPr sz="1700">
              <a:latin typeface="Now"/>
              <a:cs typeface="N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99010" y="7124415"/>
            <a:ext cx="542925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15" dirty="0">
                <a:solidFill>
                  <a:srgbClr val="164194"/>
                </a:solidFill>
                <a:latin typeface="Now"/>
                <a:cs typeface="Now"/>
              </a:rPr>
              <a:t>2019</a:t>
            </a:r>
            <a:endParaRPr sz="1700">
              <a:latin typeface="Now"/>
              <a:cs typeface="N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1885314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HIS</a:t>
            </a:r>
            <a:r>
              <a:rPr sz="3500" spc="-135" dirty="0">
                <a:solidFill>
                  <a:srgbClr val="00A9C1"/>
                </a:solidFill>
                <a:latin typeface="Now-Light"/>
                <a:cs typeface="Now-Light"/>
              </a:rPr>
              <a:t>T</a:t>
            </a:r>
            <a:r>
              <a:rPr sz="3500" spc="30" dirty="0">
                <a:solidFill>
                  <a:srgbClr val="00A9C1"/>
                </a:solidFill>
                <a:latin typeface="Now-Light"/>
                <a:cs typeface="Now-Light"/>
              </a:rPr>
              <a:t>O</a:t>
            </a:r>
            <a:r>
              <a:rPr sz="3500" spc="-125" dirty="0">
                <a:solidFill>
                  <a:srgbClr val="00A9C1"/>
                </a:solidFill>
                <a:latin typeface="Now-Light"/>
                <a:cs typeface="Now-Light"/>
              </a:rPr>
              <a:t>R</a:t>
            </a: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Y</a:t>
            </a:r>
            <a:endParaRPr sz="3500" dirty="0">
              <a:latin typeface="Now-Light"/>
              <a:cs typeface="Now-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8126" y="6937320"/>
            <a:ext cx="13267055" cy="0"/>
          </a:xfrm>
          <a:custGeom>
            <a:avLst/>
            <a:gdLst/>
            <a:ahLst/>
            <a:cxnLst/>
            <a:rect l="l" t="t" r="r" b="b"/>
            <a:pathLst>
              <a:path w="13267055">
                <a:moveTo>
                  <a:pt x="13266508" y="0"/>
                </a:moveTo>
                <a:lnTo>
                  <a:pt x="0" y="0"/>
                </a:lnTo>
              </a:path>
            </a:pathLst>
          </a:custGeom>
          <a:ln w="28587">
            <a:solidFill>
              <a:srgbClr val="00A9C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530503" y="6937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87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35191" y="6937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87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289811" y="2359294"/>
            <a:ext cx="1369695" cy="9912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10" dirty="0">
                <a:solidFill>
                  <a:srgbClr val="164194"/>
                </a:solidFill>
                <a:latin typeface="Now"/>
                <a:cs typeface="Now"/>
              </a:rPr>
              <a:t>START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OF 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INDUSTRIAL 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CHEMICAL 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PRODUCTION</a:t>
            </a:r>
            <a:endParaRPr sz="1500">
              <a:latin typeface="Now"/>
              <a:cs typeface="N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16147" y="4003361"/>
            <a:ext cx="1541780" cy="172275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ES</a:t>
            </a:r>
            <a:r>
              <a:rPr sz="1500" spc="-20" dirty="0">
                <a:solidFill>
                  <a:srgbClr val="164194"/>
                </a:solidFill>
                <a:latin typeface="Now"/>
                <a:cs typeface="Now"/>
              </a:rPr>
              <a:t>T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ABLISHMENT 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OF </a:t>
            </a:r>
            <a:r>
              <a:rPr sz="1500" dirty="0">
                <a:solidFill>
                  <a:srgbClr val="164194"/>
                </a:solidFill>
                <a:latin typeface="Now"/>
                <a:cs typeface="Now"/>
              </a:rPr>
              <a:t>STATE- 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OWNED  </a:t>
            </a:r>
            <a:r>
              <a:rPr sz="1500" spc="10" dirty="0">
                <a:solidFill>
                  <a:srgbClr val="164194"/>
                </a:solidFill>
                <a:latin typeface="Now"/>
                <a:cs typeface="Now"/>
              </a:rPr>
              <a:t>COMPANY 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FARMAKON 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(MEMBER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OF 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SPOFA)</a:t>
            </a:r>
            <a:endParaRPr sz="1500">
              <a:latin typeface="Now"/>
              <a:cs typeface="N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27924" y="2359294"/>
            <a:ext cx="1691639" cy="9912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10" dirty="0">
                <a:solidFill>
                  <a:srgbClr val="164194"/>
                </a:solidFill>
                <a:latin typeface="Now"/>
                <a:cs typeface="Now"/>
              </a:rPr>
              <a:t>REGISTRATION 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OF</a:t>
            </a:r>
            <a:r>
              <a:rPr sz="1500" spc="-7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JOINT-STOCK  </a:t>
            </a:r>
            <a:r>
              <a:rPr sz="1500" spc="10" dirty="0">
                <a:solidFill>
                  <a:srgbClr val="164194"/>
                </a:solidFill>
                <a:latin typeface="Now"/>
                <a:cs typeface="Now"/>
              </a:rPr>
              <a:t>COMPANY 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FARMAK</a:t>
            </a:r>
            <a:endParaRPr sz="1500">
              <a:latin typeface="Now"/>
              <a:cs typeface="N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04403" y="4549757"/>
            <a:ext cx="1565910" cy="9912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438150">
              <a:lnSpc>
                <a:spcPct val="106700"/>
              </a:lnSpc>
              <a:spcBef>
                <a:spcPts val="15"/>
              </a:spcBef>
            </a:pP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FARMA</a:t>
            </a:r>
            <a:r>
              <a:rPr sz="1500" dirty="0">
                <a:solidFill>
                  <a:srgbClr val="164194"/>
                </a:solidFill>
                <a:latin typeface="Now"/>
                <a:cs typeface="Now"/>
              </a:rPr>
              <a:t>K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ON 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ACQUIRED 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BY</a:t>
            </a:r>
            <a:r>
              <a:rPr sz="1500" spc="-4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FARMAK</a:t>
            </a:r>
            <a:endParaRPr sz="15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5" dirty="0">
                <a:solidFill>
                  <a:srgbClr val="164194"/>
                </a:solidFill>
                <a:latin typeface="Now"/>
                <a:cs typeface="Now"/>
              </a:rPr>
              <a:t>(PRIVATISATION)</a:t>
            </a:r>
            <a:endParaRPr sz="1500">
              <a:latin typeface="Now"/>
              <a:cs typeface="No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568788" y="2381337"/>
            <a:ext cx="1635125" cy="7473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NEW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R&amp;D AND 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QA/QC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CENTRE  CONSTRUCTION</a:t>
            </a:r>
            <a:endParaRPr sz="1500">
              <a:latin typeface="Now"/>
              <a:cs typeface="N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78163" y="4041790"/>
            <a:ext cx="1518920" cy="7473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INSTALLATION 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OF NEW</a:t>
            </a:r>
            <a:r>
              <a:rPr sz="1500" spc="-7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CGMP 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KILOLAB</a:t>
            </a:r>
            <a:endParaRPr sz="1500">
              <a:latin typeface="Now"/>
              <a:cs typeface="Now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909457" y="2381337"/>
            <a:ext cx="1845945" cy="99123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NEW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HALL </a:t>
            </a: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OF 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FINAL</a:t>
            </a:r>
            <a:r>
              <a:rPr sz="1500" spc="-4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OPERATIONS  (HAFO)  CONSTRUCTION</a:t>
            </a:r>
            <a:endParaRPr sz="1500">
              <a:latin typeface="Now"/>
              <a:cs typeface="No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99375" y="5065918"/>
            <a:ext cx="492759" cy="2597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NEW</a:t>
            </a:r>
            <a:endParaRPr sz="1500">
              <a:latin typeface="Now"/>
              <a:cs typeface="N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99375" y="5309758"/>
            <a:ext cx="1483995" cy="7473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MULTIPURPOSE 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PRODUCTION 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LINE</a:t>
            </a:r>
            <a:r>
              <a:rPr sz="1500" spc="-4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500" spc="10" dirty="0">
                <a:solidFill>
                  <a:srgbClr val="164194"/>
                </a:solidFill>
                <a:latin typeface="Now"/>
                <a:cs typeface="Now"/>
              </a:rPr>
              <a:t>INSTALLED</a:t>
            </a:r>
            <a:endParaRPr sz="1500">
              <a:latin typeface="Now"/>
              <a:cs typeface="Now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908689" y="5005056"/>
            <a:ext cx="1635125" cy="7473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498475">
              <a:lnSpc>
                <a:spcPct val="106700"/>
              </a:lnSpc>
              <a:spcBef>
                <a:spcPts val="15"/>
              </a:spcBef>
            </a:pPr>
            <a:r>
              <a:rPr sz="1500" spc="25" dirty="0">
                <a:solidFill>
                  <a:srgbClr val="164194"/>
                </a:solidFill>
                <a:latin typeface="Now"/>
                <a:cs typeface="Now"/>
              </a:rPr>
              <a:t>NEW</a:t>
            </a:r>
            <a:r>
              <a:rPr sz="1500" spc="-6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SMALL  </a:t>
            </a:r>
            <a:r>
              <a:rPr sz="1500" spc="10" dirty="0">
                <a:solidFill>
                  <a:srgbClr val="164194"/>
                </a:solidFill>
                <a:latin typeface="Now"/>
                <a:cs typeface="Now"/>
              </a:rPr>
              <a:t>API</a:t>
            </a:r>
            <a:r>
              <a:rPr sz="15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UNIT</a:t>
            </a:r>
            <a:endParaRPr sz="15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CONSTRUCTION</a:t>
            </a:r>
            <a:endParaRPr sz="1500">
              <a:latin typeface="Now"/>
              <a:cs typeface="N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921039" y="3712704"/>
            <a:ext cx="1779270" cy="74739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15"/>
              </a:spcBef>
            </a:pP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HYDROGEN</a:t>
            </a:r>
            <a:r>
              <a:rPr sz="1500" spc="-15" dirty="0">
                <a:solidFill>
                  <a:srgbClr val="164194"/>
                </a:solidFill>
                <a:latin typeface="Now"/>
                <a:cs typeface="Now"/>
              </a:rPr>
              <a:t>A</a:t>
            </a:r>
            <a:r>
              <a:rPr sz="1500" spc="10" dirty="0">
                <a:solidFill>
                  <a:srgbClr val="164194"/>
                </a:solidFill>
                <a:latin typeface="Now"/>
                <a:cs typeface="Now"/>
              </a:rPr>
              <a:t>TION  </a:t>
            </a:r>
            <a:r>
              <a:rPr sz="1500" spc="20" dirty="0">
                <a:solidFill>
                  <a:srgbClr val="164194"/>
                </a:solidFill>
                <a:latin typeface="Now"/>
                <a:cs typeface="Now"/>
              </a:rPr>
              <a:t>UNIT  </a:t>
            </a:r>
            <a:r>
              <a:rPr sz="1500" spc="15" dirty="0">
                <a:solidFill>
                  <a:srgbClr val="164194"/>
                </a:solidFill>
                <a:latin typeface="Now"/>
                <a:cs typeface="Now"/>
              </a:rPr>
              <a:t>CONSTRUCTION</a:t>
            </a:r>
            <a:endParaRPr sz="1500">
              <a:latin typeface="Now"/>
              <a:cs typeface="Now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131823" y="23876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426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15487" y="4031691"/>
            <a:ext cx="0" cy="2623185"/>
          </a:xfrm>
          <a:custGeom>
            <a:avLst/>
            <a:gdLst/>
            <a:ahLst/>
            <a:cxnLst/>
            <a:rect l="l" t="t" r="r" b="b"/>
            <a:pathLst>
              <a:path h="2623184">
                <a:moveTo>
                  <a:pt x="0" y="2623108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27167" y="2387600"/>
            <a:ext cx="0" cy="4267200"/>
          </a:xfrm>
          <a:custGeom>
            <a:avLst/>
            <a:gdLst/>
            <a:ahLst/>
            <a:cxnLst/>
            <a:rect l="l" t="t" r="r" b="b"/>
            <a:pathLst>
              <a:path h="4267200">
                <a:moveTo>
                  <a:pt x="0" y="42672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07327" y="4594352"/>
            <a:ext cx="0" cy="2060575"/>
          </a:xfrm>
          <a:custGeom>
            <a:avLst/>
            <a:gdLst/>
            <a:ahLst/>
            <a:cxnLst/>
            <a:rect l="l" t="t" r="r" b="b"/>
            <a:pathLst>
              <a:path h="2060575">
                <a:moveTo>
                  <a:pt x="0" y="2060448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501887" y="4082288"/>
            <a:ext cx="0" cy="2573020"/>
          </a:xfrm>
          <a:custGeom>
            <a:avLst/>
            <a:gdLst/>
            <a:ahLst/>
            <a:cxnLst/>
            <a:rect l="l" t="t" r="r" b="b"/>
            <a:pathLst>
              <a:path h="2573020">
                <a:moveTo>
                  <a:pt x="0" y="2572512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92415" y="5764784"/>
            <a:ext cx="0" cy="890269"/>
          </a:xfrm>
          <a:custGeom>
            <a:avLst/>
            <a:gdLst/>
            <a:ahLst/>
            <a:cxnLst/>
            <a:rect l="l" t="t" r="r" b="b"/>
            <a:pathLst>
              <a:path h="890270">
                <a:moveTo>
                  <a:pt x="0" y="89001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96704" y="4946091"/>
            <a:ext cx="0" cy="1708785"/>
          </a:xfrm>
          <a:custGeom>
            <a:avLst/>
            <a:gdLst/>
            <a:ahLst/>
            <a:cxnLst/>
            <a:rect l="l" t="t" r="r" b="b"/>
            <a:pathLst>
              <a:path h="1708784">
                <a:moveTo>
                  <a:pt x="0" y="1708708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696448" y="51308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152400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757152" y="6209791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4">
                <a:moveTo>
                  <a:pt x="0" y="445007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81279" y="5063744"/>
            <a:ext cx="0" cy="1591310"/>
          </a:xfrm>
          <a:custGeom>
            <a:avLst/>
            <a:gdLst/>
            <a:ahLst/>
            <a:cxnLst/>
            <a:rect l="l" t="t" r="r" b="b"/>
            <a:pathLst>
              <a:path h="1591309">
                <a:moveTo>
                  <a:pt x="0" y="1591055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757152" y="3740914"/>
            <a:ext cx="0" cy="1323340"/>
          </a:xfrm>
          <a:custGeom>
            <a:avLst/>
            <a:gdLst/>
            <a:ahLst/>
            <a:cxnLst/>
            <a:rect l="l" t="t" r="r" b="b"/>
            <a:pathLst>
              <a:path h="1323339">
                <a:moveTo>
                  <a:pt x="0" y="1322831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96704" y="2409673"/>
            <a:ext cx="0" cy="1331595"/>
          </a:xfrm>
          <a:custGeom>
            <a:avLst/>
            <a:gdLst/>
            <a:ahLst/>
            <a:cxnLst/>
            <a:rect l="l" t="t" r="r" b="b"/>
            <a:pathLst>
              <a:path h="1331595">
                <a:moveTo>
                  <a:pt x="0" y="1331239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92415" y="2387598"/>
            <a:ext cx="0" cy="2024380"/>
          </a:xfrm>
          <a:custGeom>
            <a:avLst/>
            <a:gdLst/>
            <a:ahLst/>
            <a:cxnLst/>
            <a:rect l="l" t="t" r="r" b="b"/>
            <a:pathLst>
              <a:path h="2024379">
                <a:moveTo>
                  <a:pt x="0" y="2023871"/>
                </a:moveTo>
                <a:lnTo>
                  <a:pt x="0" y="0"/>
                </a:lnTo>
              </a:path>
            </a:pathLst>
          </a:custGeom>
          <a:ln w="12192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50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5700" y="680821"/>
            <a:ext cx="450532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SALES AND</a:t>
            </a:r>
            <a:r>
              <a:rPr sz="3500" spc="-5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MARKETS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2893" y="4547274"/>
            <a:ext cx="2576750" cy="2573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74900" y="5226490"/>
            <a:ext cx="1591945" cy="11398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300" dirty="0">
                <a:solidFill>
                  <a:srgbClr val="00ABCD"/>
                </a:solidFill>
                <a:latin typeface="Now-Light"/>
                <a:cs typeface="Now-Light"/>
              </a:rPr>
              <a:t>5</a:t>
            </a:r>
            <a:r>
              <a:rPr sz="7300" spc="5" dirty="0">
                <a:solidFill>
                  <a:srgbClr val="00ABCD"/>
                </a:solidFill>
                <a:latin typeface="Now-Light"/>
                <a:cs typeface="Now-Light"/>
              </a:rPr>
              <a:t>0</a:t>
            </a:r>
            <a:r>
              <a:rPr sz="35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7768" y="4750710"/>
            <a:ext cx="1303655" cy="471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5" dirty="0">
                <a:solidFill>
                  <a:srgbClr val="164194"/>
                </a:solidFill>
                <a:latin typeface="Now-Light"/>
                <a:cs typeface="Now-Light"/>
              </a:rPr>
              <a:t>Europe</a:t>
            </a:r>
            <a:endParaRPr sz="2900">
              <a:latin typeface="Now-Light"/>
              <a:cs typeface="Now-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5716" y="4077502"/>
            <a:ext cx="906144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-5" dirty="0">
                <a:solidFill>
                  <a:srgbClr val="00ABCD"/>
                </a:solidFill>
                <a:latin typeface="Now-Light"/>
                <a:cs typeface="Now-Light"/>
              </a:rPr>
              <a:t>20</a:t>
            </a:r>
            <a:r>
              <a:rPr sz="3750" spc="-775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2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2000">
              <a:latin typeface="Now-Light"/>
              <a:cs typeface="Now-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8788" y="3800372"/>
            <a:ext cx="40703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164194"/>
                </a:solidFill>
                <a:latin typeface="Now-Light"/>
                <a:cs typeface="Now-Light"/>
              </a:rPr>
              <a:t>A</a:t>
            </a:r>
            <a:r>
              <a:rPr sz="1500" spc="-5" dirty="0">
                <a:solidFill>
                  <a:srgbClr val="164194"/>
                </a:solidFill>
                <a:latin typeface="Now-Light"/>
                <a:cs typeface="Now-Light"/>
              </a:rPr>
              <a:t>sia</a:t>
            </a:r>
            <a:endParaRPr sz="1500">
              <a:latin typeface="Now-Light"/>
              <a:cs typeface="Now-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1216" y="5519794"/>
            <a:ext cx="466725" cy="5702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4"/>
              </a:spcBef>
            </a:pPr>
            <a:r>
              <a:rPr sz="900" spc="5" dirty="0">
                <a:solidFill>
                  <a:srgbClr val="164194"/>
                </a:solidFill>
                <a:latin typeface="Now-Light"/>
                <a:cs typeface="Now-Light"/>
              </a:rPr>
              <a:t>USA</a:t>
            </a:r>
            <a:endParaRPr sz="900">
              <a:latin typeface="Now-Light"/>
              <a:cs typeface="Now-Ligh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10</a:t>
            </a:r>
            <a:r>
              <a:rPr sz="2250" spc="-465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84516" y="6819296"/>
            <a:ext cx="46672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10</a:t>
            </a:r>
            <a:r>
              <a:rPr sz="2250" spc="-465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8086" y="6654102"/>
            <a:ext cx="3911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55" dirty="0">
                <a:solidFill>
                  <a:srgbClr val="164194"/>
                </a:solidFill>
                <a:latin typeface="Now-Light"/>
                <a:cs typeface="Now-Light"/>
              </a:rPr>
              <a:t>L</a:t>
            </a:r>
            <a:r>
              <a:rPr sz="900" spc="-10" dirty="0">
                <a:solidFill>
                  <a:srgbClr val="164194"/>
                </a:solidFill>
                <a:latin typeface="Now-Light"/>
                <a:cs typeface="Now-Light"/>
              </a:rPr>
              <a:t>AT</a:t>
            </a:r>
            <a:r>
              <a:rPr sz="900" spc="10" dirty="0">
                <a:solidFill>
                  <a:srgbClr val="164194"/>
                </a:solidFill>
                <a:latin typeface="Now-Light"/>
                <a:cs typeface="Now-Light"/>
              </a:rPr>
              <a:t>A</a:t>
            </a:r>
            <a:r>
              <a:rPr sz="900" dirty="0">
                <a:solidFill>
                  <a:srgbClr val="164194"/>
                </a:solidFill>
                <a:latin typeface="Now-Light"/>
                <a:cs typeface="Now-Light"/>
              </a:rPr>
              <a:t>M</a:t>
            </a:r>
            <a:endParaRPr sz="900">
              <a:latin typeface="Now-Light"/>
              <a:cs typeface="Now-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30416" y="7342208"/>
            <a:ext cx="466725" cy="5422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80"/>
              </a:spcBef>
            </a:pPr>
            <a:r>
              <a:rPr sz="900" spc="-60" dirty="0">
                <a:solidFill>
                  <a:srgbClr val="164194"/>
                </a:solidFill>
                <a:latin typeface="Now-Light"/>
                <a:cs typeface="Now-Light"/>
              </a:rPr>
              <a:t>RoW</a:t>
            </a:r>
            <a:endParaRPr sz="900">
              <a:latin typeface="Now-Light"/>
              <a:cs typeface="Now-Light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10</a:t>
            </a:r>
            <a:r>
              <a:rPr sz="2250" spc="-465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72328" y="2997155"/>
            <a:ext cx="200850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35" dirty="0">
                <a:solidFill>
                  <a:srgbClr val="164194"/>
                </a:solidFill>
                <a:latin typeface="Now-Medium"/>
                <a:cs typeface="Now-Medium"/>
              </a:rPr>
              <a:t>TERRITORIES</a:t>
            </a:r>
            <a:endParaRPr sz="2450">
              <a:latin typeface="Now-Medium"/>
              <a:cs typeface="Now-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174335" y="3575050"/>
            <a:ext cx="1991360" cy="0"/>
          </a:xfrm>
          <a:custGeom>
            <a:avLst/>
            <a:gdLst/>
            <a:ahLst/>
            <a:cxnLst/>
            <a:rect l="l" t="t" r="r" b="b"/>
            <a:pathLst>
              <a:path w="1991360">
                <a:moveTo>
                  <a:pt x="0" y="0"/>
                </a:moveTo>
                <a:lnTo>
                  <a:pt x="1991271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19531" y="22939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19531" y="28019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29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856228" y="2187210"/>
            <a:ext cx="5496560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More than 160 business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partners across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the</a:t>
            </a:r>
            <a:r>
              <a:rPr sz="1800" spc="-5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world</a:t>
            </a:r>
            <a:endParaRPr sz="180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1800" spc="5" dirty="0">
                <a:solidFill>
                  <a:srgbClr val="164194"/>
                </a:solidFill>
                <a:latin typeface="Now"/>
                <a:cs typeface="Now"/>
              </a:rPr>
              <a:t>Export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level in sales approx.</a:t>
            </a:r>
            <a:r>
              <a:rPr sz="1800" spc="-3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90%</a:t>
            </a:r>
            <a:endParaRPr sz="1800">
              <a:latin typeface="Now"/>
              <a:cs typeface="N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14944" y="3489857"/>
            <a:ext cx="25527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25</a:t>
            </a:r>
            <a:endParaRPr sz="1400">
              <a:latin typeface="Now-Light"/>
              <a:cs typeface="Now-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02237" y="4397507"/>
            <a:ext cx="26797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</a:t>
            </a:r>
            <a:endParaRPr sz="1400">
              <a:latin typeface="Now-Light"/>
              <a:cs typeface="Now-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60872" y="5305157"/>
            <a:ext cx="2095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15</a:t>
            </a:r>
            <a:endParaRPr sz="1400">
              <a:latin typeface="Now-Light"/>
              <a:cs typeface="Now-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48165" y="6212807"/>
            <a:ext cx="2222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10</a:t>
            </a:r>
            <a:endParaRPr sz="1400">
              <a:latin typeface="Now-Light"/>
              <a:cs typeface="Now-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16964" y="7120456"/>
            <a:ext cx="15303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20" dirty="0">
                <a:solidFill>
                  <a:srgbClr val="164194"/>
                </a:solidFill>
                <a:latin typeface="Now-Light"/>
                <a:cs typeface="Now-Light"/>
              </a:rPr>
              <a:t>0</a:t>
            </a:r>
            <a:endParaRPr sz="1400">
              <a:latin typeface="Now-Light"/>
              <a:cs typeface="Now-Ligh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038845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12094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85345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58596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31847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405097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78347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751597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424848" y="7517009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23"/>
                </a:moveTo>
                <a:lnTo>
                  <a:pt x="0" y="0"/>
                </a:lnTo>
              </a:path>
            </a:pathLst>
          </a:custGeom>
          <a:ln w="15125">
            <a:solidFill>
              <a:srgbClr val="00A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172961" y="7550293"/>
            <a:ext cx="51371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662940" algn="l"/>
                <a:tab pos="1337310" algn="l"/>
                <a:tab pos="2010410" algn="l"/>
                <a:tab pos="2682240" algn="l"/>
                <a:tab pos="3352800" algn="l"/>
                <a:tab pos="4032885" algn="l"/>
                <a:tab pos="4706620" algn="l"/>
              </a:tabLst>
            </a:pP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2011</a:t>
            </a:r>
            <a:r>
              <a:rPr sz="1400" dirty="0">
                <a:solidFill>
                  <a:srgbClr val="164194"/>
                </a:solidFill>
                <a:latin typeface="Now-Light"/>
                <a:cs typeface="Now-Light"/>
              </a:rPr>
              <a:t>	</a:t>
            </a: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201</a:t>
            </a: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2</a:t>
            </a:r>
            <a:r>
              <a:rPr sz="1400" dirty="0">
                <a:solidFill>
                  <a:srgbClr val="164194"/>
                </a:solidFill>
                <a:latin typeface="Now-Light"/>
                <a:cs typeface="Now-Light"/>
              </a:rPr>
              <a:t>	</a:t>
            </a: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201</a:t>
            </a: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3</a:t>
            </a:r>
            <a:r>
              <a:rPr sz="1400" dirty="0">
                <a:solidFill>
                  <a:srgbClr val="164194"/>
                </a:solidFill>
                <a:latin typeface="Now-Light"/>
                <a:cs typeface="Now-Light"/>
              </a:rPr>
              <a:t>	</a:t>
            </a: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201</a:t>
            </a: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4</a:t>
            </a:r>
            <a:r>
              <a:rPr sz="1400" dirty="0">
                <a:solidFill>
                  <a:srgbClr val="164194"/>
                </a:solidFill>
                <a:latin typeface="Now-Light"/>
                <a:cs typeface="Now-Light"/>
              </a:rPr>
              <a:t>	</a:t>
            </a: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201</a:t>
            </a: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5</a:t>
            </a:r>
            <a:r>
              <a:rPr sz="1400" dirty="0">
                <a:solidFill>
                  <a:srgbClr val="164194"/>
                </a:solidFill>
                <a:latin typeface="Now-Light"/>
                <a:cs typeface="Now-Light"/>
              </a:rPr>
              <a:t>	</a:t>
            </a: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201</a:t>
            </a: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6</a:t>
            </a:r>
            <a:r>
              <a:rPr sz="1400" dirty="0">
                <a:solidFill>
                  <a:srgbClr val="164194"/>
                </a:solidFill>
                <a:latin typeface="Now-Light"/>
                <a:cs typeface="Now-Light"/>
              </a:rPr>
              <a:t>	</a:t>
            </a: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201</a:t>
            </a: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7</a:t>
            </a:r>
            <a:r>
              <a:rPr sz="1400" dirty="0">
                <a:solidFill>
                  <a:srgbClr val="164194"/>
                </a:solidFill>
                <a:latin typeface="Now-Light"/>
                <a:cs typeface="Now-Light"/>
              </a:rPr>
              <a:t>	</a:t>
            </a:r>
            <a:r>
              <a:rPr sz="1400" spc="10" dirty="0">
                <a:solidFill>
                  <a:srgbClr val="164194"/>
                </a:solidFill>
                <a:latin typeface="Now-Light"/>
                <a:cs typeface="Now-Light"/>
              </a:rPr>
              <a:t>2</a:t>
            </a:r>
            <a:r>
              <a:rPr sz="1400" spc="15" dirty="0">
                <a:solidFill>
                  <a:srgbClr val="164194"/>
                </a:solidFill>
                <a:latin typeface="Now-Light"/>
                <a:cs typeface="Now-Light"/>
              </a:rPr>
              <a:t>018</a:t>
            </a:r>
            <a:endParaRPr sz="1400">
              <a:latin typeface="Now-Light"/>
              <a:cs typeface="Now-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224203" y="4525505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83" y="0"/>
                </a:lnTo>
              </a:path>
            </a:pathLst>
          </a:custGeom>
          <a:ln w="7569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069100" y="4525505"/>
            <a:ext cx="4893945" cy="0"/>
          </a:xfrm>
          <a:custGeom>
            <a:avLst/>
            <a:gdLst/>
            <a:ahLst/>
            <a:cxnLst/>
            <a:rect l="l" t="t" r="r" b="b"/>
            <a:pathLst>
              <a:path w="4893944">
                <a:moveTo>
                  <a:pt x="0" y="0"/>
                </a:moveTo>
                <a:lnTo>
                  <a:pt x="4893736" y="0"/>
                </a:lnTo>
              </a:path>
            </a:pathLst>
          </a:custGeom>
          <a:ln w="7569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24203" y="6325673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83" y="0"/>
                </a:lnTo>
              </a:path>
            </a:pathLst>
          </a:custGeom>
          <a:ln w="7569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69100" y="6325673"/>
            <a:ext cx="4893945" cy="0"/>
          </a:xfrm>
          <a:custGeom>
            <a:avLst/>
            <a:gdLst/>
            <a:ahLst/>
            <a:cxnLst/>
            <a:rect l="l" t="t" r="r" b="b"/>
            <a:pathLst>
              <a:path w="4893944">
                <a:moveTo>
                  <a:pt x="0" y="0"/>
                </a:moveTo>
                <a:lnTo>
                  <a:pt x="4893736" y="0"/>
                </a:lnTo>
              </a:path>
            </a:pathLst>
          </a:custGeom>
          <a:ln w="7569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69100" y="3625420"/>
            <a:ext cx="5348605" cy="0"/>
          </a:xfrm>
          <a:custGeom>
            <a:avLst/>
            <a:gdLst/>
            <a:ahLst/>
            <a:cxnLst/>
            <a:rect l="l" t="t" r="r" b="b"/>
            <a:pathLst>
              <a:path w="5348605">
                <a:moveTo>
                  <a:pt x="0" y="0"/>
                </a:moveTo>
                <a:lnTo>
                  <a:pt x="5348185" y="0"/>
                </a:lnTo>
              </a:path>
            </a:pathLst>
          </a:custGeom>
          <a:ln w="7569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24203" y="5425588"/>
            <a:ext cx="193675" cy="0"/>
          </a:xfrm>
          <a:custGeom>
            <a:avLst/>
            <a:gdLst/>
            <a:ahLst/>
            <a:cxnLst/>
            <a:rect l="l" t="t" r="r" b="b"/>
            <a:pathLst>
              <a:path w="193675">
                <a:moveTo>
                  <a:pt x="0" y="0"/>
                </a:moveTo>
                <a:lnTo>
                  <a:pt x="193083" y="0"/>
                </a:lnTo>
              </a:path>
            </a:pathLst>
          </a:custGeom>
          <a:ln w="7569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258198" y="5213743"/>
            <a:ext cx="261365" cy="2176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069100" y="5425588"/>
            <a:ext cx="4893945" cy="0"/>
          </a:xfrm>
          <a:custGeom>
            <a:avLst/>
            <a:gdLst/>
            <a:ahLst/>
            <a:cxnLst/>
            <a:rect l="l" t="t" r="r" b="b"/>
            <a:pathLst>
              <a:path w="4893944">
                <a:moveTo>
                  <a:pt x="0" y="0"/>
                </a:moveTo>
                <a:lnTo>
                  <a:pt x="4893736" y="0"/>
                </a:lnTo>
              </a:path>
            </a:pathLst>
          </a:custGeom>
          <a:ln w="7569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30282" y="5213743"/>
            <a:ext cx="261365" cy="2176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274462" y="5073878"/>
            <a:ext cx="261365" cy="2316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46559" y="4638902"/>
            <a:ext cx="261366" cy="27512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618655" y="4256989"/>
            <a:ext cx="261365" cy="3133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290739" y="4060330"/>
            <a:ext cx="261365" cy="332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962837" y="4256989"/>
            <a:ext cx="261620" cy="3133725"/>
          </a:xfrm>
          <a:custGeom>
            <a:avLst/>
            <a:gdLst/>
            <a:ahLst/>
            <a:cxnLst/>
            <a:rect l="l" t="t" r="r" b="b"/>
            <a:pathLst>
              <a:path w="261619" h="3133725">
                <a:moveTo>
                  <a:pt x="261365" y="0"/>
                </a:moveTo>
                <a:lnTo>
                  <a:pt x="0" y="0"/>
                </a:lnTo>
                <a:lnTo>
                  <a:pt x="0" y="3133140"/>
                </a:lnTo>
                <a:lnTo>
                  <a:pt x="261365" y="3133140"/>
                </a:lnTo>
                <a:lnTo>
                  <a:pt x="261365" y="0"/>
                </a:lnTo>
                <a:close/>
              </a:path>
            </a:pathLst>
          </a:custGeom>
          <a:solidFill>
            <a:srgbClr val="00AB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02378" y="5700039"/>
            <a:ext cx="261365" cy="1690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56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4129" y="22939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80828" y="2187210"/>
            <a:ext cx="264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Approx.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270</a:t>
            </a:r>
            <a:r>
              <a:rPr sz="1800" spc="-8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employees</a:t>
            </a:r>
            <a:endParaRPr sz="1800">
              <a:latin typeface="Now"/>
              <a:cs typeface="N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55700" y="680821"/>
            <a:ext cx="4579620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30" dirty="0">
                <a:solidFill>
                  <a:srgbClr val="00A9C1"/>
                </a:solidFill>
                <a:latin typeface="Now-Light"/>
                <a:cs typeface="Now-Light"/>
              </a:rPr>
              <a:t>HUMAN</a:t>
            </a:r>
            <a:r>
              <a:rPr sz="3500" spc="-8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25" dirty="0">
                <a:solidFill>
                  <a:srgbClr val="00A9C1"/>
                </a:solidFill>
                <a:latin typeface="Now-Light"/>
                <a:cs typeface="Now-Light"/>
              </a:rPr>
              <a:t>RESOURCES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4084" y="4533507"/>
            <a:ext cx="2625119" cy="2619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57640" y="4533114"/>
            <a:ext cx="2620396" cy="2620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72328" y="2997155"/>
            <a:ext cx="188785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45" dirty="0">
                <a:solidFill>
                  <a:srgbClr val="164194"/>
                </a:solidFill>
                <a:latin typeface="Now-Medium"/>
                <a:cs typeface="Now-Medium"/>
              </a:rPr>
              <a:t>S</a:t>
            </a:r>
            <a:r>
              <a:rPr sz="2450" spc="35" dirty="0">
                <a:solidFill>
                  <a:srgbClr val="164194"/>
                </a:solidFill>
                <a:latin typeface="Now-Medium"/>
                <a:cs typeface="Now-Medium"/>
              </a:rPr>
              <a:t>T</a:t>
            </a:r>
            <a:r>
              <a:rPr sz="2450" spc="45" dirty="0">
                <a:solidFill>
                  <a:srgbClr val="164194"/>
                </a:solidFill>
                <a:latin typeface="Now-Medium"/>
                <a:cs typeface="Now-Medium"/>
              </a:rPr>
              <a:t>RUCTURE</a:t>
            </a:r>
            <a:endParaRPr sz="2450">
              <a:latin typeface="Now-Medium"/>
              <a:cs typeface="Now-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74335" y="3575050"/>
            <a:ext cx="1953260" cy="0"/>
          </a:xfrm>
          <a:custGeom>
            <a:avLst/>
            <a:gdLst/>
            <a:ahLst/>
            <a:cxnLst/>
            <a:rect l="l" t="t" r="r" b="b"/>
            <a:pathLst>
              <a:path w="1953260">
                <a:moveTo>
                  <a:pt x="0" y="0"/>
                </a:moveTo>
                <a:lnTo>
                  <a:pt x="1953171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599194" y="2997155"/>
            <a:ext cx="1957705" cy="4032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50" spc="45" dirty="0">
                <a:solidFill>
                  <a:srgbClr val="164194"/>
                </a:solidFill>
                <a:latin typeface="Now-Medium"/>
                <a:cs typeface="Now-Medium"/>
              </a:rPr>
              <a:t>EDU</a:t>
            </a:r>
            <a:r>
              <a:rPr sz="2450" spc="-5" dirty="0">
                <a:solidFill>
                  <a:srgbClr val="164194"/>
                </a:solidFill>
                <a:latin typeface="Now-Medium"/>
                <a:cs typeface="Now-Medium"/>
              </a:rPr>
              <a:t>CA</a:t>
            </a:r>
            <a:r>
              <a:rPr sz="2450" spc="45" dirty="0">
                <a:solidFill>
                  <a:srgbClr val="164194"/>
                </a:solidFill>
                <a:latin typeface="Now-Medium"/>
                <a:cs typeface="Now-Medium"/>
              </a:rPr>
              <a:t>TION</a:t>
            </a:r>
            <a:endParaRPr sz="2450">
              <a:latin typeface="Now-Medium"/>
              <a:cs typeface="Now-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601200" y="3575050"/>
            <a:ext cx="1943100" cy="0"/>
          </a:xfrm>
          <a:custGeom>
            <a:avLst/>
            <a:gdLst/>
            <a:ahLst/>
            <a:cxnLst/>
            <a:rect l="l" t="t" r="r" b="b"/>
            <a:pathLst>
              <a:path w="1943100">
                <a:moveTo>
                  <a:pt x="0" y="0"/>
                </a:moveTo>
                <a:lnTo>
                  <a:pt x="19431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38900" y="7051398"/>
            <a:ext cx="838835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15" dirty="0">
                <a:solidFill>
                  <a:srgbClr val="00ABCD"/>
                </a:solidFill>
                <a:latin typeface="Now-Light"/>
                <a:cs typeface="Now-Light"/>
              </a:rPr>
              <a:t>26</a:t>
            </a:r>
            <a:r>
              <a:rPr sz="3800" spc="-935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550" spc="-1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550">
              <a:latin typeface="Now-Light"/>
              <a:cs typeface="Now-Light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487526" y="6802278"/>
            <a:ext cx="153289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15" dirty="0">
                <a:solidFill>
                  <a:srgbClr val="164194"/>
                </a:solidFill>
                <a:latin typeface="Now-Light"/>
                <a:cs typeface="Now-Light"/>
              </a:rPr>
              <a:t>Maint./Services</a:t>
            </a:r>
            <a:endParaRPr sz="1500">
              <a:latin typeface="Now-Light"/>
              <a:cs typeface="Now-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74894" y="6984182"/>
            <a:ext cx="838835" cy="608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800" spc="15" dirty="0">
                <a:solidFill>
                  <a:srgbClr val="00ABCD"/>
                </a:solidFill>
                <a:latin typeface="Now-Light"/>
                <a:cs typeface="Now-Light"/>
              </a:rPr>
              <a:t>2</a:t>
            </a:r>
            <a:r>
              <a:rPr lang="cs-CZ" sz="3800" spc="15" dirty="0">
                <a:solidFill>
                  <a:srgbClr val="00ABCD"/>
                </a:solidFill>
                <a:latin typeface="Now-Light"/>
                <a:cs typeface="Now-Light"/>
              </a:rPr>
              <a:t>1</a:t>
            </a:r>
            <a:r>
              <a:rPr sz="3800" spc="-935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550" spc="-1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550" dirty="0">
              <a:latin typeface="Now-Light"/>
              <a:cs typeface="Now-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23519" y="6501658"/>
            <a:ext cx="926465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5" dirty="0">
                <a:solidFill>
                  <a:srgbClr val="164194"/>
                </a:solidFill>
                <a:latin typeface="Now-Light"/>
                <a:cs typeface="Now-Light"/>
              </a:rPr>
              <a:t>University</a:t>
            </a:r>
            <a:endParaRPr sz="1500">
              <a:latin typeface="Now-Light"/>
              <a:cs typeface="Now-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23519" y="6735063"/>
            <a:ext cx="73406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spc="15" dirty="0">
                <a:solidFill>
                  <a:srgbClr val="164194"/>
                </a:solidFill>
                <a:latin typeface="Now-Light"/>
                <a:cs typeface="Now-Light"/>
              </a:rPr>
              <a:t>degree</a:t>
            </a:r>
            <a:endParaRPr sz="1500">
              <a:latin typeface="Now-Light"/>
              <a:cs typeface="Now-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06142" y="4159715"/>
            <a:ext cx="1029969" cy="783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950" spc="5" dirty="0">
                <a:solidFill>
                  <a:srgbClr val="00ABCD"/>
                </a:solidFill>
                <a:latin typeface="Now-Light"/>
                <a:cs typeface="Now-Light"/>
              </a:rPr>
              <a:t>3</a:t>
            </a:r>
            <a:r>
              <a:rPr sz="4950" spc="315" dirty="0">
                <a:solidFill>
                  <a:srgbClr val="00ABCD"/>
                </a:solidFill>
                <a:latin typeface="Now-Light"/>
                <a:cs typeface="Now-Light"/>
              </a:rPr>
              <a:t>3</a:t>
            </a:r>
            <a:r>
              <a:rPr sz="2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2000">
              <a:latin typeface="Now-Light"/>
              <a:cs typeface="Now-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9293" y="3836184"/>
            <a:ext cx="135318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15" dirty="0">
                <a:solidFill>
                  <a:srgbClr val="164194"/>
                </a:solidFill>
                <a:latin typeface="Now-Light"/>
                <a:cs typeface="Now-Light"/>
              </a:rPr>
              <a:t>Production</a:t>
            </a:r>
            <a:endParaRPr sz="1950">
              <a:latin typeface="Now-Light"/>
              <a:cs typeface="Now-Ligh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423900" y="4206955"/>
            <a:ext cx="1182370" cy="920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850" spc="-345" dirty="0">
                <a:solidFill>
                  <a:srgbClr val="00ABCD"/>
                </a:solidFill>
                <a:latin typeface="Now-Light"/>
                <a:cs typeface="Now-Light"/>
              </a:rPr>
              <a:t>7</a:t>
            </a:r>
            <a:r>
              <a:rPr sz="5850" spc="370" dirty="0">
                <a:solidFill>
                  <a:srgbClr val="00ABCD"/>
                </a:solidFill>
                <a:latin typeface="Now-Light"/>
                <a:cs typeface="Now-Light"/>
              </a:rPr>
              <a:t>6</a:t>
            </a:r>
            <a:r>
              <a:rPr sz="2350" spc="5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2350" dirty="0">
              <a:latin typeface="Now-Light"/>
              <a:cs typeface="Now-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498416" y="3467507"/>
            <a:ext cx="159829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spc="-5" dirty="0">
                <a:solidFill>
                  <a:srgbClr val="164194"/>
                </a:solidFill>
                <a:latin typeface="Now-Light"/>
                <a:cs typeface="Now-Light"/>
              </a:rPr>
              <a:t>Seconda</a:t>
            </a:r>
            <a:r>
              <a:rPr sz="2350" spc="65" dirty="0">
                <a:solidFill>
                  <a:srgbClr val="164194"/>
                </a:solidFill>
                <a:latin typeface="Now-Light"/>
                <a:cs typeface="Now-Light"/>
              </a:rPr>
              <a:t>r</a:t>
            </a:r>
            <a:r>
              <a:rPr sz="2350" spc="-5" dirty="0">
                <a:solidFill>
                  <a:srgbClr val="164194"/>
                </a:solidFill>
                <a:latin typeface="Now-Light"/>
                <a:cs typeface="Now-Light"/>
              </a:rPr>
              <a:t>y</a:t>
            </a:r>
            <a:endParaRPr sz="2350">
              <a:latin typeface="Now-Light"/>
              <a:cs typeface="Now-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498416" y="3825190"/>
            <a:ext cx="150812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350" spc="-10" dirty="0">
                <a:solidFill>
                  <a:srgbClr val="164194"/>
                </a:solidFill>
                <a:latin typeface="Now-Light"/>
                <a:cs typeface="Now-Light"/>
              </a:rPr>
              <a:t>education</a:t>
            </a:r>
            <a:endParaRPr sz="2350">
              <a:latin typeface="Now-Light"/>
              <a:cs typeface="Now-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97400" y="4034710"/>
            <a:ext cx="334010" cy="5702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4"/>
              </a:spcBef>
            </a:pPr>
            <a:r>
              <a:rPr sz="900" spc="10" dirty="0">
                <a:solidFill>
                  <a:srgbClr val="164194"/>
                </a:solidFill>
                <a:latin typeface="Now-Light"/>
                <a:cs typeface="Now-Light"/>
              </a:rPr>
              <a:t>SALE</a:t>
            </a:r>
            <a:endParaRPr sz="900">
              <a:latin typeface="Now-Light"/>
              <a:cs typeface="Now-Ligh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3</a:t>
            </a:r>
            <a:r>
              <a:rPr sz="2250" spc="-484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426698" y="4796710"/>
            <a:ext cx="334010" cy="5702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44"/>
              </a:spcBef>
            </a:pPr>
            <a:r>
              <a:rPr sz="900" spc="-5" dirty="0">
                <a:solidFill>
                  <a:srgbClr val="164194"/>
                </a:solidFill>
                <a:latin typeface="Now-Light"/>
                <a:cs typeface="Now-Light"/>
              </a:rPr>
              <a:t>Ph.</a:t>
            </a:r>
            <a:r>
              <a:rPr sz="900" spc="-100" dirty="0">
                <a:solidFill>
                  <a:srgbClr val="164194"/>
                </a:solidFill>
                <a:latin typeface="Now-Light"/>
                <a:cs typeface="Now-Light"/>
              </a:rPr>
              <a:t> </a:t>
            </a:r>
            <a:r>
              <a:rPr sz="900" spc="-45" dirty="0">
                <a:solidFill>
                  <a:srgbClr val="164194"/>
                </a:solidFill>
                <a:latin typeface="Now-Light"/>
                <a:cs typeface="Now-Light"/>
              </a:rPr>
              <a:t>D.</a:t>
            </a:r>
            <a:endParaRPr sz="900">
              <a:latin typeface="Now-Light"/>
              <a:cs typeface="Now-Ligh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3</a:t>
            </a:r>
            <a:r>
              <a:rPr sz="2250" spc="-484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16947" y="4707810"/>
            <a:ext cx="824865" cy="5702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244"/>
              </a:spcBef>
            </a:pPr>
            <a:r>
              <a:rPr sz="900" spc="-5" dirty="0">
                <a:solidFill>
                  <a:srgbClr val="164194"/>
                </a:solidFill>
                <a:latin typeface="Now-Light"/>
                <a:cs typeface="Now-Light"/>
              </a:rPr>
              <a:t>Administration</a:t>
            </a:r>
            <a:endParaRPr sz="900">
              <a:latin typeface="Now-Light"/>
              <a:cs typeface="Now-Ligh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12</a:t>
            </a:r>
            <a:r>
              <a:rPr sz="2250" spc="-400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6800" y="5787311"/>
            <a:ext cx="442595" cy="5702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4"/>
              </a:spcBef>
            </a:pPr>
            <a:r>
              <a:rPr sz="900" spc="5" dirty="0">
                <a:solidFill>
                  <a:srgbClr val="164194"/>
                </a:solidFill>
                <a:latin typeface="Now-Light"/>
                <a:cs typeface="Now-Light"/>
              </a:rPr>
              <a:t>R&amp;D</a:t>
            </a:r>
            <a:endParaRPr sz="900">
              <a:latin typeface="Now-Light"/>
              <a:cs typeface="Now-Ligh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13</a:t>
            </a:r>
            <a:r>
              <a:rPr sz="2250" spc="-465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64000" y="6904911"/>
            <a:ext cx="488315" cy="57023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44"/>
              </a:spcBef>
            </a:pPr>
            <a:r>
              <a:rPr sz="900" spc="10" dirty="0">
                <a:solidFill>
                  <a:srgbClr val="164194"/>
                </a:solidFill>
                <a:latin typeface="Now-Light"/>
                <a:cs typeface="Now-Light"/>
              </a:rPr>
              <a:t>Q</a:t>
            </a:r>
            <a:r>
              <a:rPr sz="900" spc="5" dirty="0">
                <a:solidFill>
                  <a:srgbClr val="164194"/>
                </a:solidFill>
                <a:latin typeface="Now-Light"/>
                <a:cs typeface="Now-Light"/>
              </a:rPr>
              <a:t>A/</a:t>
            </a:r>
            <a:r>
              <a:rPr sz="900" spc="10" dirty="0">
                <a:solidFill>
                  <a:srgbClr val="164194"/>
                </a:solidFill>
                <a:latin typeface="Now-Light"/>
                <a:cs typeface="Now-Light"/>
              </a:rPr>
              <a:t>Q</a:t>
            </a:r>
            <a:r>
              <a:rPr sz="900" dirty="0">
                <a:solidFill>
                  <a:srgbClr val="164194"/>
                </a:solidFill>
                <a:latin typeface="Now-Light"/>
                <a:cs typeface="Now-Light"/>
              </a:rPr>
              <a:t>C</a:t>
            </a:r>
            <a:endParaRPr sz="900">
              <a:latin typeface="Now-Light"/>
              <a:cs typeface="Now-Light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50" dirty="0">
                <a:solidFill>
                  <a:srgbClr val="00ABCD"/>
                </a:solidFill>
                <a:latin typeface="Now-Light"/>
                <a:cs typeface="Now-Light"/>
              </a:rPr>
              <a:t>13</a:t>
            </a:r>
            <a:r>
              <a:rPr sz="2250" spc="-430" dirty="0">
                <a:solidFill>
                  <a:srgbClr val="00ABCD"/>
                </a:solidFill>
                <a:latin typeface="Now-Light"/>
                <a:cs typeface="Now-Light"/>
              </a:rPr>
              <a:t> </a:t>
            </a:r>
            <a:r>
              <a:rPr sz="1000" dirty="0">
                <a:solidFill>
                  <a:srgbClr val="00ABCD"/>
                </a:solidFill>
                <a:latin typeface="Now-Light"/>
                <a:cs typeface="Now-Light"/>
              </a:rPr>
              <a:t>%</a:t>
            </a:r>
            <a:endParaRPr sz="1000">
              <a:latin typeface="Now-Light"/>
              <a:cs typeface="Now-Light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129" y="22939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129" y="33156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129" y="4849344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4129" y="58499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89200" y="2256495"/>
            <a:ext cx="11856085" cy="54004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Compliance with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international </a:t>
            </a:r>
            <a:r>
              <a:rPr sz="1800" b="1" spc="-5" dirty="0">
                <a:solidFill>
                  <a:srgbClr val="164194"/>
                </a:solidFill>
                <a:latin typeface="Now"/>
                <a:cs typeface="Now"/>
              </a:rPr>
              <a:t>cGMP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standards: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EU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GMP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Eudralex </a:t>
            </a:r>
            <a:r>
              <a:rPr sz="1800" spc="-25" dirty="0">
                <a:solidFill>
                  <a:srgbClr val="164194"/>
                </a:solidFill>
                <a:latin typeface="Now"/>
                <a:cs typeface="Now"/>
              </a:rPr>
              <a:t>Volume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4, </a:t>
            </a:r>
            <a:r>
              <a:rPr sz="1800" spc="10" dirty="0">
                <a:solidFill>
                  <a:srgbClr val="164194"/>
                </a:solidFill>
                <a:latin typeface="Now"/>
                <a:cs typeface="Now"/>
              </a:rPr>
              <a:t>Part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2; ICH Q7; US 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FDA</a:t>
            </a:r>
            <a:r>
              <a:rPr sz="1800" spc="-2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CFR’s</a:t>
            </a:r>
            <a:endParaRPr sz="1800" dirty="0">
              <a:latin typeface="Now"/>
              <a:cs typeface="Now"/>
            </a:endParaRPr>
          </a:p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and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customer’s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Quality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Assurance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Agreements</a:t>
            </a:r>
            <a:endParaRPr sz="1800" dirty="0">
              <a:latin typeface="Now"/>
              <a:cs typeface="Now"/>
            </a:endParaRPr>
          </a:p>
          <a:p>
            <a:pPr marL="12700" marR="2819400">
              <a:lnSpc>
                <a:spcPct val="185200"/>
              </a:lnSpc>
            </a:pPr>
            <a:r>
              <a:rPr sz="1800" b="1" dirty="0">
                <a:solidFill>
                  <a:srgbClr val="164194"/>
                </a:solidFill>
                <a:latin typeface="Now"/>
                <a:cs typeface="Now"/>
              </a:rPr>
              <a:t>ISO 9 </a:t>
            </a:r>
            <a:r>
              <a:rPr sz="1800" b="1" spc="-5" dirty="0">
                <a:solidFill>
                  <a:srgbClr val="164194"/>
                </a:solidFill>
                <a:latin typeface="Now"/>
                <a:cs typeface="Now"/>
              </a:rPr>
              <a:t>001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&amp; </a:t>
            </a:r>
            <a:r>
              <a:rPr sz="1800" b="1" dirty="0">
                <a:solidFill>
                  <a:srgbClr val="164194"/>
                </a:solidFill>
                <a:latin typeface="Now"/>
                <a:cs typeface="Now"/>
              </a:rPr>
              <a:t>ISO 14 </a:t>
            </a:r>
            <a:r>
              <a:rPr sz="1800" b="1" spc="-5" dirty="0">
                <a:solidFill>
                  <a:srgbClr val="164194"/>
                </a:solidFill>
                <a:latin typeface="Now"/>
                <a:cs typeface="Now"/>
              </a:rPr>
              <a:t>001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International Standar</a:t>
            </a:r>
            <a:r>
              <a:rPr lang="en-US" sz="1800" dirty="0">
                <a:solidFill>
                  <a:srgbClr val="164194"/>
                </a:solidFill>
                <a:latin typeface="Now"/>
                <a:cs typeface="Now"/>
              </a:rPr>
              <a:t>d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s</a:t>
            </a:r>
            <a:endParaRPr lang="en-US" sz="1800" dirty="0">
              <a:solidFill>
                <a:srgbClr val="164194"/>
              </a:solidFill>
              <a:latin typeface="Now"/>
              <a:cs typeface="Now"/>
            </a:endParaRPr>
          </a:p>
          <a:p>
            <a:pPr marL="12700" marR="2819400">
              <a:lnSpc>
                <a:spcPct val="185200"/>
              </a:lnSpc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Certified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Integrated System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of</a:t>
            </a:r>
            <a:r>
              <a:rPr lang="en-US" sz="180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QC  and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Environmental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Protection</a:t>
            </a:r>
            <a:endParaRPr lang="en-US" dirty="0">
              <a:solidFill>
                <a:srgbClr val="164194"/>
              </a:solidFill>
              <a:latin typeface="Now"/>
              <a:cs typeface="Now"/>
            </a:endParaRPr>
          </a:p>
          <a:p>
            <a:pPr marL="12700" marR="2819400">
              <a:lnSpc>
                <a:spcPct val="185200"/>
              </a:lnSpc>
            </a:pPr>
            <a:r>
              <a:rPr sz="1800" b="1" spc="-5" dirty="0">
                <a:solidFill>
                  <a:srgbClr val="164194"/>
                </a:solidFill>
                <a:latin typeface="Now"/>
                <a:cs typeface="Now"/>
              </a:rPr>
              <a:t>DMF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&amp; </a:t>
            </a:r>
            <a:r>
              <a:rPr sz="1800" b="1" spc="-5" dirty="0">
                <a:solidFill>
                  <a:srgbClr val="164194"/>
                </a:solidFill>
                <a:latin typeface="Now"/>
                <a:cs typeface="Now"/>
              </a:rPr>
              <a:t>CEP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Regulatory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Documentation available  </a:t>
            </a:r>
            <a:endParaRPr lang="en-US" sz="1800" spc="-5" dirty="0">
              <a:solidFill>
                <a:srgbClr val="164194"/>
              </a:solidFill>
              <a:latin typeface="Now"/>
              <a:cs typeface="Now"/>
            </a:endParaRPr>
          </a:p>
          <a:p>
            <a:pPr marL="12700" marR="2819400">
              <a:lnSpc>
                <a:spcPct val="185200"/>
              </a:lnSpc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Inspected by authorities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on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regular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basis</a:t>
            </a:r>
            <a:endParaRPr lang="en-US" dirty="0">
              <a:latin typeface="Now"/>
              <a:cs typeface="Now"/>
            </a:endParaRPr>
          </a:p>
          <a:p>
            <a:pPr marL="12700" marR="2819400">
              <a:lnSpc>
                <a:spcPct val="185200"/>
              </a:lnSpc>
            </a:pPr>
            <a:r>
              <a:rPr lang="en-US" sz="1800" spc="-5" dirty="0">
                <a:solidFill>
                  <a:srgbClr val="164194"/>
                </a:solidFill>
                <a:latin typeface="Now"/>
                <a:cs typeface="Now"/>
              </a:rPr>
              <a:t>-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Czech State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Institute for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Drug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Control</a:t>
            </a:r>
            <a:endParaRPr lang="en-US" sz="1800" dirty="0">
              <a:latin typeface="Now"/>
              <a:cs typeface="Now"/>
            </a:endParaRPr>
          </a:p>
          <a:p>
            <a:pPr marL="12700" marR="7891780" indent="97155">
              <a:lnSpc>
                <a:spcPct val="185200"/>
              </a:lnSpc>
              <a:buChar char="-"/>
              <a:tabLst>
                <a:tab pos="281940" algn="l"/>
              </a:tabLst>
            </a:pPr>
            <a:r>
              <a:rPr lang="en-US" sz="1800" dirty="0">
                <a:solidFill>
                  <a:srgbClr val="164194"/>
                </a:solidFill>
                <a:latin typeface="Now"/>
                <a:cs typeface="Now"/>
              </a:rPr>
              <a:t> US Food and </a:t>
            </a:r>
            <a:r>
              <a:rPr lang="en-US" sz="1800" spc="-5" dirty="0">
                <a:solidFill>
                  <a:srgbClr val="164194"/>
                </a:solidFill>
                <a:latin typeface="Now"/>
                <a:cs typeface="Now"/>
              </a:rPr>
              <a:t>Drug</a:t>
            </a:r>
            <a:r>
              <a:rPr lang="en-US" sz="1800" spc="-10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lang="en-US" sz="1800" spc="-5" dirty="0">
                <a:solidFill>
                  <a:srgbClr val="164194"/>
                </a:solidFill>
                <a:latin typeface="Now"/>
                <a:cs typeface="Now"/>
              </a:rPr>
              <a:t>Administration  Approved</a:t>
            </a:r>
            <a:r>
              <a:rPr lang="en-US"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lang="en-US" sz="1800" dirty="0">
                <a:solidFill>
                  <a:srgbClr val="164194"/>
                </a:solidFill>
                <a:latin typeface="Now"/>
                <a:cs typeface="Now"/>
              </a:rPr>
              <a:t>by</a:t>
            </a:r>
            <a:endParaRPr lang="en-US" sz="1800" dirty="0">
              <a:latin typeface="Now"/>
              <a:cs typeface="Now"/>
            </a:endParaRPr>
          </a:p>
          <a:p>
            <a:pPr marL="184150" indent="-172085">
              <a:lnSpc>
                <a:spcPct val="100000"/>
              </a:lnSpc>
              <a:spcBef>
                <a:spcPts val="1835"/>
              </a:spcBef>
              <a:buChar char="-"/>
              <a:tabLst>
                <a:tab pos="184785" algn="l"/>
              </a:tabLst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Korean Food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and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Drug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Administration</a:t>
            </a:r>
            <a:endParaRPr sz="1800" dirty="0">
              <a:latin typeface="Now"/>
              <a:cs typeface="Now"/>
            </a:endParaRPr>
          </a:p>
          <a:p>
            <a:pPr marL="184150" indent="-172085">
              <a:lnSpc>
                <a:spcPct val="100000"/>
              </a:lnSpc>
              <a:spcBef>
                <a:spcPts val="1839"/>
              </a:spcBef>
              <a:buChar char="-"/>
              <a:tabLst>
                <a:tab pos="184785" algn="l"/>
              </a:tabLst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Pharmaceutical and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Medical Devices Agency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(JAP)</a:t>
            </a:r>
            <a:endParaRPr sz="1800" dirty="0">
              <a:latin typeface="Now"/>
              <a:cs typeface="N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7040880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15" dirty="0">
                <a:solidFill>
                  <a:srgbClr val="00A9C1"/>
                </a:solidFill>
                <a:latin typeface="Now-Light"/>
                <a:cs typeface="Now-Light"/>
              </a:rPr>
              <a:t>QUALITY MANAGEMENT</a:t>
            </a:r>
            <a:r>
              <a:rPr sz="3500" spc="-35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-25" dirty="0">
                <a:solidFill>
                  <a:srgbClr val="00A9C1"/>
                </a:solidFill>
                <a:latin typeface="Now-Light"/>
                <a:cs typeface="Now-Light"/>
              </a:rPr>
              <a:t>SYSTEM</a:t>
            </a:r>
            <a:endParaRPr sz="3500" dirty="0">
              <a:latin typeface="Now-Light"/>
              <a:cs typeface="Now-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2547" y="5068738"/>
            <a:ext cx="1244599" cy="40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51948" y="5660168"/>
            <a:ext cx="685799" cy="379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39463" y="6672873"/>
            <a:ext cx="1384300" cy="355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97963" y="7238511"/>
            <a:ext cx="593766" cy="3939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6554E510-7B9A-4839-852C-782595C01A3F}"/>
              </a:ext>
            </a:extLst>
          </p:cNvPr>
          <p:cNvSpPr/>
          <p:nvPr/>
        </p:nvSpPr>
        <p:spPr>
          <a:xfrm>
            <a:off x="2144129" y="4326788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C06AF5E1-C607-437E-B4CE-CC8D88483CCE}"/>
              </a:ext>
            </a:extLst>
          </p:cNvPr>
          <p:cNvSpPr/>
          <p:nvPr/>
        </p:nvSpPr>
        <p:spPr>
          <a:xfrm>
            <a:off x="2145356" y="3827644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159000" y="2692400"/>
          <a:ext cx="11868150" cy="1610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4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2010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2011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2012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2013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2014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2015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2016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2017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00A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5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2018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00A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60">
                <a:tc>
                  <a:txBody>
                    <a:bodyPr/>
                    <a:lstStyle/>
                    <a:p>
                      <a:pPr marL="50800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spc="-3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FDA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12">
                <a:tc>
                  <a:txBody>
                    <a:bodyPr/>
                    <a:lstStyle/>
                    <a:p>
                      <a:pPr marL="50800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SUKL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12">
                <a:tc>
                  <a:txBody>
                    <a:bodyPr/>
                    <a:lstStyle/>
                    <a:p>
                      <a:pPr marL="50165">
                        <a:lnSpc>
                          <a:spcPts val="21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KFDA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53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RESPONSIBLE</a:t>
                      </a:r>
                      <a:r>
                        <a:rPr sz="1800" spc="-15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 CARE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x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BCD"/>
                      </a:solidFill>
                      <a:prstDash val="solid"/>
                    </a:lnR>
                    <a:lnT w="12700">
                      <a:solidFill>
                        <a:srgbClr val="00ABCD"/>
                      </a:solidFill>
                      <a:prstDash val="solid"/>
                    </a:lnT>
                    <a:lnB w="12700">
                      <a:solidFill>
                        <a:srgbClr val="00ABC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59000" y="4982700"/>
          <a:ext cx="7402830" cy="2035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610">
                <a:tc gridSpan="5">
                  <a:txBody>
                    <a:bodyPr/>
                    <a:lstStyle/>
                    <a:p>
                      <a:pPr marL="2576195">
                        <a:lnSpc>
                          <a:spcPts val="2150"/>
                        </a:lnSpc>
                        <a:spcBef>
                          <a:spcPts val="305"/>
                        </a:spcBef>
                        <a:tabLst>
                          <a:tab pos="3875404" algn="l"/>
                          <a:tab pos="5187950" algn="l"/>
                          <a:tab pos="6490335" algn="l"/>
                        </a:tabLst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Now"/>
                          <a:cs typeface="Now"/>
                        </a:rPr>
                        <a:t>2015	2016	2017	2018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8735" marB="0">
                    <a:solidFill>
                      <a:srgbClr val="00AB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62">
                <a:tc>
                  <a:txBody>
                    <a:bodyPr/>
                    <a:lstStyle/>
                    <a:p>
                      <a:pPr marL="50165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spc="-1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CORPORATES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2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4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3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3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11">
                <a:tc>
                  <a:txBody>
                    <a:bodyPr/>
                    <a:lstStyle/>
                    <a:p>
                      <a:pPr marL="50165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EU</a:t>
                      </a:r>
                      <a:r>
                        <a:rPr sz="1800" spc="-2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CUSTOMERS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17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13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14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20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910">
                <a:tc>
                  <a:txBody>
                    <a:bodyPr/>
                    <a:lstStyle/>
                    <a:p>
                      <a:pPr marL="50165">
                        <a:lnSpc>
                          <a:spcPts val="21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US</a:t>
                      </a:r>
                      <a:r>
                        <a:rPr sz="1800" spc="-2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CUSTOMERS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1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2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2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1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54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ASIA</a:t>
                      </a:r>
                      <a:r>
                        <a:rPr sz="1800" spc="-3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CUSTOMERS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1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7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6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6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53"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6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RoW</a:t>
                      </a:r>
                      <a:r>
                        <a:rPr sz="1800" spc="-35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 </a:t>
                      </a:r>
                      <a:r>
                        <a:rPr sz="1800" spc="-1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CUSTOMERS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ABCD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2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0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0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solidFill>
                            <a:srgbClr val="164194"/>
                          </a:solidFill>
                          <a:latin typeface="Now"/>
                          <a:cs typeface="Now"/>
                        </a:rPr>
                        <a:t>4</a:t>
                      </a:r>
                      <a:endParaRPr sz="1800">
                        <a:latin typeface="Now"/>
                        <a:cs typeface="Now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00A9C1"/>
                      </a:solidFill>
                      <a:prstDash val="solid"/>
                    </a:lnL>
                    <a:lnR w="12700">
                      <a:solidFill>
                        <a:srgbClr val="00A9C1"/>
                      </a:solidFill>
                      <a:prstDash val="solid"/>
                    </a:lnR>
                    <a:lnT w="12700">
                      <a:solidFill>
                        <a:srgbClr val="00A9C1"/>
                      </a:solidFill>
                      <a:prstDash val="solid"/>
                    </a:lnT>
                    <a:lnB w="12700">
                      <a:solidFill>
                        <a:srgbClr val="00A9C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860488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15" dirty="0">
                <a:solidFill>
                  <a:srgbClr val="00A9C1"/>
                </a:solidFill>
                <a:latin typeface="Now-Light"/>
                <a:cs typeface="Now-Light"/>
              </a:rPr>
              <a:t>INSPECTIONS </a:t>
            </a:r>
            <a:r>
              <a:rPr sz="3500" spc="25" dirty="0">
                <a:solidFill>
                  <a:srgbClr val="00A9C1"/>
                </a:solidFill>
                <a:latin typeface="Now-Light"/>
                <a:cs typeface="Now-Light"/>
              </a:rPr>
              <a:t>&amp; </a:t>
            </a:r>
            <a:r>
              <a:rPr sz="3500" spc="5" dirty="0">
                <a:solidFill>
                  <a:srgbClr val="00A9C1"/>
                </a:solidFill>
                <a:latin typeface="Now-Light"/>
                <a:cs typeface="Now-Light"/>
              </a:rPr>
              <a:t>CERTIFICATES</a:t>
            </a:r>
            <a:r>
              <a:rPr sz="3500" spc="-20" dirty="0">
                <a:solidFill>
                  <a:srgbClr val="00A9C1"/>
                </a:solidFill>
                <a:latin typeface="Now-Light"/>
                <a:cs typeface="Now-Light"/>
              </a:rPr>
              <a:t> HISTORY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88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44129" y="23236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4129" y="283164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4129" y="40948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4129" y="44123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4129" y="47298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4129" y="5047345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4129" y="627812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60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4129" y="659562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4129" y="691312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4129" y="7230620"/>
            <a:ext cx="62230" cy="124460"/>
          </a:xfrm>
          <a:custGeom>
            <a:avLst/>
            <a:gdLst/>
            <a:ahLst/>
            <a:cxnLst/>
            <a:rect l="l" t="t" r="r" b="b"/>
            <a:pathLst>
              <a:path w="62230" h="124459">
                <a:moveTo>
                  <a:pt x="0" y="124040"/>
                </a:moveTo>
                <a:lnTo>
                  <a:pt x="62014" y="62026"/>
                </a:lnTo>
                <a:lnTo>
                  <a:pt x="0" y="0"/>
                </a:lnTo>
              </a:path>
            </a:pathLst>
          </a:custGeom>
          <a:ln w="29781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95500" y="2216910"/>
            <a:ext cx="5619750" cy="520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Facilities area: approx.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36,000</a:t>
            </a:r>
            <a:r>
              <a:rPr sz="1800" spc="-2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spc="-10" dirty="0">
                <a:solidFill>
                  <a:srgbClr val="164194"/>
                </a:solidFill>
                <a:latin typeface="Now"/>
                <a:cs typeface="Now"/>
              </a:rPr>
              <a:t>m</a:t>
            </a:r>
            <a:r>
              <a:rPr sz="1575" spc="-15" baseline="31746" dirty="0">
                <a:solidFill>
                  <a:srgbClr val="164194"/>
                </a:solidFill>
                <a:latin typeface="Now"/>
                <a:cs typeface="Now"/>
              </a:rPr>
              <a:t>2</a:t>
            </a:r>
            <a:endParaRPr sz="1575" baseline="31746">
              <a:latin typeface="Now"/>
              <a:cs typeface="Now"/>
            </a:endParaRPr>
          </a:p>
          <a:p>
            <a:pPr marL="397510">
              <a:lnSpc>
                <a:spcPct val="100000"/>
              </a:lnSpc>
              <a:spcBef>
                <a:spcPts val="1839"/>
              </a:spcBef>
            </a:pP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2 GMP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production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halls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(one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is </a:t>
            </a:r>
            <a:r>
              <a:rPr sz="1800" spc="-15" dirty="0">
                <a:solidFill>
                  <a:srgbClr val="164194"/>
                </a:solidFill>
                <a:latin typeface="Now"/>
                <a:cs typeface="Now"/>
              </a:rPr>
              <a:t>FDA</a:t>
            </a:r>
            <a:r>
              <a:rPr sz="1800" spc="-45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approved)</a:t>
            </a:r>
            <a:endParaRPr sz="1800">
              <a:latin typeface="Now"/>
              <a:cs typeface="No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Now"/>
              <a:cs typeface="Now"/>
            </a:endParaRPr>
          </a:p>
          <a:p>
            <a:pPr marL="38100">
              <a:lnSpc>
                <a:spcPct val="100000"/>
              </a:lnSpc>
            </a:pP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Hall </a:t>
            </a:r>
            <a:r>
              <a:rPr sz="2250" spc="-5" dirty="0">
                <a:solidFill>
                  <a:srgbClr val="164194"/>
                </a:solidFill>
                <a:latin typeface="Now-Medium"/>
                <a:cs typeface="Now-Medium"/>
              </a:rPr>
              <a:t>of </a:t>
            </a: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Final</a:t>
            </a:r>
            <a:r>
              <a:rPr sz="2250" spc="-10" dirty="0">
                <a:solidFill>
                  <a:srgbClr val="164194"/>
                </a:solidFill>
                <a:latin typeface="Now-Medium"/>
                <a:cs typeface="Now-Medium"/>
              </a:rPr>
              <a:t> </a:t>
            </a:r>
            <a:r>
              <a:rPr sz="2250" spc="-5" dirty="0">
                <a:solidFill>
                  <a:srgbClr val="164194"/>
                </a:solidFill>
                <a:latin typeface="Now-Medium"/>
                <a:cs typeface="Now-Medium"/>
              </a:rPr>
              <a:t>Operations:</a:t>
            </a:r>
            <a:endParaRPr sz="2250">
              <a:latin typeface="Now-Medium"/>
              <a:cs typeface="Now-Medium"/>
            </a:endParaRPr>
          </a:p>
          <a:p>
            <a:pPr marL="397510" marR="3707129">
              <a:lnSpc>
                <a:spcPct val="115700"/>
              </a:lnSpc>
              <a:spcBef>
                <a:spcPts val="141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milling 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micronization  sieving  </a:t>
            </a: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packaging</a:t>
            </a:r>
            <a:endParaRPr sz="1800">
              <a:latin typeface="Now"/>
              <a:cs typeface="No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Now"/>
              <a:cs typeface="Now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Supporting</a:t>
            </a:r>
            <a:r>
              <a:rPr sz="2250" spc="-5" dirty="0">
                <a:solidFill>
                  <a:srgbClr val="164194"/>
                </a:solidFill>
                <a:latin typeface="Now-Medium"/>
                <a:cs typeface="Now-Medium"/>
              </a:rPr>
              <a:t> </a:t>
            </a:r>
            <a:r>
              <a:rPr sz="2250" dirty="0">
                <a:solidFill>
                  <a:srgbClr val="164194"/>
                </a:solidFill>
                <a:latin typeface="Now-Medium"/>
                <a:cs typeface="Now-Medium"/>
              </a:rPr>
              <a:t>facilities:</a:t>
            </a:r>
            <a:endParaRPr sz="2250">
              <a:latin typeface="Now-Medium"/>
              <a:cs typeface="Now-Medium"/>
            </a:endParaRPr>
          </a:p>
          <a:p>
            <a:pPr marL="397510">
              <a:lnSpc>
                <a:spcPct val="100000"/>
              </a:lnSpc>
              <a:spcBef>
                <a:spcPts val="1750"/>
              </a:spcBef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warehousing</a:t>
            </a:r>
            <a:endParaRPr sz="1800">
              <a:latin typeface="Now"/>
              <a:cs typeface="Now"/>
            </a:endParaRPr>
          </a:p>
          <a:p>
            <a:pPr marL="397510" marR="2397125">
              <a:lnSpc>
                <a:spcPct val="115700"/>
              </a:lnSpc>
            </a:pPr>
            <a:r>
              <a:rPr sz="1800" spc="-5" dirty="0">
                <a:solidFill>
                  <a:srgbClr val="164194"/>
                </a:solidFill>
                <a:latin typeface="Now"/>
                <a:cs typeface="Now"/>
              </a:rPr>
              <a:t>waste water treatment  water purification  </a:t>
            </a:r>
            <a:r>
              <a:rPr sz="1800" spc="5" dirty="0">
                <a:solidFill>
                  <a:srgbClr val="164194"/>
                </a:solidFill>
                <a:latin typeface="Now"/>
                <a:cs typeface="Now"/>
              </a:rPr>
              <a:t>service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and</a:t>
            </a:r>
            <a:r>
              <a:rPr sz="1800" spc="-90" dirty="0">
                <a:solidFill>
                  <a:srgbClr val="164194"/>
                </a:solidFill>
                <a:latin typeface="Now"/>
                <a:cs typeface="Now"/>
              </a:rPr>
              <a:t> </a:t>
            </a:r>
            <a:r>
              <a:rPr sz="1800" dirty="0">
                <a:solidFill>
                  <a:srgbClr val="164194"/>
                </a:solidFill>
                <a:latin typeface="Now"/>
                <a:cs typeface="Now"/>
              </a:rPr>
              <a:t>maintenance</a:t>
            </a:r>
            <a:endParaRPr sz="1800">
              <a:latin typeface="Now"/>
              <a:cs typeface="No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9600" y="8375650"/>
            <a:ext cx="8966200" cy="0"/>
          </a:xfrm>
          <a:custGeom>
            <a:avLst/>
            <a:gdLst/>
            <a:ahLst/>
            <a:cxnLst/>
            <a:rect l="l" t="t" r="r" b="b"/>
            <a:pathLst>
              <a:path w="8966200">
                <a:moveTo>
                  <a:pt x="0" y="0"/>
                </a:moveTo>
                <a:lnTo>
                  <a:pt x="8966200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55700" y="680821"/>
            <a:ext cx="5462905" cy="5651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0" spc="20" dirty="0">
                <a:solidFill>
                  <a:srgbClr val="00A9C1"/>
                </a:solidFill>
                <a:latin typeface="Now-Light"/>
                <a:cs typeface="Now-Light"/>
              </a:rPr>
              <a:t>PRODUCTION</a:t>
            </a:r>
            <a:r>
              <a:rPr sz="3500" spc="-40" dirty="0">
                <a:solidFill>
                  <a:srgbClr val="00A9C1"/>
                </a:solidFill>
                <a:latin typeface="Now-Light"/>
                <a:cs typeface="Now-Light"/>
              </a:rPr>
              <a:t> </a:t>
            </a:r>
            <a:r>
              <a:rPr sz="3500" spc="10" dirty="0">
                <a:solidFill>
                  <a:srgbClr val="00A9C1"/>
                </a:solidFill>
                <a:latin typeface="Now-Light"/>
                <a:cs typeface="Now-Light"/>
              </a:rPr>
              <a:t>FACILITIES</a:t>
            </a:r>
            <a:endParaRPr sz="3500">
              <a:latin typeface="Now-Light"/>
              <a:cs typeface="Now-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69450" y="1480033"/>
            <a:ext cx="12013565" cy="0"/>
          </a:xfrm>
          <a:custGeom>
            <a:avLst/>
            <a:gdLst/>
            <a:ahLst/>
            <a:cxnLst/>
            <a:rect l="l" t="t" r="r" b="b"/>
            <a:pathLst>
              <a:path w="12013565">
                <a:moveTo>
                  <a:pt x="0" y="0"/>
                </a:moveTo>
                <a:lnTo>
                  <a:pt x="12013145" y="0"/>
                </a:lnTo>
              </a:path>
            </a:pathLst>
          </a:custGeom>
          <a:ln w="12700">
            <a:solidFill>
              <a:srgbClr val="00A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90799" y="4673600"/>
            <a:ext cx="6195606" cy="2733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46307" y="2260600"/>
            <a:ext cx="3340098" cy="2246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90799" y="2260600"/>
            <a:ext cx="2696400" cy="2246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pc="-5" dirty="0"/>
              <a:t>Company</a:t>
            </a:r>
            <a:r>
              <a:rPr spc="-85" dirty="0"/>
              <a:t> </a:t>
            </a:r>
            <a:r>
              <a:rPr spc="-5" dirty="0"/>
              <a:t>profile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251" y="663101"/>
            <a:ext cx="1708949" cy="8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28"/>
          <p:cNvSpPr txBox="1"/>
          <p:nvPr/>
        </p:nvSpPr>
        <p:spPr>
          <a:xfrm>
            <a:off x="13626360" y="8199899"/>
            <a:ext cx="1831339" cy="2936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lang="cs-CZ" sz="1600" spc="-15" dirty="0">
                <a:solidFill>
                  <a:srgbClr val="164194"/>
                </a:solidFill>
                <a:latin typeface="Now"/>
                <a:cs typeface="Now"/>
              </a:rPr>
              <a:t>WWW.FARMAK.CZ</a:t>
            </a:r>
            <a:endParaRPr sz="1600" dirty="0">
              <a:latin typeface="Now"/>
              <a:cs typeface="N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6419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883</Words>
  <Application>Microsoft Office PowerPoint</Application>
  <PresentationFormat>Vlastní</PresentationFormat>
  <Paragraphs>221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Calibri</vt:lpstr>
      <vt:lpstr>Now</vt:lpstr>
      <vt:lpstr>Now-Light</vt:lpstr>
      <vt:lpstr>Now-Medium</vt:lpstr>
      <vt:lpstr>Now-Thin</vt:lpstr>
      <vt:lpstr>Times New Roman</vt:lpstr>
      <vt:lpstr>Office Theme</vt:lpstr>
      <vt:lpstr>Prezentace aplikace PowerPoint</vt:lpstr>
      <vt:lpstr>INTRODUCTION</vt:lpstr>
      <vt:lpstr>LOCATION</vt:lpstr>
      <vt:lpstr>HISTORY</vt:lpstr>
      <vt:lpstr>Prezentace aplikace PowerPoint</vt:lpstr>
      <vt:lpstr>Prezentace aplikace PowerPoint</vt:lpstr>
      <vt:lpstr>QUALITY MANAGEMENT SYSTEM</vt:lpstr>
      <vt:lpstr>INSPECTIONS &amp; CERTIFICATES HISTORY</vt:lpstr>
      <vt:lpstr>PRODUCTION FACILITIES</vt:lpstr>
      <vt:lpstr>PRODUCTION HALLS</vt:lpstr>
      <vt:lpstr>KILOLAB + Small API Unit</vt:lpstr>
      <vt:lpstr>HALL OF FINAL OPERATIONS</vt:lpstr>
      <vt:lpstr>R&amp;D AND QA/QC CENTRE</vt:lpstr>
      <vt:lpstr>ECOLOGY AND SAFETY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Sova</dc:creator>
  <cp:lastModifiedBy>David Viktorin</cp:lastModifiedBy>
  <cp:revision>6</cp:revision>
  <dcterms:created xsi:type="dcterms:W3CDTF">2019-10-31T15:16:56Z</dcterms:created>
  <dcterms:modified xsi:type="dcterms:W3CDTF">2020-01-17T12:52:25Z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2019-10-31T00:00:00Z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2019-10-31T00:00:00Z</vt:filetime>
  </property>
</Properties>
</file>