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"/>
  </p:notesMasterIdLst>
  <p:handoutMasterIdLst>
    <p:handoutMasterId r:id="rId16"/>
  </p:handoutMasterIdLst>
  <p:sldIdLst>
    <p:sldId id="289" r:id="rId3"/>
    <p:sldId id="368" r:id="rId5"/>
    <p:sldId id="369" r:id="rId6"/>
    <p:sldId id="374" r:id="rId7"/>
    <p:sldId id="375" r:id="rId8"/>
    <p:sldId id="370" r:id="rId9"/>
    <p:sldId id="376" r:id="rId10"/>
    <p:sldId id="379" r:id="rId11"/>
    <p:sldId id="371" r:id="rId12"/>
    <p:sldId id="383" r:id="rId13"/>
    <p:sldId id="384" r:id="rId14"/>
    <p:sldId id="385" r:id="rId15"/>
  </p:sldIdLst>
  <p:sldSz cx="12192000" cy="6858000"/>
  <p:notesSz cx="6858000" cy="9144000"/>
  <p:embeddedFontLst>
    <p:embeddedFont>
      <p:font typeface="Calibri" panose="020F0502020204030204"/>
      <p:regular r:id="rId21"/>
      <p:bold r:id="rId22"/>
      <p:italic r:id="rId23"/>
      <p:boldItalic r:id="rId24"/>
    </p:embeddedFont>
    <p:embeddedFont>
      <p:font typeface="微软雅黑" panose="020B0503020204020204" charset="-122"/>
      <p:regular r:id="rId25"/>
      <p:bold r:id="rId26"/>
    </p:embeddedFont>
  </p:embeddedFontLst>
  <p:custDataLst>
    <p:tags r:id="rId27"/>
  </p:custDataLst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 panose="020F0502020204030204"/>
        <a:ea typeface="Calibri" panose="020F0502020204030204"/>
        <a:cs typeface="Calibri" panose="020F0502020204030204"/>
        <a:sym typeface="Calibri" panose="020F0502020204030204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 panose="020F0502020204030204"/>
        <a:ea typeface="Calibri" panose="020F0502020204030204"/>
        <a:cs typeface="Calibri" panose="020F0502020204030204"/>
        <a:sym typeface="Calibri" panose="020F0502020204030204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 panose="020F0502020204030204"/>
        <a:ea typeface="Calibri" panose="020F0502020204030204"/>
        <a:cs typeface="Calibri" panose="020F0502020204030204"/>
        <a:sym typeface="Calibri" panose="020F0502020204030204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 panose="020F0502020204030204"/>
        <a:ea typeface="Calibri" panose="020F0502020204030204"/>
        <a:cs typeface="Calibri" panose="020F0502020204030204"/>
        <a:sym typeface="Calibri" panose="020F0502020204030204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 panose="020F0502020204030204"/>
        <a:ea typeface="Calibri" panose="020F0502020204030204"/>
        <a:cs typeface="Calibri" panose="020F0502020204030204"/>
        <a:sym typeface="Calibri" panose="020F0502020204030204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 panose="020F0502020204030204"/>
        <a:ea typeface="Calibri" panose="020F0502020204030204"/>
        <a:cs typeface="Calibri" panose="020F0502020204030204"/>
        <a:sym typeface="Calibri" panose="020F0502020204030204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 panose="020F0502020204030204"/>
        <a:ea typeface="Calibri" panose="020F0502020204030204"/>
        <a:cs typeface="Calibri" panose="020F0502020204030204"/>
        <a:sym typeface="Calibri" panose="020F0502020204030204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 panose="020F0502020204030204"/>
        <a:ea typeface="Calibri" panose="020F0502020204030204"/>
        <a:cs typeface="Calibri" panose="020F0502020204030204"/>
        <a:sym typeface="Calibri" panose="020F0502020204030204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 panose="020F0502020204030204"/>
        <a:ea typeface="Calibri" panose="020F0502020204030204"/>
        <a:cs typeface="Calibri" panose="020F0502020204030204"/>
        <a:sym typeface="Calibri" panose="020F0502020204030204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a Vida Villanueva" initials="MVV" lastIdx="0" clrIdx="0"/>
  <p:cmAuthor id="2" name="86151" initials="8" lastIdx="0" clrIdx="1"/>
  <p:cmAuthor id="3" name="NIE,Elaine,SHANGHAI,Medical Department, China" initials="NDC" lastIdx="0" clrIdx="2"/>
  <p:cmAuthor id="4" name="Happy" initials="H" lastIdx="0" clrIdx="3"/>
  <p:cmAuthor id="5" name="王 珊" initials="王" lastIdx="0" clrIdx="4"/>
  <p:cmAuthor id="6" name="Tian Ling" initials="a" lastIdx="0" clrIdx="5"/>
  <p:cmAuthor id="7" name="ming qiu" initials="m" lastIdx="0" clrIdx="6"/>
  <p:cmAuthor id="8" name="1206988966@qq.com" initials="1" lastIdx="0" clrIdx="7"/>
  <p:cmAuthor id="9" name="姜伟光" initials="姜" lastIdx="0" clrIdx="8"/>
  <p:cmAuthor id="10" name="Julie Miller" initials="JM" lastIdx="0" clrIdx="9"/>
  <p:cmAuthor id="11" name="MQ" initials="Q" lastIdx="0" clrIdx="10"/>
  <p:cmAuthor id="12" name="Jenny Schulz" initials="JS" lastIdx="0" clrIdx="11"/>
  <p:cmAuthor id="13" name="Megan Capel" initials="MC" lastIdx="0" clrIdx="12"/>
  <p:cmAuthor id="14" name="Andrea Boecler" initials="AB" lastIdx="0" clrIdx="13"/>
  <p:cmAuthor id="15" name="jschulz@clinicaloptions.com" initials="j" lastIdx="0" clrIdx="14"/>
  <p:cmAuthor id="16" name="Zachary Schwartz" initials="ZS" lastIdx="0" clrIdx="15"/>
  <p:cmAuthor id="17" name="Megan Murphy" initials="MM" lastIdx="0" clrIdx="16"/>
  <p:cmAuthor id="18" name="Jennifer Eimers" initials="JE" lastIdx="0" clrIdx="17"/>
  <p:cmAuthor id="19" name="Melanie Couton" initials="MC" lastIdx="0" clrIdx="18"/>
  <p:cmAuthor id="20" name="hp" initials="h" lastIdx="1" clrIdx="19"/>
  <p:cmAuthor id="21" name="林韵涵" initials="林韵涵" lastIdx="0" clrIdx="20"/>
  <p:cmAuthor id="22" name="WPS_1679281038" initials="W" lastIdx="0" clrIdx="21"/>
  <p:cmAuthor id="23" name="作者" initials="A" lastIdx="0" clrIdx="22"/>
  <p:cmAuthor id="24" name="Wangzhi gang" initials="Wg" lastIdx="0" clrIdx="23"/>
  <p:cmAuthor id="25" name="lenovo" initials="l" lastIdx="0" clrIdx="24"/>
  <p:cmAuthor id="26" name="Administrator" initials="A" lastIdx="0" clrIdx="25"/>
  <p:cmAuthor id="27" name="宋洁然" initials="宋" lastIdx="0" clrIdx="26"/>
  <p:cmAuthor id="28" name="qiuqiaoxiu" initials="q" lastIdx="0" clrIdx="27"/>
  <p:cmAuthor id="29" name="wuliangming" initials="w" lastIdx="0" clrIdx="28"/>
  <p:cmAuthor id="30" name="weiqinzhu" initials="w" lastIdx="0" clrIdx="29"/>
  <p:cmAuthor id="31" name="邱桥秀" initials="邱桥秀" lastIdx="0" clrIdx="3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7" Type="http://schemas.openxmlformats.org/officeDocument/2006/relationships/tags" Target="tags/tag16.xml"/><Relationship Id="rId26" Type="http://schemas.openxmlformats.org/officeDocument/2006/relationships/font" Target="fonts/font6.fntdata"/><Relationship Id="rId25" Type="http://schemas.openxmlformats.org/officeDocument/2006/relationships/font" Target="fonts/font5.fntdata"/><Relationship Id="rId24" Type="http://schemas.openxmlformats.org/officeDocument/2006/relationships/font" Target="fonts/font4.fntdata"/><Relationship Id="rId23" Type="http://schemas.openxmlformats.org/officeDocument/2006/relationships/font" Target="fonts/font3.fntdata"/><Relationship Id="rId22" Type="http://schemas.openxmlformats.org/officeDocument/2006/relationships/font" Target="fonts/font2.fntdata"/><Relationship Id="rId21" Type="http://schemas.openxmlformats.org/officeDocument/2006/relationships/font" Target="fonts/font1.fntdata"/><Relationship Id="rId20" Type="http://schemas.openxmlformats.org/officeDocument/2006/relationships/commentAuthors" Target="commentAuthors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handoutMaster" Target="handoutMasters/handoutMaster1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61" name="Shape 61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Helvetica Neue" panose="02000503000000020004"/>
      </a:defRPr>
    </a:lvl1pPr>
    <a:lvl2pPr indent="228600" latinLnBrk="0">
      <a:defRPr sz="1200">
        <a:latin typeface="+mj-lt"/>
        <a:ea typeface="+mj-ea"/>
        <a:cs typeface="+mj-cs"/>
        <a:sym typeface="Helvetica Neue" panose="02000503000000020004"/>
      </a:defRPr>
    </a:lvl2pPr>
    <a:lvl3pPr indent="457200" latinLnBrk="0">
      <a:defRPr sz="1200">
        <a:latin typeface="+mj-lt"/>
        <a:ea typeface="+mj-ea"/>
        <a:cs typeface="+mj-cs"/>
        <a:sym typeface="Helvetica Neue" panose="02000503000000020004"/>
      </a:defRPr>
    </a:lvl3pPr>
    <a:lvl4pPr indent="685800" latinLnBrk="0">
      <a:defRPr sz="1200">
        <a:latin typeface="+mj-lt"/>
        <a:ea typeface="+mj-ea"/>
        <a:cs typeface="+mj-cs"/>
        <a:sym typeface="Helvetica Neue" panose="02000503000000020004"/>
      </a:defRPr>
    </a:lvl4pPr>
    <a:lvl5pPr indent="914400" latinLnBrk="0">
      <a:defRPr sz="1200">
        <a:latin typeface="+mj-lt"/>
        <a:ea typeface="+mj-ea"/>
        <a:cs typeface="+mj-cs"/>
        <a:sym typeface="Helvetica Neue" panose="02000503000000020004"/>
      </a:defRPr>
    </a:lvl5pPr>
    <a:lvl6pPr indent="1143000" latinLnBrk="0">
      <a:defRPr sz="1200">
        <a:latin typeface="+mj-lt"/>
        <a:ea typeface="+mj-ea"/>
        <a:cs typeface="+mj-cs"/>
        <a:sym typeface="Helvetica Neue" panose="02000503000000020004"/>
      </a:defRPr>
    </a:lvl6pPr>
    <a:lvl7pPr indent="1371600" latinLnBrk="0">
      <a:defRPr sz="1200">
        <a:latin typeface="+mj-lt"/>
        <a:ea typeface="+mj-ea"/>
        <a:cs typeface="+mj-cs"/>
        <a:sym typeface="Helvetica Neue" panose="02000503000000020004"/>
      </a:defRPr>
    </a:lvl7pPr>
    <a:lvl8pPr indent="1600200" latinLnBrk="0">
      <a:defRPr sz="1200">
        <a:latin typeface="+mj-lt"/>
        <a:ea typeface="+mj-ea"/>
        <a:cs typeface="+mj-cs"/>
        <a:sym typeface="Helvetica Neue" panose="02000503000000020004"/>
      </a:defRPr>
    </a:lvl8pPr>
    <a:lvl9pPr indent="1828800" latinLnBrk="0">
      <a:defRPr sz="1200">
        <a:latin typeface="+mj-lt"/>
        <a:ea typeface="+mj-ea"/>
        <a:cs typeface="+mj-cs"/>
        <a:sym typeface="Helvetica Neue" panose="020005030000000200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文本"/>
          <p:cNvSpPr txBox="1"/>
          <p:nvPr>
            <p:ph type="title" hasCustomPrompt="1"/>
          </p:nvPr>
        </p:nvSpPr>
        <p:spPr>
          <a:xfrm>
            <a:off x="914400" y="2125979"/>
            <a:ext cx="10363200" cy="1440181"/>
          </a:xfrm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13" name="正文级别 1…"/>
          <p:cNvSpPr txBox="1"/>
          <p:nvPr>
            <p:ph type="body" sz="quarter" idx="1" hasCustomPrompt="1"/>
          </p:nvPr>
        </p:nvSpPr>
        <p:spPr>
          <a:xfrm>
            <a:off x="1828800" y="3840479"/>
            <a:ext cx="8534400" cy="1714501"/>
          </a:xfrm>
          <a:prstGeom prst="rect">
            <a:avLst/>
          </a:prstGeom>
        </p:spPr>
        <p:txBody>
          <a:bodyPr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4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标题文本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22" name="正文级别 1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3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标题文本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31" name="正文级别 1…"/>
          <p:cNvSpPr txBox="1"/>
          <p:nvPr>
            <p:ph type="body" sz="half" idx="1" hasCustomPrompt="1"/>
          </p:nvPr>
        </p:nvSpPr>
        <p:spPr>
          <a:xfrm>
            <a:off x="609600" y="1577339"/>
            <a:ext cx="5303521" cy="4526281"/>
          </a:xfrm>
          <a:prstGeom prst="rect">
            <a:avLst/>
          </a:prstGeom>
        </p:spPr>
        <p:txBody>
          <a:bodyPr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32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标题文本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40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>
  <p:cSld name="Blank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B29E79D-F4A0-428E-BE75-BE9E059EDC4D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87608-5B52-49A7-91C0-45C214E695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B29E79D-F4A0-428E-BE75-BE9E059EDC4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87608-5B52-49A7-91C0-45C214E695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B29E79D-F4A0-428E-BE75-BE9E059EDC4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87608-5B52-49A7-91C0-45C214E695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g object 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EF0F9"/>
          </a:solidFill>
          <a:ln w="12700">
            <a:miter lim="400000"/>
          </a:ln>
        </p:spPr>
        <p:txBody>
          <a:bodyPr lIns="45719" rIns="45719"/>
          <a:lstStyle/>
          <a:p/>
        </p:txBody>
      </p:sp>
      <p:sp>
        <p:nvSpPr>
          <p:cNvPr id="3" name="标题文本"/>
          <p:cNvSpPr txBox="1"/>
          <p:nvPr>
            <p:ph type="title"/>
          </p:nvPr>
        </p:nvSpPr>
        <p:spPr>
          <a:xfrm>
            <a:off x="609600" y="274320"/>
            <a:ext cx="10972800" cy="109728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r>
              <a:t>标题文本</a:t>
            </a:r>
          </a:p>
        </p:txBody>
      </p:sp>
      <p:sp>
        <p:nvSpPr>
          <p:cNvPr id="4" name="正文级别 1…"/>
          <p:cNvSpPr txBox="1"/>
          <p:nvPr>
            <p:ph type="body" idx="1"/>
          </p:nvPr>
        </p:nvSpPr>
        <p:spPr>
          <a:xfrm>
            <a:off x="609600" y="1577339"/>
            <a:ext cx="10972800" cy="452628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" name="幻灯片编号"/>
          <p:cNvSpPr txBox="1"/>
          <p:nvPr>
            <p:ph type="sldNum" sz="quarter" idx="2"/>
          </p:nvPr>
        </p:nvSpPr>
        <p:spPr>
          <a:xfrm>
            <a:off x="11315427" y="6377940"/>
            <a:ext cx="266974" cy="2794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r">
              <a:defRPr>
                <a:solidFill>
                  <a:srgbClr val="888888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fld id="{86CB4B4D-7CA3-9044-876B-883B54F8677D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rgbClr val="000000"/>
          </a:solidFill>
          <a:uFillTx/>
          <a:latin typeface="Calibri" panose="020F0502020204030204"/>
          <a:ea typeface="Calibri" panose="020F0502020204030204"/>
          <a:cs typeface="Calibri" panose="020F0502020204030204"/>
          <a:sym typeface="Calibri" panose="020F0502020204030204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rgbClr val="000000"/>
          </a:solidFill>
          <a:uFillTx/>
          <a:latin typeface="Calibri" panose="020F0502020204030204"/>
          <a:ea typeface="Calibri" panose="020F0502020204030204"/>
          <a:cs typeface="Calibri" panose="020F0502020204030204"/>
          <a:sym typeface="Calibri" panose="020F0502020204030204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rgbClr val="000000"/>
          </a:solidFill>
          <a:uFillTx/>
          <a:latin typeface="Calibri" panose="020F0502020204030204"/>
          <a:ea typeface="Calibri" panose="020F0502020204030204"/>
          <a:cs typeface="Calibri" panose="020F0502020204030204"/>
          <a:sym typeface="Calibri" panose="020F0502020204030204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rgbClr val="000000"/>
          </a:solidFill>
          <a:uFillTx/>
          <a:latin typeface="Calibri" panose="020F0502020204030204"/>
          <a:ea typeface="Calibri" panose="020F0502020204030204"/>
          <a:cs typeface="Calibri" panose="020F0502020204030204"/>
          <a:sym typeface="Calibri" panose="020F0502020204030204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rgbClr val="000000"/>
          </a:solidFill>
          <a:uFillTx/>
          <a:latin typeface="Calibri" panose="020F0502020204030204"/>
          <a:ea typeface="Calibri" panose="020F0502020204030204"/>
          <a:cs typeface="Calibri" panose="020F0502020204030204"/>
          <a:sym typeface="Calibri" panose="020F0502020204030204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rgbClr val="000000"/>
          </a:solidFill>
          <a:uFillTx/>
          <a:latin typeface="Calibri" panose="020F0502020204030204"/>
          <a:ea typeface="Calibri" panose="020F0502020204030204"/>
          <a:cs typeface="Calibri" panose="020F0502020204030204"/>
          <a:sym typeface="Calibri" panose="020F0502020204030204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rgbClr val="000000"/>
          </a:solidFill>
          <a:uFillTx/>
          <a:latin typeface="Calibri" panose="020F0502020204030204"/>
          <a:ea typeface="Calibri" panose="020F0502020204030204"/>
          <a:cs typeface="Calibri" panose="020F0502020204030204"/>
          <a:sym typeface="Calibri" panose="020F0502020204030204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rgbClr val="000000"/>
          </a:solidFill>
          <a:uFillTx/>
          <a:latin typeface="Calibri" panose="020F0502020204030204"/>
          <a:ea typeface="Calibri" panose="020F0502020204030204"/>
          <a:cs typeface="Calibri" panose="020F0502020204030204"/>
          <a:sym typeface="Calibri" panose="020F0502020204030204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rgbClr val="000000"/>
          </a:solidFill>
          <a:uFillTx/>
          <a:latin typeface="Calibri" panose="020F0502020204030204"/>
          <a:ea typeface="Calibri" panose="020F0502020204030204"/>
          <a:cs typeface="Calibri" panose="020F0502020204030204"/>
          <a:sym typeface="Calibri" panose="020F0502020204030204"/>
        </a:defRPr>
      </a:lvl9pPr>
    </p:titleStyle>
    <p:body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rgbClr val="000000"/>
          </a:solidFill>
          <a:uFillTx/>
          <a:latin typeface="Calibri" panose="020F0502020204030204"/>
          <a:ea typeface="Calibri" panose="020F0502020204030204"/>
          <a:cs typeface="Calibri" panose="020F0502020204030204"/>
          <a:sym typeface="Calibri" panose="020F0502020204030204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rgbClr val="000000"/>
          </a:solidFill>
          <a:uFillTx/>
          <a:latin typeface="Calibri" panose="020F0502020204030204"/>
          <a:ea typeface="Calibri" panose="020F0502020204030204"/>
          <a:cs typeface="Calibri" panose="020F0502020204030204"/>
          <a:sym typeface="Calibri" panose="020F0502020204030204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rgbClr val="000000"/>
          </a:solidFill>
          <a:uFillTx/>
          <a:latin typeface="Calibri" panose="020F0502020204030204"/>
          <a:ea typeface="Calibri" panose="020F0502020204030204"/>
          <a:cs typeface="Calibri" panose="020F0502020204030204"/>
          <a:sym typeface="Calibri" panose="020F0502020204030204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rgbClr val="000000"/>
          </a:solidFill>
          <a:uFillTx/>
          <a:latin typeface="Calibri" panose="020F0502020204030204"/>
          <a:ea typeface="Calibri" panose="020F0502020204030204"/>
          <a:cs typeface="Calibri" panose="020F0502020204030204"/>
          <a:sym typeface="Calibri" panose="020F0502020204030204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rgbClr val="000000"/>
          </a:solidFill>
          <a:uFillTx/>
          <a:latin typeface="Calibri" panose="020F0502020204030204"/>
          <a:ea typeface="Calibri" panose="020F0502020204030204"/>
          <a:cs typeface="Calibri" panose="020F0502020204030204"/>
          <a:sym typeface="Calibri" panose="020F0502020204030204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rgbClr val="000000"/>
          </a:solidFill>
          <a:uFillTx/>
          <a:latin typeface="Calibri" panose="020F0502020204030204"/>
          <a:ea typeface="Calibri" panose="020F0502020204030204"/>
          <a:cs typeface="Calibri" panose="020F0502020204030204"/>
          <a:sym typeface="Calibri" panose="020F0502020204030204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rgbClr val="000000"/>
          </a:solidFill>
          <a:uFillTx/>
          <a:latin typeface="Calibri" panose="020F0502020204030204"/>
          <a:ea typeface="Calibri" panose="020F0502020204030204"/>
          <a:cs typeface="Calibri" panose="020F0502020204030204"/>
          <a:sym typeface="Calibri" panose="020F0502020204030204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rgbClr val="000000"/>
          </a:solidFill>
          <a:uFillTx/>
          <a:latin typeface="Calibri" panose="020F0502020204030204"/>
          <a:ea typeface="Calibri" panose="020F0502020204030204"/>
          <a:cs typeface="Calibri" panose="020F0502020204030204"/>
          <a:sym typeface="Calibri" panose="020F0502020204030204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rgbClr val="000000"/>
          </a:solidFill>
          <a:uFillTx/>
          <a:latin typeface="Calibri" panose="020F0502020204030204"/>
          <a:ea typeface="Calibri" panose="020F0502020204030204"/>
          <a:cs typeface="Calibri" panose="020F0502020204030204"/>
          <a:sym typeface="Calibri" panose="020F0502020204030204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9.xml"/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14.xml"/><Relationship Id="rId1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15.xml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1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9.xml"/><Relationship Id="rId3" Type="http://schemas.openxmlformats.org/officeDocument/2006/relationships/tags" Target="../tags/tag3.xml"/><Relationship Id="rId2" Type="http://schemas.openxmlformats.org/officeDocument/2006/relationships/image" Target="../media/image2.png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4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9.xml"/><Relationship Id="rId3" Type="http://schemas.openxmlformats.org/officeDocument/2006/relationships/image" Target="../media/image3.png"/><Relationship Id="rId2" Type="http://schemas.openxmlformats.org/officeDocument/2006/relationships/tags" Target="../tags/tag5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9.xml"/><Relationship Id="rId3" Type="http://schemas.openxmlformats.org/officeDocument/2006/relationships/image" Target="../media/image3.png"/><Relationship Id="rId2" Type="http://schemas.openxmlformats.org/officeDocument/2006/relationships/tags" Target="../tags/tag6.xml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3.png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9.xml"/><Relationship Id="rId3" Type="http://schemas.openxmlformats.org/officeDocument/2006/relationships/image" Target="../media/image3.png"/><Relationship Id="rId2" Type="http://schemas.openxmlformats.org/officeDocument/2006/relationships/tags" Target="../tags/tag9.xml"/><Relationship Id="rId1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9.xml"/><Relationship Id="rId3" Type="http://schemas.openxmlformats.org/officeDocument/2006/relationships/tags" Target="../tags/tag11.xml"/><Relationship Id="rId2" Type="http://schemas.openxmlformats.org/officeDocument/2006/relationships/image" Target="../media/image2.png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635" y="-4445"/>
            <a:ext cx="12192635" cy="686689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271905" y="2421255"/>
            <a:ext cx="7178675" cy="64389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spAutoFit/>
          </a:bodyPr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36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WELCOME TO HUADONG MEDICINE</a:t>
            </a:r>
            <a:endParaRPr kumimoji="0" lang="en-US" altLang="zh-CN" sz="36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图片 6" descr="工微logo"/>
          <p:cNvPicPr>
            <a:picLocks noChangeAspect="1"/>
          </p:cNvPicPr>
          <p:nvPr/>
        </p:nvPicPr>
        <p:blipFill>
          <a:blip r:embed="rId1"/>
          <a:srcRect l="43132"/>
          <a:stretch>
            <a:fillRect/>
          </a:stretch>
        </p:blipFill>
        <p:spPr>
          <a:xfrm>
            <a:off x="8399780" y="476250"/>
            <a:ext cx="3061970" cy="789940"/>
          </a:xfrm>
          <a:prstGeom prst="rect">
            <a:avLst/>
          </a:prstGeom>
        </p:spPr>
      </p:pic>
      <p:sp>
        <p:nvSpPr>
          <p:cNvPr id="22" name="矩形 21"/>
          <p:cNvSpPr/>
          <p:nvPr>
            <p:custDataLst>
              <p:tags r:id="rId2"/>
            </p:custDataLst>
          </p:nvPr>
        </p:nvSpPr>
        <p:spPr>
          <a:xfrm>
            <a:off x="695325" y="476250"/>
            <a:ext cx="5166360" cy="887730"/>
          </a:xfrm>
          <a:prstGeom prst="rect">
            <a:avLst/>
          </a:prstGeom>
          <a:gradFill>
            <a:gsLst>
              <a:gs pos="50000">
                <a:srgbClr val="ED8D72"/>
              </a:gs>
              <a:gs pos="0">
                <a:srgbClr val="F3B3A1"/>
              </a:gs>
              <a:gs pos="100000">
                <a:srgbClr val="E66643"/>
              </a:gs>
            </a:gsLst>
            <a:lin scaled="1"/>
          </a:gradFill>
          <a:ln>
            <a:solidFill>
              <a:schemeClr val="bg1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sym typeface="Calibri" panose="020F0502020204030204"/>
              </a:rPr>
              <a:t>   Veterinary FDF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sym typeface="Calibri" panose="020F0502020204030204"/>
              </a:rPr>
              <a:t>s</a:t>
            </a:r>
            <a:endParaRPr lang="en-US" altLang="zh-CN" sz="2800">
              <a:latin typeface="微软雅黑" panose="020B0503020204020204" charset="-122"/>
              <a:ea typeface="微软雅黑" panose="020B0503020204020204" charset="-122"/>
              <a:sym typeface="Calibri" panose="020F0502020204030204"/>
            </a:endParaRPr>
          </a:p>
        </p:txBody>
      </p:sp>
      <p:graphicFrame>
        <p:nvGraphicFramePr>
          <p:cNvPr id="3" name="表格 2"/>
          <p:cNvGraphicFramePr/>
          <p:nvPr>
            <p:custDataLst>
              <p:tags r:id="rId3"/>
            </p:custDataLst>
          </p:nvPr>
        </p:nvGraphicFramePr>
        <p:xfrm>
          <a:off x="695325" y="1628775"/>
          <a:ext cx="10761345" cy="4791710"/>
        </p:xfrm>
        <a:graphic>
          <a:graphicData uri="http://schemas.openxmlformats.org/drawingml/2006/table">
            <a:tbl>
              <a:tblPr/>
              <a:tblGrid>
                <a:gridCol w="552450"/>
                <a:gridCol w="2176780"/>
                <a:gridCol w="5598795"/>
                <a:gridCol w="2433320"/>
              </a:tblGrid>
              <a:tr h="368935"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N</a:t>
                      </a:r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o.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474747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Category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474747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Name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474747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Approved in C</a:t>
                      </a:r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hina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</a:tr>
              <a:tr h="285115"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1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11"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Deworming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Fipronil Spray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√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8300"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2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marL="6350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Avermectin Pour-on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√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115"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3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marL="6350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Fenbendazole Tablets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√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115"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4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marL="6350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Albendazole Tablets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√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115"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5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marL="6350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Praziquantel Tablets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√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70230"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6</a:t>
                      </a:r>
                      <a:endParaRPr lang="en-US" altLang="zh-CN" sz="1600" i="0">
                        <a:solidFill>
                          <a:srgbClr val="26264C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marL="6350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Imidacloprid and Moxidectin Spot-on</a:t>
                      </a:r>
                      <a:b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</a:br>
                      <a: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Solutions (for Cats)</a:t>
                      </a:r>
                      <a:endParaRPr lang="en-US" altLang="zh-CN" sz="1600" i="0">
                        <a:solidFill>
                          <a:srgbClr val="26264C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√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70230"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7</a:t>
                      </a:r>
                      <a:endParaRPr lang="en-US" altLang="zh-CN" sz="1600" i="0">
                        <a:solidFill>
                          <a:srgbClr val="26264C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marL="6350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Imidacloprid and Moxidectin Spot-on</a:t>
                      </a:r>
                      <a:b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</a:br>
                      <a: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Solutions (for Dogs)</a:t>
                      </a:r>
                      <a:endParaRPr lang="en-US" altLang="zh-CN" sz="1600" i="0">
                        <a:solidFill>
                          <a:srgbClr val="26264C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√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115"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8</a:t>
                      </a:r>
                      <a:endParaRPr lang="en-US" altLang="zh-CN" sz="1600" i="0">
                        <a:solidFill>
                          <a:srgbClr val="26264C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marL="6350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Milbemycin Oxime and Praziquantel Tablets (for Cats)</a:t>
                      </a:r>
                      <a:endParaRPr lang="en-US" altLang="zh-CN" sz="1600" i="0">
                        <a:solidFill>
                          <a:srgbClr val="26264C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sym typeface="+mn-ea"/>
                        </a:rPr>
                        <a:t>To be approved in 2026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667" marR="6667" marT="6667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115"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9</a:t>
                      </a:r>
                      <a:endParaRPr lang="en-US" altLang="zh-CN" sz="1600" i="0">
                        <a:solidFill>
                          <a:srgbClr val="26264C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marL="6350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Milbemycin Oxime and Praziquantel Tablets (for Dogs)</a:t>
                      </a:r>
                      <a:endParaRPr lang="en-US" altLang="zh-CN" sz="1600" i="0">
                        <a:solidFill>
                          <a:srgbClr val="26264C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sym typeface="+mn-ea"/>
                        </a:rPr>
                        <a:t>To be approved in 2026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667" marR="6667" marT="6667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4160"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10</a:t>
                      </a:r>
                      <a:endParaRPr lang="en-US" altLang="zh-CN" sz="1600" i="0">
                        <a:solidFill>
                          <a:srgbClr val="26264C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marL="6350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Fluralaner Spot-on Solution</a:t>
                      </a:r>
                      <a:endParaRPr lang="en-US" altLang="zh-CN" sz="1600" i="0">
                        <a:solidFill>
                          <a:srgbClr val="26264C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sym typeface="+mn-ea"/>
                        </a:rPr>
                        <a:t>To be approved in 2026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667" marR="6667" marT="6667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8935"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11</a:t>
                      </a:r>
                      <a:endParaRPr lang="en-US" altLang="zh-CN" sz="1600" i="0">
                        <a:solidFill>
                          <a:srgbClr val="26264C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Fluralaner and Moxidectin Spot-On Solution</a:t>
                      </a:r>
                      <a:endParaRPr lang="en-US" altLang="zh-CN" sz="1600" i="0">
                        <a:solidFill>
                          <a:srgbClr val="26264C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sym typeface="+mn-ea"/>
                        </a:rPr>
                        <a:t>To be approved in 2026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  <a:sym typeface="+mn-ea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115"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12</a:t>
                      </a:r>
                      <a:endParaRPr lang="en-US" altLang="zh-CN" sz="1600" i="0">
                        <a:solidFill>
                          <a:srgbClr val="26264C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Ear Canal Inflection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Florfenicol and Metronidazole Ear Drops</a:t>
                      </a:r>
                      <a:endParaRPr lang="en-US" altLang="zh-CN" sz="1600" i="0">
                        <a:solidFill>
                          <a:srgbClr val="26264C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√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115"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13</a:t>
                      </a:r>
                      <a:endParaRPr lang="en-US" altLang="zh-CN" sz="1600" i="0">
                        <a:solidFill>
                          <a:srgbClr val="26264C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marL="6350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Compound Nystatin Ointment</a:t>
                      </a:r>
                      <a:endParaRPr lang="en-US" altLang="zh-CN" sz="1600" i="0">
                        <a:solidFill>
                          <a:srgbClr val="26264C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√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3735070" y="7271068"/>
            <a:ext cx="5080000" cy="337185"/>
          </a:xfrm>
          <a:prstGeom prst="rect">
            <a:avLst/>
          </a:prstGeom>
        </p:spPr>
        <p:txBody>
          <a:bodyPr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latin typeface="宋体" panose="02010600030101010101" pitchFamily="2" charset="-122"/>
                <a:ea typeface="宋体" panose="02010600030101010101" pitchFamily="2" charset="-122"/>
              </a:rPr>
              <a:t> </a:t>
            </a:r>
            <a:endParaRPr lang="en-US" altLang="zh-CN" sz="16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表格 3"/>
          <p:cNvGraphicFramePr/>
          <p:nvPr/>
        </p:nvGraphicFramePr>
        <p:xfrm>
          <a:off x="695325" y="1341755"/>
          <a:ext cx="10755630" cy="5420995"/>
        </p:xfrm>
        <a:graphic>
          <a:graphicData uri="http://schemas.openxmlformats.org/drawingml/2006/table">
            <a:tbl>
              <a:tblPr/>
              <a:tblGrid>
                <a:gridCol w="570230"/>
                <a:gridCol w="2397760"/>
                <a:gridCol w="5382895"/>
                <a:gridCol w="2404745"/>
              </a:tblGrid>
              <a:tr h="565150"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sym typeface="+mn-ea"/>
                        </a:rPr>
                        <a:t>No.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Category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Name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Approved in C</a:t>
                      </a:r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hina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</a:tr>
              <a:tr h="285750"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14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8"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 Dermatology </a:t>
                      </a:r>
                      <a:endParaRPr lang="en-US" altLang="zh-CN" sz="1600" i="0">
                        <a:solidFill>
                          <a:srgbClr val="26264C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Compound Ketoconazole Ointment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√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750"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15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Zinc Oxide Ointment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√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115"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16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Neomycin Sulfate Ointment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√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750"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17</a:t>
                      </a:r>
                      <a:endParaRPr lang="en-US" altLang="zh-CN" sz="1600" i="0">
                        <a:solidFill>
                          <a:srgbClr val="26264C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Fluocinolone cream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√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750"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18</a:t>
                      </a:r>
                      <a:endParaRPr lang="en-US" altLang="zh-CN" sz="1600" i="0">
                        <a:solidFill>
                          <a:srgbClr val="26264C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Compound Miconazole Nitrate Shampoo</a:t>
                      </a:r>
                      <a:endParaRPr lang="en-US" altLang="zh-CN" sz="1600" i="0">
                        <a:solidFill>
                          <a:srgbClr val="26264C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√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750"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19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Itraconazole Oral Solution</a:t>
                      </a:r>
                      <a:endParaRPr lang="en-US" altLang="zh-CN" sz="1600" i="0">
                        <a:solidFill>
                          <a:srgbClr val="26264C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sym typeface="+mn-ea"/>
                        </a:rPr>
                        <a:t>√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750"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20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Ocimum Gratissimum Oil Cream </a:t>
                      </a:r>
                      <a:endParaRPr lang="en-US" altLang="zh-CN" sz="1600" i="0">
                        <a:solidFill>
                          <a:srgbClr val="26264C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sym typeface="+mn-ea"/>
                        </a:rPr>
                        <a:t>To be approved in 2027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  <a:sym typeface="+mn-ea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750"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21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Oclacitinib Maleate Chewable Tablets</a:t>
                      </a:r>
                      <a:endParaRPr lang="en-US" altLang="zh-CN" sz="1600" i="0">
                        <a:solidFill>
                          <a:srgbClr val="26264C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sym typeface="+mn-ea"/>
                        </a:rPr>
                        <a:t>To be approved in 2029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  <a:sym typeface="+mn-ea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115"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22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Antibiotic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Doxycycline Hyclate Tablets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√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750"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23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Lincomycin Hydrochloride Tablets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√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750"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24</a:t>
                      </a:r>
                      <a:endParaRPr lang="en-US" altLang="zh-CN" sz="1600" i="0">
                        <a:solidFill>
                          <a:srgbClr val="26264C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Cefadroxil Tablets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√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750"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25</a:t>
                      </a:r>
                      <a:endParaRPr lang="en-US" altLang="zh-CN" sz="1600" i="0">
                        <a:solidFill>
                          <a:srgbClr val="26264C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Neomycin SulfateTablets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√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115"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26</a:t>
                      </a:r>
                      <a:endParaRPr lang="en-US" altLang="zh-CN" sz="1600" i="0">
                        <a:solidFill>
                          <a:srgbClr val="26264C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Antipyretic and Analgesic</a:t>
                      </a: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 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Aspirin Tablets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√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750"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27</a:t>
                      </a:r>
                      <a:endParaRPr lang="en-US" altLang="zh-CN" sz="1600" i="0">
                        <a:solidFill>
                          <a:srgbClr val="26264C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Flunixin Meglumine Granule</a:t>
                      </a:r>
                      <a:endParaRPr lang="en-US" altLang="zh-CN" sz="1600" i="0">
                        <a:solidFill>
                          <a:srgbClr val="26264C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√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750"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28</a:t>
                      </a:r>
                      <a:endParaRPr lang="en-US" altLang="zh-CN" sz="1600" i="0">
                        <a:solidFill>
                          <a:srgbClr val="26264C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Meloxicam Oral Suspension(for Cats)</a:t>
                      </a:r>
                      <a:endParaRPr lang="en-US" altLang="zh-CN" sz="1600" i="0">
                        <a:solidFill>
                          <a:srgbClr val="26264C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To be approved in 2026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750"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29</a:t>
                      </a:r>
                      <a:endParaRPr lang="en-US" altLang="zh-CN" sz="1600" i="0">
                        <a:solidFill>
                          <a:srgbClr val="26264C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p>
                      <a:pPr marL="6350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Weight Loss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HDM1005 Injection (For Cats)</a:t>
                      </a:r>
                      <a:endParaRPr lang="en-US" altLang="zh-CN" sz="1600" i="0">
                        <a:solidFill>
                          <a:srgbClr val="26264C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sym typeface="+mn-ea"/>
                        </a:rPr>
                        <a:t>To be approved in 2027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  <a:sym typeface="+mn-ea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750"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30</a:t>
                      </a:r>
                      <a:endParaRPr lang="en-US" altLang="zh-CN" sz="1600" i="0">
                        <a:solidFill>
                          <a:srgbClr val="26264C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HDM1005 Injection (For Dogs)</a:t>
                      </a:r>
                      <a:endParaRPr lang="en-US" altLang="zh-CN" sz="1600" i="0">
                        <a:solidFill>
                          <a:srgbClr val="26264C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sym typeface="+mn-ea"/>
                        </a:rPr>
                        <a:t>To be approved in 2028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  <a:sym typeface="+mn-ea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7" name="图片 6" descr="工微logo"/>
          <p:cNvPicPr>
            <a:picLocks noChangeAspect="1"/>
          </p:cNvPicPr>
          <p:nvPr/>
        </p:nvPicPr>
        <p:blipFill>
          <a:blip r:embed="rId1"/>
          <a:srcRect l="43132"/>
          <a:stretch>
            <a:fillRect/>
          </a:stretch>
        </p:blipFill>
        <p:spPr>
          <a:xfrm>
            <a:off x="8399780" y="404495"/>
            <a:ext cx="3061970" cy="789940"/>
          </a:xfrm>
          <a:prstGeom prst="rect">
            <a:avLst/>
          </a:prstGeom>
        </p:spPr>
      </p:pic>
      <p:sp>
        <p:nvSpPr>
          <p:cNvPr id="22" name="矩形 21"/>
          <p:cNvSpPr/>
          <p:nvPr>
            <p:custDataLst>
              <p:tags r:id="rId2"/>
            </p:custDataLst>
          </p:nvPr>
        </p:nvSpPr>
        <p:spPr>
          <a:xfrm>
            <a:off x="695325" y="332740"/>
            <a:ext cx="5166360" cy="887730"/>
          </a:xfrm>
          <a:prstGeom prst="rect">
            <a:avLst/>
          </a:prstGeom>
          <a:gradFill>
            <a:gsLst>
              <a:gs pos="50000">
                <a:srgbClr val="ED8D72"/>
              </a:gs>
              <a:gs pos="0">
                <a:srgbClr val="F3B3A1"/>
              </a:gs>
              <a:gs pos="100000">
                <a:srgbClr val="E66643"/>
              </a:gs>
            </a:gsLst>
            <a:lin scaled="1"/>
          </a:gradFill>
          <a:ln>
            <a:solidFill>
              <a:schemeClr val="bg1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sym typeface="Calibri" panose="020F0502020204030204"/>
              </a:rPr>
              <a:t>   Veterinary FDF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sym typeface="Calibri" panose="020F0502020204030204"/>
              </a:rPr>
              <a:t>s</a:t>
            </a:r>
            <a:endParaRPr lang="en-US" altLang="zh-CN" sz="2800">
              <a:latin typeface="微软雅黑" panose="020B0503020204020204" charset="-122"/>
              <a:ea typeface="微软雅黑" panose="020B0503020204020204" charset="-122"/>
              <a:sym typeface="Calibri" panose="020F0502020204030204"/>
            </a:endParaRP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图片 6" descr="工微logo"/>
          <p:cNvPicPr>
            <a:picLocks noChangeAspect="1"/>
          </p:cNvPicPr>
          <p:nvPr/>
        </p:nvPicPr>
        <p:blipFill>
          <a:blip r:embed="rId1"/>
          <a:srcRect l="43132"/>
          <a:stretch>
            <a:fillRect/>
          </a:stretch>
        </p:blipFill>
        <p:spPr>
          <a:xfrm>
            <a:off x="8399780" y="476250"/>
            <a:ext cx="3061970" cy="789940"/>
          </a:xfrm>
          <a:prstGeom prst="rect">
            <a:avLst/>
          </a:prstGeom>
        </p:spPr>
      </p:pic>
      <p:sp>
        <p:nvSpPr>
          <p:cNvPr id="22" name="矩形 21"/>
          <p:cNvSpPr/>
          <p:nvPr>
            <p:custDataLst>
              <p:tags r:id="rId2"/>
            </p:custDataLst>
          </p:nvPr>
        </p:nvSpPr>
        <p:spPr>
          <a:xfrm>
            <a:off x="695325" y="476250"/>
            <a:ext cx="5166360" cy="887730"/>
          </a:xfrm>
          <a:prstGeom prst="rect">
            <a:avLst/>
          </a:prstGeom>
          <a:gradFill>
            <a:gsLst>
              <a:gs pos="50000">
                <a:srgbClr val="ED8D72"/>
              </a:gs>
              <a:gs pos="0">
                <a:srgbClr val="F3B3A1"/>
              </a:gs>
              <a:gs pos="100000">
                <a:srgbClr val="E66643"/>
              </a:gs>
            </a:gsLst>
            <a:lin scaled="1"/>
          </a:gradFill>
          <a:ln>
            <a:solidFill>
              <a:schemeClr val="bg1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sym typeface="Calibri" panose="020F0502020204030204"/>
              </a:rPr>
              <a:t>   Veterinary FDF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sym typeface="Calibri" panose="020F0502020204030204"/>
              </a:rPr>
              <a:t>s</a:t>
            </a:r>
            <a:endParaRPr lang="en-US" altLang="zh-CN" sz="2800">
              <a:latin typeface="微软雅黑" panose="020B0503020204020204" charset="-122"/>
              <a:ea typeface="微软雅黑" panose="020B0503020204020204" charset="-122"/>
              <a:sym typeface="Calibri" panose="020F0502020204030204"/>
            </a:endParaRPr>
          </a:p>
        </p:txBody>
      </p:sp>
      <p:graphicFrame>
        <p:nvGraphicFramePr>
          <p:cNvPr id="2" name="表格 1"/>
          <p:cNvGraphicFramePr/>
          <p:nvPr/>
        </p:nvGraphicFramePr>
        <p:xfrm>
          <a:off x="695325" y="1628775"/>
          <a:ext cx="10767060" cy="5429250"/>
        </p:xfrm>
        <a:graphic>
          <a:graphicData uri="http://schemas.openxmlformats.org/drawingml/2006/table">
            <a:tbl>
              <a:tblPr/>
              <a:tblGrid>
                <a:gridCol w="515620"/>
                <a:gridCol w="2708910"/>
                <a:gridCol w="5231130"/>
                <a:gridCol w="2311400"/>
              </a:tblGrid>
              <a:tr h="361950"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N</a:t>
                      </a:r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o.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474747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Category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474747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Name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474747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Approved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</a:tr>
              <a:tr h="361950"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31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Gastroenterology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Bismuth Subcarbonate Tablets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√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1950"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32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marL="6350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Cimetidine Tablets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√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1950"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33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Disinfectionand</a:t>
                      </a:r>
                      <a:b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</a:b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Sterilization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Hydrogen Peroxide Powder</a:t>
                      </a:r>
                      <a:endParaRPr lang="en-US" altLang="zh-CN" sz="1600" i="0">
                        <a:solidFill>
                          <a:srgbClr val="26264C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√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1950"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sym typeface="+mn-ea"/>
                        </a:rPr>
                        <a:t>34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marL="6350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Glutaral and Deciquam Solution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√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1950"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35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Diuresis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Hydrochlorothiazide Tablets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74747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√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1950"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36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Anti-Depressant</a:t>
                      </a:r>
                      <a:endParaRPr lang="en-US" altLang="zh-CN" sz="1600" i="0">
                        <a:solidFill>
                          <a:srgbClr val="26264C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Mirtazapine Ointment</a:t>
                      </a:r>
                      <a:endParaRPr lang="en-US" altLang="zh-CN" sz="1600" i="0">
                        <a:solidFill>
                          <a:srgbClr val="26264C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474747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√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1950"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37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Calming</a:t>
                      </a:r>
                      <a:endParaRPr lang="en-US" altLang="zh-CN" sz="1600" i="0">
                        <a:solidFill>
                          <a:srgbClr val="26264C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Pregabalin Oral Solution</a:t>
                      </a:r>
                      <a:endParaRPr lang="en-US" altLang="zh-CN" sz="1600" i="0">
                        <a:solidFill>
                          <a:srgbClr val="26264C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sym typeface="+mn-ea"/>
                        </a:rPr>
                        <a:t>√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  <a:sym typeface="+mn-ea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1950"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38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Hemostatic</a:t>
                      </a:r>
                      <a:endParaRPr lang="en-US" altLang="zh-CN" sz="1600" i="0">
                        <a:solidFill>
                          <a:srgbClr val="26264C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Bothrops Atrox Hemocoagulase for Injection</a:t>
                      </a:r>
                      <a:endParaRPr lang="en-US" altLang="zh-CN" sz="1600" i="0">
                        <a:solidFill>
                          <a:srgbClr val="26264C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74747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sym typeface="+mn-ea"/>
                        </a:rPr>
                        <a:t>To be approved in 2026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  <a:sym typeface="+mn-ea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1950"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39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Ophthalmology</a:t>
                      </a:r>
                      <a:endParaRPr lang="en-US" altLang="zh-CN" sz="1600" i="0">
                        <a:solidFill>
                          <a:srgbClr val="26264C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 i="0">
                          <a:solidFill>
                            <a:srgbClr val="26264C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Aciclovir Eye Drops</a:t>
                      </a:r>
                      <a:endParaRPr lang="en-US" altLang="zh-CN" sz="1600" i="0">
                        <a:solidFill>
                          <a:srgbClr val="26264C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74747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0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6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sym typeface="+mn-ea"/>
                        </a:rPr>
                        <a:t>To be approved in 2027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  <a:sym typeface="+mn-ea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888E93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8" name="图片 37" descr="工微logo"/>
          <p:cNvPicPr>
            <a:picLocks noChangeAspect="1"/>
          </p:cNvPicPr>
          <p:nvPr/>
        </p:nvPicPr>
        <p:blipFill>
          <a:blip r:embed="rId1"/>
          <a:srcRect l="43132"/>
          <a:stretch>
            <a:fillRect/>
          </a:stretch>
        </p:blipFill>
        <p:spPr>
          <a:xfrm>
            <a:off x="8399780" y="404495"/>
            <a:ext cx="3061970" cy="789940"/>
          </a:xfrm>
          <a:prstGeom prst="rect">
            <a:avLst/>
          </a:prstGeom>
        </p:spPr>
      </p:pic>
      <p:sp>
        <p:nvSpPr>
          <p:cNvPr id="22" name="矩形 21"/>
          <p:cNvSpPr/>
          <p:nvPr>
            <p:custDataLst>
              <p:tags r:id="rId2"/>
            </p:custDataLst>
          </p:nvPr>
        </p:nvSpPr>
        <p:spPr>
          <a:xfrm>
            <a:off x="695325" y="333375"/>
            <a:ext cx="5997575" cy="887730"/>
          </a:xfrm>
          <a:prstGeom prst="rect">
            <a:avLst/>
          </a:prstGeom>
          <a:gradFill>
            <a:gsLst>
              <a:gs pos="50000">
                <a:srgbClr val="ED8D72"/>
              </a:gs>
              <a:gs pos="0">
                <a:srgbClr val="F3B3A1"/>
              </a:gs>
              <a:gs pos="100000">
                <a:srgbClr val="E66643"/>
              </a:gs>
            </a:gsLst>
            <a:lin scaled="1"/>
          </a:gradFill>
          <a:ln>
            <a:solidFill>
              <a:schemeClr val="bg1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 Commercial Product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s - APIs</a:t>
            </a:r>
            <a:endParaRPr lang="en-US" altLang="zh-CN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2" name="表格 1"/>
          <p:cNvGraphicFramePr/>
          <p:nvPr/>
        </p:nvGraphicFramePr>
        <p:xfrm>
          <a:off x="671830" y="1398905"/>
          <a:ext cx="10772775" cy="5357495"/>
        </p:xfrm>
        <a:graphic>
          <a:graphicData uri="http://schemas.openxmlformats.org/drawingml/2006/table">
            <a:tbl>
              <a:tblPr/>
              <a:tblGrid>
                <a:gridCol w="835025"/>
                <a:gridCol w="2332990"/>
                <a:gridCol w="929005"/>
                <a:gridCol w="727075"/>
                <a:gridCol w="1610360"/>
                <a:gridCol w="843915"/>
                <a:gridCol w="2637155"/>
                <a:gridCol w="857250"/>
              </a:tblGrid>
              <a:tr h="412115"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No.</a:t>
                      </a:r>
                      <a:endParaRPr lang="en-US" altLang="zh-CN" sz="20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Product Name</a:t>
                      </a:r>
                      <a:endParaRPr lang="en-US" altLang="zh-CN" sz="20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USFDA</a:t>
                      </a:r>
                      <a:endParaRPr lang="en-US" altLang="zh-CN" sz="20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CEP</a:t>
                      </a:r>
                      <a:endParaRPr lang="en-US" altLang="zh-CN" sz="20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Others</a:t>
                      </a:r>
                      <a:endParaRPr lang="en-US" altLang="zh-CN" sz="20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No.</a:t>
                      </a:r>
                      <a:endParaRPr lang="en-US" altLang="zh-CN" sz="20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Product Name</a:t>
                      </a:r>
                      <a:endParaRPr lang="en-US" altLang="zh-CN" sz="20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DMF</a:t>
                      </a:r>
                      <a:endParaRPr lang="en-US" altLang="zh-CN" sz="20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412115"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Tacrolimus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√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KFDA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10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Semaglutide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√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115"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Ciclosporin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PMDA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11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Fidaxomicin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115"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Daptomycin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endParaRPr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12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Degludec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115"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Mupirocin 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（</a:t>
                      </a:r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Calcium)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13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Aspart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115"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5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Polymyxin B Sulfate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DCGI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14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Adenosine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115"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6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Bacitracin (zinc)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endParaRPr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DCGI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15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Olaparib（Monohydrate）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115"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7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Fusidic acid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（</a:t>
                      </a:r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Sodium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）</a:t>
                      </a:r>
                      <a:endParaRPr lang="zh-CN" altLang="en-US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EUGMP/DCGI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16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Topiramate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115"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8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Fondaparinux Sodium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endParaRPr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TFDA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17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Brexipiprazole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115"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9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sym typeface="+mn-ea"/>
                        </a:rPr>
                        <a:t>Acarbose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18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Prulifloxacin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115">
                <a:tc>
                  <a:txBody>
                    <a:bodyPr/>
                    <a:p>
                      <a:pPr algn="ctr" fontAlgn="ctr"/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19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sym typeface="+mn-ea"/>
                        </a:rPr>
                        <a:t>Gramicidin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115">
                <a:tc>
                  <a:txBody>
                    <a:bodyPr/>
                    <a:p>
                      <a:pPr algn="ctr" fontAlgn="ctr">
                        <a:buNone/>
                      </a:pP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buNone/>
                      </a:pPr>
                      <a:endParaRPr lang="zh-CN" altLang="en-US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buNone/>
                      </a:pPr>
                      <a:endParaRPr lang="zh-CN" altLang="en-US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20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Plitidepsin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3" name="表格 2"/>
          <p:cNvGraphicFramePr/>
          <p:nvPr/>
        </p:nvGraphicFramePr>
        <p:xfrm>
          <a:off x="624205" y="1773555"/>
          <a:ext cx="6607175" cy="5217160"/>
        </p:xfrm>
        <a:graphic>
          <a:graphicData uri="http://schemas.openxmlformats.org/drawingml/2006/table">
            <a:tbl>
              <a:tblPr/>
              <a:tblGrid>
                <a:gridCol w="1259205"/>
                <a:gridCol w="2650490"/>
                <a:gridCol w="1543050"/>
                <a:gridCol w="1154430"/>
              </a:tblGrid>
              <a:tr h="309880">
                <a:tc rowSpan="9"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ADC payload-linker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Product Name</a:t>
                      </a:r>
                      <a:endParaRPr lang="en-US" altLang="zh-CN" sz="20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Cas.NO.</a:t>
                      </a:r>
                      <a:endParaRPr lang="en-US" altLang="zh-CN" sz="20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US DMF </a:t>
                      </a:r>
                      <a:endParaRPr lang="en-US" altLang="zh-CN" sz="20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94640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Exatecan mesylate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169869-90-3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√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4005">
                <a:tc vMerge="1">
                  <a:tcPr/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Deruxtecan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1599440-13-7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4640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Ansamitocin P-3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66584-72-3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4005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Ansamitocin P-0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57103-68-1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4640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DM1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139504-50-0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4005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MMAE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474645-27-7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4640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VcMMAE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646502-53-6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4005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SMCC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71875-81-5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4005">
                <a:tc rowSpan="5"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Intermediates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Semaglutide Dipeptide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2061897-68-3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4640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Semaglutide Side chain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1118767-16-0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4640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Times New Roman" panose="02020603050405020304"/>
                          <a:cs typeface="Times New Roman" panose="02020603050405020304" charset="0"/>
                        </a:rPr>
                        <a:t>ECBN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/>
                        <a:cs typeface="Times New Roman" panose="02020603050405020304" charset="0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1029890-89-8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4005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Times New Roman" panose="02020603050405020304"/>
                          <a:cs typeface="Times New Roman" panose="02020603050405020304" charset="0"/>
                        </a:rPr>
                        <a:t>Calicheamicin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/>
                        <a:cs typeface="Times New Roman" panose="02020603050405020304" charset="0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108212-75-5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2760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Times New Roman" panose="02020603050405020304"/>
                          <a:cs typeface="Times New Roman" panose="02020603050405020304" charset="0"/>
                        </a:rPr>
                        <a:t>1-Methylpseudouridine-5'-Triphosphate Trisodium Salt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/>
                        <a:cs typeface="Times New Roman" panose="02020603050405020304" charset="0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1428903-59-6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表格 5"/>
          <p:cNvGraphicFramePr/>
          <p:nvPr>
            <p:custDataLst>
              <p:tags r:id="rId1"/>
            </p:custDataLst>
          </p:nvPr>
        </p:nvGraphicFramePr>
        <p:xfrm>
          <a:off x="7392035" y="1765300"/>
          <a:ext cx="4024630" cy="4347845"/>
        </p:xfrm>
        <a:graphic>
          <a:graphicData uri="http://schemas.openxmlformats.org/drawingml/2006/table">
            <a:tbl>
              <a:tblPr/>
              <a:tblGrid>
                <a:gridCol w="2948940"/>
                <a:gridCol w="1075690"/>
              </a:tblGrid>
              <a:tr h="309880">
                <a:tc>
                  <a:txBody>
                    <a:bodyPr/>
                    <a:p>
                      <a:pPr algn="ctr" fontAlgn="ctr"/>
                      <a:r>
                        <a:rPr lang="en-US" altLang="zh-CN" sz="20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sym typeface="+mn-ea"/>
                        </a:rPr>
                        <a:t>Oligonucleotides</a:t>
                      </a:r>
                      <a:endParaRPr lang="en-US" altLang="zh-CN" sz="20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20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US DMF</a:t>
                      </a:r>
                      <a:endParaRPr lang="en-US" altLang="zh-CN" sz="20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47980"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RNA Phosphoramdites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600" b="0" i="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√</a:t>
                      </a:r>
                      <a:endParaRPr lang="en-US" altLang="zh-CN" sz="1600" b="0" i="0" dirty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8615"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DNA Phosphoramdites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0" i="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√</a:t>
                      </a:r>
                      <a:endParaRPr lang="en-US" altLang="zh-CN" sz="1600" b="0" i="0" dirty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8615"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2-OME Phosphoramdites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0" i="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√</a:t>
                      </a:r>
                      <a:endParaRPr lang="en-US" altLang="zh-CN" sz="1600" b="0" i="0" dirty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8615"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2-F Phosphoramdites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0" i="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√</a:t>
                      </a:r>
                      <a:endParaRPr lang="en-US" altLang="zh-CN" sz="1600" b="0" i="0" dirty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9250"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2-OMOE Phosphoramdites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buNone/>
                      </a:pPr>
                      <a:endParaRPr lang="en-US" altLang="zh-CN" sz="1600" b="0" i="0" dirty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7345"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GalNac-L96 ligand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0" i="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√</a:t>
                      </a:r>
                      <a:endParaRPr lang="en-US" altLang="zh-CN" sz="1600" b="0" i="0" dirty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8615"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PMO Phosphoramdites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8615"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VP Phosphoramdites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7980"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LNA Phosphoramdites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8615"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Imetelstat Phosphoramdites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3720">
                <a:tc gridSpan="2"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Other customized Phosphoramdites based on clien’s spec.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38" name="图片 37" descr="工微logo"/>
          <p:cNvPicPr>
            <a:picLocks noChangeAspect="1"/>
          </p:cNvPicPr>
          <p:nvPr/>
        </p:nvPicPr>
        <p:blipFill>
          <a:blip r:embed="rId2"/>
          <a:srcRect l="43132"/>
          <a:stretch>
            <a:fillRect/>
          </a:stretch>
        </p:blipFill>
        <p:spPr>
          <a:xfrm>
            <a:off x="8760460" y="619760"/>
            <a:ext cx="2860040" cy="737870"/>
          </a:xfrm>
          <a:prstGeom prst="rect">
            <a:avLst/>
          </a:prstGeom>
        </p:spPr>
      </p:pic>
      <p:sp>
        <p:nvSpPr>
          <p:cNvPr id="22" name="矩形 21"/>
          <p:cNvSpPr/>
          <p:nvPr>
            <p:custDataLst>
              <p:tags r:id="rId3"/>
            </p:custDataLst>
          </p:nvPr>
        </p:nvSpPr>
        <p:spPr>
          <a:xfrm>
            <a:off x="623570" y="548005"/>
            <a:ext cx="8017510" cy="887730"/>
          </a:xfrm>
          <a:prstGeom prst="rect">
            <a:avLst/>
          </a:prstGeom>
          <a:gradFill>
            <a:gsLst>
              <a:gs pos="50000">
                <a:srgbClr val="ED8D72"/>
              </a:gs>
              <a:gs pos="0">
                <a:srgbClr val="F3B3A1"/>
              </a:gs>
              <a:gs pos="100000">
                <a:srgbClr val="E66643"/>
              </a:gs>
            </a:gsLst>
            <a:lin scaled="1"/>
          </a:gradFill>
          <a:ln>
            <a:solidFill>
              <a:schemeClr val="bg1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ADC Payloads &amp; Oligo&amp;I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ntermediates</a:t>
            </a:r>
            <a:endParaRPr lang="en-US" altLang="zh-CN" sz="28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3" name="表格 2"/>
          <p:cNvGraphicFramePr/>
          <p:nvPr/>
        </p:nvGraphicFramePr>
        <p:xfrm>
          <a:off x="1062990" y="1340485"/>
          <a:ext cx="10125710" cy="4762500"/>
        </p:xfrm>
        <a:graphic>
          <a:graphicData uri="http://schemas.openxmlformats.org/drawingml/2006/table">
            <a:tbl>
              <a:tblPr/>
              <a:tblGrid>
                <a:gridCol w="807085"/>
                <a:gridCol w="3015615"/>
                <a:gridCol w="3272155"/>
                <a:gridCol w="3030855"/>
              </a:tblGrid>
              <a:tr h="317500">
                <a:tc>
                  <a:txBody>
                    <a:bodyPr/>
                    <a:p>
                      <a:pPr algn="ctr" fontAlgn="ctr"/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No.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Product Name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Indications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Validation Status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317500"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Dotinurad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Hyperuricemia 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Completed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7500"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Gramicidin S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Antibacterial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2026.06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7500"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Clascoterone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Acne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2026.06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7500"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Linaprazan Glurate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Digestive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2026.</a:t>
                      </a: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08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7500"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5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Pemafibrate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Dyslipidemia regulation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2026.</a:t>
                      </a: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11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7500"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6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Tranilast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Antiallergic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2026.</a:t>
                      </a: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12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7500"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7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Voclosporin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sym typeface="+mn-ea"/>
                        </a:rPr>
                        <a:t>Atopic dermatitis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6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sym typeface="+mn-ea"/>
                        </a:rPr>
                        <a:t>2026.12 </a:t>
                      </a:r>
                      <a:endParaRPr lang="en-US" altLang="zh-CN" sz="16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7500"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8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Pimecrolimus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Atopic dermatitis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2026 Q4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7500"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9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Ozenoxacin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Impetigo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2027.01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7500"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10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Abemaciclib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Breast Cancer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2027 Q2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7500">
                <a:tc>
                  <a:txBody>
                    <a:bodyPr/>
                    <a:p>
                      <a:pPr algn="ctr" fontAlgn="ctr"/>
                      <a:r>
                        <a:rPr lang="en-US" altLang="zh-CN" sz="16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sym typeface="+mn-ea"/>
                        </a:rPr>
                        <a:t>No.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Product Name</a:t>
                      </a:r>
                      <a:endParaRPr lang="en-US" altLang="zh-CN" sz="1600" b="1" i="0">
                        <a:solidFill>
                          <a:schemeClr val="tx1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Indications</a:t>
                      </a:r>
                      <a:endParaRPr lang="en-US" altLang="zh-CN" sz="1600" b="1" i="0">
                        <a:solidFill>
                          <a:schemeClr val="tx1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600" b="1" i="0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Development status</a:t>
                      </a:r>
                      <a:endParaRPr lang="en-US" altLang="zh-CN" sz="1600" b="1" i="0">
                        <a:solidFill>
                          <a:schemeClr val="tx1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17500"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12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Rezafungin 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Antifungal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Pilot Scale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7500"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13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Anidulafungin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Antifungal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Lab Scale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7500"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14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Tyrothricin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Antibacterial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Lab Scale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4" name="图片 3" descr="工微logo"/>
          <p:cNvPicPr>
            <a:picLocks noChangeAspect="1"/>
          </p:cNvPicPr>
          <p:nvPr/>
        </p:nvPicPr>
        <p:blipFill>
          <a:blip r:embed="rId1"/>
          <a:srcRect l="43132"/>
          <a:stretch>
            <a:fillRect/>
          </a:stretch>
        </p:blipFill>
        <p:spPr>
          <a:xfrm>
            <a:off x="8399780" y="309245"/>
            <a:ext cx="3061970" cy="789940"/>
          </a:xfrm>
          <a:prstGeom prst="rect">
            <a:avLst/>
          </a:prstGeom>
        </p:spPr>
      </p:pic>
      <p:sp>
        <p:nvSpPr>
          <p:cNvPr id="22" name="矩形 21"/>
          <p:cNvSpPr/>
          <p:nvPr>
            <p:custDataLst>
              <p:tags r:id="rId2"/>
            </p:custDataLst>
          </p:nvPr>
        </p:nvSpPr>
        <p:spPr>
          <a:xfrm>
            <a:off x="1054100" y="420370"/>
            <a:ext cx="2882900" cy="727710"/>
          </a:xfrm>
          <a:prstGeom prst="rect">
            <a:avLst/>
          </a:prstGeom>
          <a:gradFill>
            <a:gsLst>
              <a:gs pos="50000">
                <a:srgbClr val="ED8D72"/>
              </a:gs>
              <a:gs pos="0">
                <a:srgbClr val="F3B3A1"/>
              </a:gs>
              <a:gs pos="100000">
                <a:srgbClr val="E66643"/>
              </a:gs>
            </a:gsLst>
            <a:lin scaled="1"/>
          </a:gradFill>
          <a:ln>
            <a:solidFill>
              <a:schemeClr val="bg1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2800">
                <a:latin typeface="Times New Roman" panose="02020603050405020304"/>
                <a:ea typeface="Times New Roman" panose="02020603050405020304"/>
                <a:sym typeface="+mn-ea"/>
              </a:rPr>
              <a:t>API</a:t>
            </a:r>
            <a:r>
              <a:rPr lang="en-US" altLang="zh-CN" sz="2800">
                <a:latin typeface="Times New Roman" panose="02020603050405020304"/>
                <a:ea typeface="Times New Roman" panose="02020603050405020304"/>
                <a:sym typeface="+mn-ea"/>
              </a:rPr>
              <a:t> Pipelines</a:t>
            </a:r>
            <a:endParaRPr lang="en-US" altLang="zh-CN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表格 1"/>
          <p:cNvGraphicFramePr/>
          <p:nvPr/>
        </p:nvGraphicFramePr>
        <p:xfrm>
          <a:off x="1300480" y="1691005"/>
          <a:ext cx="8197850" cy="5346065"/>
        </p:xfrm>
        <a:graphic>
          <a:graphicData uri="http://schemas.openxmlformats.org/drawingml/2006/table">
            <a:tbl>
              <a:tblPr/>
              <a:tblGrid>
                <a:gridCol w="1007745"/>
                <a:gridCol w="3282950"/>
                <a:gridCol w="1684020"/>
                <a:gridCol w="2223135"/>
              </a:tblGrid>
              <a:tr h="409575"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Times New Roman" panose="02020603050405020304"/>
                          <a:cs typeface="Times New Roman" panose="02020603050405020304" charset="0"/>
                        </a:rPr>
                        <a:t>No.</a:t>
                      </a:r>
                      <a:endParaRPr lang="en-US" altLang="zh-CN" sz="2000" b="1" i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/>
                        <a:cs typeface="Times New Roman" panose="02020603050405020304" charset="0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Times New Roman" panose="02020603050405020304"/>
                          <a:cs typeface="Times New Roman" panose="02020603050405020304" charset="0"/>
                        </a:rPr>
                        <a:t>Product Name</a:t>
                      </a:r>
                      <a:endParaRPr lang="en-US" altLang="zh-CN" sz="2000" b="1" i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/>
                        <a:cs typeface="Times New Roman" panose="02020603050405020304" charset="0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Times New Roman" panose="02020603050405020304"/>
                          <a:cs typeface="Times New Roman" panose="02020603050405020304" charset="0"/>
                        </a:rPr>
                        <a:t>CAS.NO.</a:t>
                      </a:r>
                      <a:endParaRPr lang="en-US" altLang="zh-CN" sz="2000" b="1" i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/>
                        <a:cs typeface="Times New Roman" panose="02020603050405020304" charset="0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Times New Roman" panose="02020603050405020304"/>
                          <a:cs typeface="Times New Roman" panose="02020603050405020304" charset="0"/>
                        </a:rPr>
                        <a:t>Status</a:t>
                      </a:r>
                      <a:endParaRPr lang="en-US" altLang="zh-CN" sz="2000" b="1" i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/>
                        <a:cs typeface="Times New Roman" panose="02020603050405020304" charset="0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553720"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Times New Roman" panose="02020603050405020304"/>
                          <a:cs typeface="Times New Roman" panose="02020603050405020304" charset="0"/>
                        </a:rPr>
                        <a:t>1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/>
                        <a:cs typeface="Times New Roman" panose="02020603050405020304" charset="0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Times New Roman" panose="02020603050405020304"/>
                          <a:cs typeface="Times New Roman" panose="02020603050405020304" charset="0"/>
                        </a:rPr>
                        <a:t>Ascomycin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/>
                        <a:cs typeface="Times New Roman" panose="02020603050405020304" charset="0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Times New Roman" panose="02020603050405020304"/>
                          <a:cs typeface="Times New Roman" panose="02020603050405020304" charset="0"/>
                        </a:rPr>
                        <a:t>104987-12-4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/>
                        <a:cs typeface="Times New Roman" panose="02020603050405020304" charset="0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Times New Roman" panose="02020603050405020304"/>
                          <a:cs typeface="Times New Roman" panose="02020603050405020304" charset="0"/>
                        </a:rPr>
                        <a:t>Pilot Scale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/>
                        <a:cs typeface="Times New Roman" panose="02020603050405020304" charset="0"/>
                      </a:endParaRPr>
                    </a:p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Times New Roman" panose="02020603050405020304"/>
                          <a:cs typeface="Times New Roman" panose="02020603050405020304" charset="0"/>
                        </a:rPr>
                        <a:t>2027.12 USDMF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/>
                        <a:cs typeface="Times New Roman" panose="02020603050405020304" charset="0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9575"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Times New Roman" panose="02020603050405020304"/>
                          <a:cs typeface="Times New Roman" panose="02020603050405020304" charset="0"/>
                        </a:rPr>
                        <a:t>2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/>
                        <a:cs typeface="Times New Roman" panose="02020603050405020304" charset="0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Times New Roman" panose="02020603050405020304"/>
                          <a:cs typeface="Times New Roman" panose="02020603050405020304" charset="0"/>
                        </a:rPr>
                        <a:t>Belotecan HCl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/>
                        <a:cs typeface="Times New Roman" panose="02020603050405020304" charset="0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Times New Roman" panose="02020603050405020304"/>
                          <a:cs typeface="Times New Roman" panose="02020603050405020304" charset="0"/>
                        </a:rPr>
                        <a:t>213819-48-8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/>
                        <a:cs typeface="Times New Roman" panose="02020603050405020304" charset="0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Times New Roman" panose="02020603050405020304"/>
                          <a:cs typeface="Times New Roman" panose="02020603050405020304" charset="0"/>
                        </a:rPr>
                        <a:t>Pilot Scale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/>
                        <a:cs typeface="Times New Roman" panose="02020603050405020304" charset="0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9575"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Times New Roman" panose="02020603050405020304"/>
                          <a:cs typeface="Times New Roman" panose="02020603050405020304" charset="0"/>
                        </a:rPr>
                        <a:t>3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/>
                        <a:cs typeface="Times New Roman" panose="02020603050405020304" charset="0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Times New Roman" panose="02020603050405020304"/>
                          <a:cs typeface="Times New Roman" panose="02020603050405020304" charset="0"/>
                        </a:rPr>
                        <a:t>MMAF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/>
                        <a:cs typeface="Times New Roman" panose="02020603050405020304" charset="0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Times New Roman" panose="02020603050405020304"/>
                          <a:cs typeface="Times New Roman" panose="02020603050405020304" charset="0"/>
                        </a:rPr>
                        <a:t>745017-94-1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/>
                        <a:cs typeface="Times New Roman" panose="02020603050405020304" charset="0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Times New Roman" panose="02020603050405020304"/>
                          <a:cs typeface="Times New Roman" panose="02020603050405020304" charset="0"/>
                        </a:rPr>
                        <a:t>Pilot Scale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/>
                        <a:cs typeface="Times New Roman" panose="02020603050405020304" charset="0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8940"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Times New Roman" panose="02020603050405020304"/>
                          <a:cs typeface="Times New Roman" panose="02020603050405020304" charset="0"/>
                        </a:rPr>
                        <a:t>4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/>
                        <a:cs typeface="Times New Roman" panose="02020603050405020304" charset="0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Times New Roman" panose="02020603050405020304"/>
                          <a:cs typeface="Times New Roman" panose="02020603050405020304" charset="0"/>
                        </a:rPr>
                        <a:t>Puromycin HCl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/>
                        <a:cs typeface="Times New Roman" panose="02020603050405020304" charset="0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Times New Roman" panose="02020603050405020304"/>
                          <a:cs typeface="Times New Roman" panose="02020603050405020304" charset="0"/>
                        </a:rPr>
                        <a:t>58-58-2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/>
                        <a:cs typeface="Times New Roman" panose="02020603050405020304" charset="0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Times New Roman" panose="02020603050405020304"/>
                          <a:cs typeface="Times New Roman" panose="02020603050405020304" charset="0"/>
                        </a:rPr>
                        <a:t>Pilot Scale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/>
                        <a:cs typeface="Times New Roman" panose="02020603050405020304" charset="0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9575"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Times New Roman" panose="02020603050405020304"/>
                          <a:cs typeface="Times New Roman" panose="02020603050405020304" charset="0"/>
                        </a:rPr>
                        <a:t>5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/>
                        <a:cs typeface="Times New Roman" panose="02020603050405020304" charset="0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Times New Roman" panose="02020603050405020304"/>
                          <a:cs typeface="Times New Roman" panose="02020603050405020304" charset="0"/>
                        </a:rPr>
                        <a:t>Bleomycin sulfate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/>
                        <a:cs typeface="Times New Roman" panose="02020603050405020304" charset="0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Times New Roman" panose="02020603050405020304"/>
                          <a:cs typeface="Times New Roman" panose="02020603050405020304" charset="0"/>
                        </a:rPr>
                        <a:t>9041-93-4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/>
                        <a:cs typeface="Times New Roman" panose="02020603050405020304" charset="0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Times New Roman" panose="02020603050405020304"/>
                          <a:cs typeface="Times New Roman" panose="02020603050405020304" charset="0"/>
                        </a:rPr>
                        <a:t>Pilot Scale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/>
                        <a:cs typeface="Times New Roman" panose="02020603050405020304" charset="0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9575"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Times New Roman" panose="02020603050405020304"/>
                          <a:cs typeface="Times New Roman" panose="02020603050405020304" charset="0"/>
                        </a:rPr>
                        <a:t>6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/>
                        <a:cs typeface="Times New Roman" panose="02020603050405020304" charset="0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Times New Roman" panose="02020603050405020304"/>
                          <a:cs typeface="Times New Roman" panose="02020603050405020304" charset="0"/>
                        </a:rPr>
                        <a:t>Bafilomycin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/>
                        <a:cs typeface="Times New Roman" panose="02020603050405020304" charset="0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Times New Roman" panose="02020603050405020304"/>
                          <a:cs typeface="Times New Roman" panose="02020603050405020304" charset="0"/>
                        </a:rPr>
                        <a:t>88899-55-2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/>
                        <a:cs typeface="Times New Roman" panose="02020603050405020304" charset="0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Times New Roman" panose="02020603050405020304"/>
                          <a:cs typeface="Times New Roman" panose="02020603050405020304" charset="0"/>
                        </a:rPr>
                        <a:t>Lab Scale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/>
                        <a:cs typeface="Times New Roman" panose="02020603050405020304" charset="0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6" name="图片 5" descr="工微logo"/>
          <p:cNvPicPr>
            <a:picLocks noChangeAspect="1"/>
          </p:cNvPicPr>
          <p:nvPr/>
        </p:nvPicPr>
        <p:blipFill>
          <a:blip r:embed="rId1"/>
          <a:srcRect l="43132"/>
          <a:stretch>
            <a:fillRect/>
          </a:stretch>
        </p:blipFill>
        <p:spPr>
          <a:xfrm>
            <a:off x="8399780" y="476250"/>
            <a:ext cx="3061970" cy="789940"/>
          </a:xfrm>
          <a:prstGeom prst="rect">
            <a:avLst/>
          </a:prstGeom>
        </p:spPr>
      </p:pic>
      <p:sp>
        <p:nvSpPr>
          <p:cNvPr id="22" name="矩形 21"/>
          <p:cNvSpPr/>
          <p:nvPr>
            <p:custDataLst>
              <p:tags r:id="rId2"/>
            </p:custDataLst>
          </p:nvPr>
        </p:nvSpPr>
        <p:spPr>
          <a:xfrm>
            <a:off x="1271270" y="476885"/>
            <a:ext cx="2793365" cy="887730"/>
          </a:xfrm>
          <a:prstGeom prst="rect">
            <a:avLst/>
          </a:prstGeom>
          <a:gradFill>
            <a:gsLst>
              <a:gs pos="50000">
                <a:srgbClr val="ED8D72"/>
              </a:gs>
              <a:gs pos="0">
                <a:srgbClr val="F3B3A1"/>
              </a:gs>
              <a:gs pos="100000">
                <a:srgbClr val="E66643"/>
              </a:gs>
            </a:gsLst>
            <a:lin scaled="1"/>
          </a:gradFill>
          <a:ln>
            <a:solidFill>
              <a:schemeClr val="bg1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2800">
                <a:latin typeface="Times New Roman" panose="02020603050405020304"/>
                <a:ea typeface="Times New Roman" panose="02020603050405020304"/>
                <a:sym typeface="+mn-ea"/>
              </a:rPr>
              <a:t>Other Pipelines</a:t>
            </a:r>
            <a:endParaRPr lang="en-US" altLang="zh-CN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5195" y="3429000"/>
            <a:ext cx="1790065" cy="302831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图片 6" descr="工微logo"/>
          <p:cNvPicPr>
            <a:picLocks noChangeAspect="1"/>
          </p:cNvPicPr>
          <p:nvPr/>
        </p:nvPicPr>
        <p:blipFill>
          <a:blip r:embed="rId1"/>
          <a:srcRect l="43132"/>
          <a:stretch>
            <a:fillRect/>
          </a:stretch>
        </p:blipFill>
        <p:spPr>
          <a:xfrm>
            <a:off x="8399780" y="476250"/>
            <a:ext cx="3061970" cy="789940"/>
          </a:xfrm>
          <a:prstGeom prst="rect">
            <a:avLst/>
          </a:prstGeom>
        </p:spPr>
      </p:pic>
      <p:graphicFrame>
        <p:nvGraphicFramePr>
          <p:cNvPr id="3" name="表格 2"/>
          <p:cNvGraphicFramePr/>
          <p:nvPr/>
        </p:nvGraphicFramePr>
        <p:xfrm>
          <a:off x="1007110" y="1916430"/>
          <a:ext cx="9115425" cy="3354705"/>
        </p:xfrm>
        <a:graphic>
          <a:graphicData uri="http://schemas.openxmlformats.org/drawingml/2006/table">
            <a:tbl>
              <a:tblPr/>
              <a:tblGrid>
                <a:gridCol w="661670"/>
                <a:gridCol w="4007485"/>
                <a:gridCol w="2790190"/>
                <a:gridCol w="1656080"/>
              </a:tblGrid>
              <a:tr h="372745">
                <a:tc>
                  <a:txBody>
                    <a:bodyPr/>
                    <a:p>
                      <a:pPr algn="ctr" fontAlgn="ctr"/>
                      <a:r>
                        <a:rPr lang="en-US" altLang="zh-CN" sz="20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sym typeface="+mn-ea"/>
                        </a:rPr>
                        <a:t>No.</a:t>
                      </a:r>
                      <a:endParaRPr lang="en-US" altLang="zh-CN" sz="20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Product Name</a:t>
                      </a:r>
                      <a:endParaRPr lang="en-US" altLang="zh-CN" sz="20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20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sym typeface="+mn-ea"/>
                        </a:rPr>
                        <a:t>Product Category</a:t>
                      </a:r>
                      <a:endParaRPr lang="en-US" altLang="zh-CN" sz="20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FDA approval</a:t>
                      </a:r>
                      <a:endParaRPr lang="en-US" altLang="zh-CN" sz="20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72745">
                <a:tc>
                  <a:txBody>
                    <a:bodyPr/>
                    <a:p>
                      <a:pPr algn="ctr" fontAlgn="ctr"/>
                      <a:r>
                        <a:rPr lang="en-US" altLang="zh-CN" sz="20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</a:t>
                      </a:r>
                      <a:endParaRPr lang="en-US" altLang="zh-CN" sz="20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Pantoprazole sodium for injection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Digestive system drugs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2745">
                <a:tc>
                  <a:txBody>
                    <a:bodyPr/>
                    <a:p>
                      <a:pPr algn="ctr" fontAlgn="ctr"/>
                      <a:r>
                        <a:rPr lang="en-US" altLang="zh-CN" sz="20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</a:t>
                      </a:r>
                      <a:endParaRPr lang="en-US" altLang="zh-CN" sz="20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Tacrolimus capsules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Immunosuppressive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2745">
                <a:tc>
                  <a:txBody>
                    <a:bodyPr/>
                    <a:p>
                      <a:pPr algn="ctr" fontAlgn="ctr"/>
                      <a:r>
                        <a:rPr lang="en-US" altLang="zh-CN" sz="20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</a:t>
                      </a:r>
                      <a:endParaRPr lang="en-US" altLang="zh-CN" sz="20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Acarbose tablets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Endocrine drugs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2745">
                <a:tc>
                  <a:txBody>
                    <a:bodyPr/>
                    <a:p>
                      <a:pPr algn="ctr" fontAlgn="ctr"/>
                      <a:r>
                        <a:rPr lang="en-US" altLang="zh-CN" sz="20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</a:t>
                      </a:r>
                      <a:endParaRPr lang="en-US" altLang="zh-CN" sz="20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Fondaparinux sodium injection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Cardiovascular drugs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2745">
                <a:tc>
                  <a:txBody>
                    <a:bodyPr/>
                    <a:p>
                      <a:pPr algn="ctr" fontAlgn="ctr"/>
                      <a:r>
                        <a:rPr lang="en-US" altLang="zh-CN" sz="20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5</a:t>
                      </a:r>
                      <a:endParaRPr lang="en-US" altLang="zh-CN" sz="20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Daptomycin for injection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Antibiotic drugs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2745">
                <a:tc>
                  <a:txBody>
                    <a:bodyPr/>
                    <a:p>
                      <a:pPr algn="ctr" fontAlgn="ctr"/>
                      <a:r>
                        <a:rPr lang="en-US" altLang="zh-CN"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sym typeface="+mn-ea"/>
                        </a:rPr>
                        <a:t>6</a:t>
                      </a:r>
                      <a:endParaRPr lang="en-US" altLang="zh-CN" sz="20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Caspofungin Acetate for injection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Antibiotic drugs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2745"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20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sym typeface="+mn-ea"/>
                        </a:rPr>
                        <a:t>7</a:t>
                      </a:r>
                      <a:endParaRPr lang="en-US" altLang="zh-CN" sz="20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Relmapirazin Injection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exogenous tracer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2745"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20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sym typeface="+mn-ea"/>
                        </a:rPr>
                        <a:t>8</a:t>
                      </a:r>
                      <a:endParaRPr lang="en-US" altLang="zh-CN" sz="20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Isavuconazonium Sulfate for Injection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Antibiotic drugs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submitted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2" name="矩形 21"/>
          <p:cNvSpPr/>
          <p:nvPr>
            <p:custDataLst>
              <p:tags r:id="rId2"/>
            </p:custDataLst>
          </p:nvPr>
        </p:nvSpPr>
        <p:spPr>
          <a:xfrm>
            <a:off x="983615" y="548640"/>
            <a:ext cx="5862320" cy="887730"/>
          </a:xfrm>
          <a:prstGeom prst="rect">
            <a:avLst/>
          </a:prstGeom>
          <a:gradFill>
            <a:gsLst>
              <a:gs pos="50000">
                <a:srgbClr val="ED8D72"/>
              </a:gs>
              <a:gs pos="0">
                <a:srgbClr val="F3B3A1"/>
              </a:gs>
              <a:gs pos="100000">
                <a:srgbClr val="E66643"/>
              </a:gs>
            </a:gsLst>
            <a:lin scaled="1"/>
          </a:gradFill>
          <a:ln>
            <a:solidFill>
              <a:schemeClr val="bg1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Commercial Product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s - FDF</a:t>
            </a:r>
            <a:endParaRPr lang="en-US" altLang="zh-CN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5400" y="3501390"/>
            <a:ext cx="1660525" cy="302831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图片 6" descr="工微logo"/>
          <p:cNvPicPr>
            <a:picLocks noChangeAspect="1"/>
          </p:cNvPicPr>
          <p:nvPr/>
        </p:nvPicPr>
        <p:blipFill>
          <a:blip r:embed="rId1"/>
          <a:srcRect l="43132"/>
          <a:stretch>
            <a:fillRect/>
          </a:stretch>
        </p:blipFill>
        <p:spPr>
          <a:xfrm>
            <a:off x="8399780" y="476885"/>
            <a:ext cx="3061970" cy="789940"/>
          </a:xfrm>
          <a:prstGeom prst="rect">
            <a:avLst/>
          </a:prstGeom>
        </p:spPr>
      </p:pic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983615" y="1432560"/>
          <a:ext cx="9662160" cy="5302885"/>
        </p:xfrm>
        <a:graphic>
          <a:graphicData uri="http://schemas.openxmlformats.org/drawingml/2006/table">
            <a:tbl>
              <a:tblPr/>
              <a:tblGrid>
                <a:gridCol w="716915"/>
                <a:gridCol w="4539615"/>
                <a:gridCol w="2212975"/>
                <a:gridCol w="2192655"/>
              </a:tblGrid>
              <a:tr h="370205">
                <a:tc>
                  <a:txBody>
                    <a:bodyPr/>
                    <a:p>
                      <a:pPr algn="ctr" fontAlgn="ctr"/>
                      <a:r>
                        <a:rPr lang="en-US" altLang="zh-CN" sz="16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sym typeface="+mn-ea"/>
                        </a:rPr>
                        <a:t>No.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Product Name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6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sym typeface="+mn-ea"/>
                        </a:rPr>
                        <a:t>Product Category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Approval in China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69570"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Olaparib Tablets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Antitumoral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205"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Ibrutinib Capsules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sym typeface="+mn-ea"/>
                        </a:rPr>
                        <a:t>Antitumoral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205"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Tacrolimus Ointment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Topical drugs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9570"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Fusidic Acid Cream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sym typeface="+mn-ea"/>
                        </a:rPr>
                        <a:t>Topical drugs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205"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5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Sirolimus topical gel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sym typeface="+mn-ea"/>
                        </a:rPr>
                        <a:t>Topical drugs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205"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6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Terbinafine Hydrochloride Spray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sym typeface="+mn-ea"/>
                        </a:rPr>
                        <a:t>Topical drugs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205"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7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Adapalene Gel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sym typeface="+mn-ea"/>
                        </a:rPr>
                        <a:t>Topical drugs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9570"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8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Clarithromycin Tablets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Antibiotic drugs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205"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9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Acarbose Tablets/ Chewable Tablets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sym typeface="+mn-ea"/>
                        </a:rPr>
                        <a:t>Endocrine drugs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205"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10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Tacrolimus Granules/Extended-release Capsules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sym typeface="+mn-ea"/>
                        </a:rPr>
                        <a:t>Immunosuppressive 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2760"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11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Bailing Granules/Capsules/</a:t>
                      </a: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Tablets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sym typeface="+mn-ea"/>
                        </a:rPr>
                        <a:t>Traditional Chinese Medicine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9570"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12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sym typeface="+mn-ea"/>
                        </a:rPr>
                        <a:t>Carfilzomib for Injection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Antineoplastic drugs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205"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13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Ruxolitinib Phosphate Tablets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sym typeface="+mn-ea"/>
                        </a:rPr>
                        <a:t>Antineoplastic drugs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√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2" name="矩形 21"/>
          <p:cNvSpPr/>
          <p:nvPr>
            <p:custDataLst>
              <p:tags r:id="rId3"/>
            </p:custDataLst>
          </p:nvPr>
        </p:nvSpPr>
        <p:spPr>
          <a:xfrm>
            <a:off x="983615" y="333375"/>
            <a:ext cx="5790565" cy="887730"/>
          </a:xfrm>
          <a:prstGeom prst="rect">
            <a:avLst/>
          </a:prstGeom>
          <a:gradFill>
            <a:gsLst>
              <a:gs pos="50000">
                <a:srgbClr val="ED8D72"/>
              </a:gs>
              <a:gs pos="0">
                <a:srgbClr val="F3B3A1"/>
              </a:gs>
              <a:gs pos="100000">
                <a:srgbClr val="E66643"/>
              </a:gs>
            </a:gsLst>
            <a:lin scaled="1"/>
          </a:gradFill>
          <a:ln>
            <a:solidFill>
              <a:schemeClr val="bg1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Commercial Product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s - FDF</a:t>
            </a:r>
            <a:endParaRPr lang="en-US" altLang="zh-CN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4195" y="4293235"/>
            <a:ext cx="1438910" cy="243522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图片 6" descr="工微logo"/>
          <p:cNvPicPr>
            <a:picLocks noChangeAspect="1"/>
          </p:cNvPicPr>
          <p:nvPr/>
        </p:nvPicPr>
        <p:blipFill>
          <a:blip r:embed="rId1"/>
          <a:srcRect l="43132"/>
          <a:stretch>
            <a:fillRect/>
          </a:stretch>
        </p:blipFill>
        <p:spPr>
          <a:xfrm>
            <a:off x="8399780" y="476250"/>
            <a:ext cx="3061970" cy="789940"/>
          </a:xfrm>
          <a:prstGeom prst="rect">
            <a:avLst/>
          </a:prstGeom>
        </p:spPr>
      </p:pic>
      <p:graphicFrame>
        <p:nvGraphicFramePr>
          <p:cNvPr id="3" name="表格 2"/>
          <p:cNvGraphicFramePr/>
          <p:nvPr/>
        </p:nvGraphicFramePr>
        <p:xfrm>
          <a:off x="982980" y="1708785"/>
          <a:ext cx="9099550" cy="4704080"/>
        </p:xfrm>
        <a:graphic>
          <a:graphicData uri="http://schemas.openxmlformats.org/drawingml/2006/table">
            <a:tbl>
              <a:tblPr/>
              <a:tblGrid>
                <a:gridCol w="684530"/>
                <a:gridCol w="3915410"/>
                <a:gridCol w="2128520"/>
                <a:gridCol w="2371090"/>
              </a:tblGrid>
              <a:tr h="553720">
                <a:tc>
                  <a:txBody>
                    <a:bodyPr/>
                    <a:p>
                      <a:pPr algn="ctr" fontAlgn="ctr"/>
                      <a:r>
                        <a:rPr lang="en-US" altLang="zh-CN" sz="18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sym typeface="+mn-ea"/>
                        </a:rPr>
                        <a:t>No.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Product Name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8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sym typeface="+mn-ea"/>
                        </a:rPr>
                        <a:t>Product Category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sym typeface="+mn-ea"/>
                        </a:rPr>
                        <a:t>Approval plan in China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295910"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Insulin Degludec Injection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sym typeface="+mn-ea"/>
                        </a:rPr>
                        <a:t>Endocrine drugs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2026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4165"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Pemafibrate Tablets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sym typeface="+mn-ea"/>
                        </a:rPr>
                        <a:t>Cardiovascular drugs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2027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5910"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Ketorolac Tromethamine Tablets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sym typeface="+mn-ea"/>
                        </a:rPr>
                        <a:t>Analgesic drugs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2027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5910"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Ixazomib Citrate Capsules 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sym typeface="+mn-ea"/>
                        </a:rPr>
                        <a:t>Antineoplastic drugs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2027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5910"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5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Apalutamide Tablets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sym typeface="+mn-ea"/>
                        </a:rPr>
                        <a:t>Antineoplastic drugs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2027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5910"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6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Semaglutide Injection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sym typeface="+mn-ea"/>
                        </a:rPr>
                        <a:t>Endocrine drugs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2027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5275"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7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Insulin Degludec and Insulin Aspart Injection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sym typeface="+mn-ea"/>
                        </a:rPr>
                        <a:t>Endocrine drugs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2027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5910"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8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Mesalazine Suppositories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sym typeface="+mn-ea"/>
                        </a:rPr>
                        <a:t>Digestive system drugs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2027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5910"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9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Ranibizumab Injection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sym typeface="+mn-ea"/>
                        </a:rPr>
                        <a:t>Ophthalmic drugs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2027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5910"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10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Diclofenac Diethylamine Emulgel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sym typeface="+mn-ea"/>
                        </a:rPr>
                        <a:t>Topical drugs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2027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2" name="矩形 21"/>
          <p:cNvSpPr/>
          <p:nvPr>
            <p:custDataLst>
              <p:tags r:id="rId2"/>
            </p:custDataLst>
          </p:nvPr>
        </p:nvSpPr>
        <p:spPr>
          <a:xfrm>
            <a:off x="983615" y="548640"/>
            <a:ext cx="3189605" cy="887730"/>
          </a:xfrm>
          <a:prstGeom prst="rect">
            <a:avLst/>
          </a:prstGeom>
          <a:gradFill>
            <a:gsLst>
              <a:gs pos="50000">
                <a:srgbClr val="ED8D72"/>
              </a:gs>
              <a:gs pos="0">
                <a:srgbClr val="F3B3A1"/>
              </a:gs>
              <a:gs pos="100000">
                <a:srgbClr val="E66643"/>
              </a:gs>
            </a:gsLst>
            <a:lin scaled="1"/>
          </a:gradFill>
          <a:ln>
            <a:solidFill>
              <a:schemeClr val="bg1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 FDF Pipeline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s</a:t>
            </a:r>
            <a:endParaRPr lang="en-US" altLang="zh-CN" sz="28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2395" y="3572510"/>
            <a:ext cx="1628775" cy="304990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697230" y="1560830"/>
          <a:ext cx="10473055" cy="4255770"/>
        </p:xfrm>
        <a:graphic>
          <a:graphicData uri="http://schemas.openxmlformats.org/drawingml/2006/table">
            <a:tbl>
              <a:tblPr/>
              <a:tblGrid>
                <a:gridCol w="891540"/>
                <a:gridCol w="4105275"/>
                <a:gridCol w="5476240"/>
              </a:tblGrid>
              <a:tr h="340995"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No.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Product Name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Status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340995"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Vitamin K2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2026.07 Self-GRAS,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2027.12 FDA GRAS；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Trademark Applications: China approved, ongoing in US and EU.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0995"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PQQ(Pyrroloquinoline Quinone Disodium Salt)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sym typeface="+mn-ea"/>
                        </a:rPr>
                        <a:t>2026.09 Self-GRAS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  <a:sym typeface="+mn-ea"/>
                      </a:endParaRPr>
                    </a:p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sym typeface="+mn-ea"/>
                        </a:rPr>
                        <a:t>2027.12 FDA GRAS；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  <a:sym typeface="+mn-ea"/>
                      </a:endParaRPr>
                    </a:p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sym typeface="+mn-ea"/>
                        </a:rPr>
                        <a:t>Trademark Applications: China approved, ongoing in US, Australia and New Zealand.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0995"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Phosphatidylserine(PS)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sym typeface="+mn-ea"/>
                        </a:rPr>
                        <a:t>2028.12 USP standard approved；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  <a:sym typeface="+mn-ea"/>
                      </a:endParaRPr>
                    </a:p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sym typeface="+mn-ea"/>
                        </a:rPr>
                        <a:t>Trademark Applications: China approved, ongoing in US and EU.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  <a:sym typeface="+mn-ea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0995"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L</a:t>
                      </a: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ycopene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0995"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5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Ergothioneine</a:t>
                      </a: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（</a:t>
                      </a: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EGT</a:t>
                      </a: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）</a:t>
                      </a:r>
                      <a:endParaRPr lang="zh-CN" altLang="en-US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0995"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6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Ectoin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endParaRPr lang="zh-CN" altLang="en-US" sz="1600" b="0" i="0">
                        <a:solidFill>
                          <a:srgbClr val="000000"/>
                        </a:solidFill>
                        <a:highlight>
                          <a:srgbClr val="FFFF00"/>
                        </a:highlight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0995"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7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Nattokinase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endParaRPr lang="en-US" altLang="zh-CN" sz="1600" b="0" i="0">
                        <a:solidFill>
                          <a:srgbClr val="000000"/>
                        </a:solidFill>
                        <a:highlight>
                          <a:srgbClr val="FFFF00"/>
                        </a:highlight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0995"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60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8</a:t>
                      </a:r>
                      <a:endParaRPr lang="en-US" altLang="zh-CN" sz="160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Sodium Hyaluronate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endParaRPr lang="en-US" altLang="zh-CN" sz="1600" b="0" i="0">
                        <a:solidFill>
                          <a:srgbClr val="000000"/>
                        </a:solidFill>
                        <a:highlight>
                          <a:srgbClr val="FFFF00"/>
                        </a:highlight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5080" marR="5080" marT="508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7" name="图片 6" descr="工微logo"/>
          <p:cNvPicPr>
            <a:picLocks noChangeAspect="1"/>
          </p:cNvPicPr>
          <p:nvPr/>
        </p:nvPicPr>
        <p:blipFill>
          <a:blip r:embed="rId2"/>
          <a:srcRect l="43132"/>
          <a:stretch>
            <a:fillRect/>
          </a:stretch>
        </p:blipFill>
        <p:spPr>
          <a:xfrm>
            <a:off x="8399780" y="476250"/>
            <a:ext cx="3061970" cy="789940"/>
          </a:xfrm>
          <a:prstGeom prst="rect">
            <a:avLst/>
          </a:prstGeom>
        </p:spPr>
      </p:pic>
      <p:sp>
        <p:nvSpPr>
          <p:cNvPr id="22" name="矩形 21"/>
          <p:cNvSpPr/>
          <p:nvPr>
            <p:custDataLst>
              <p:tags r:id="rId3"/>
            </p:custDataLst>
          </p:nvPr>
        </p:nvSpPr>
        <p:spPr>
          <a:xfrm>
            <a:off x="695325" y="476250"/>
            <a:ext cx="6068695" cy="887730"/>
          </a:xfrm>
          <a:prstGeom prst="rect">
            <a:avLst/>
          </a:prstGeom>
          <a:gradFill>
            <a:gsLst>
              <a:gs pos="50000">
                <a:srgbClr val="ED8D72"/>
              </a:gs>
              <a:gs pos="0">
                <a:srgbClr val="F3B3A1"/>
              </a:gs>
              <a:gs pos="100000">
                <a:srgbClr val="E66643"/>
              </a:gs>
            </a:gsLst>
            <a:lin scaled="1"/>
          </a:gradFill>
          <a:ln>
            <a:solidFill>
              <a:schemeClr val="bg1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sym typeface="Calibri" panose="020F0502020204030204"/>
              </a:rPr>
              <a:t>Health &amp; Biomaterials Products</a:t>
            </a:r>
            <a:endParaRPr lang="en-US" altLang="zh-CN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med"/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TABLE_ENDDRAG_ORIGIN_RECT" val="802*301"/>
  <p:tag name="TABLE_ENDDRAG_RECT" val="94*139*802*301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TABLE_ENDDRAG_ORIGIN_RECT" val="847*356"/>
  <p:tag name="TABLE_ENDDRAG_RECT" val="54*128*847*356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commondata" val="eyJoZGlkIjoiMGY1ZGJiYzFkNWMwMGM3YWUyOTBkMjM3MGM5NWYyOTMifQ=="/>
</p:tagLst>
</file>

<file path=ppt/tags/tag2.xml><?xml version="1.0" encoding="utf-8"?>
<p:tagLst xmlns:p="http://schemas.openxmlformats.org/presentationml/2006/main">
  <p:tag name="TABLE_ENDDRAG_ORIGIN_RECT" val="316*341"/>
  <p:tag name="TABLE_ENDDRAG_RECT" val="582*139*316*341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TABLE_ENDDRAG_ORIGIN_RECT" val="760*415"/>
  <p:tag name="TABLE_ENDDRAG_RECT" val="77*114*760*415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 panose="020F0502020204030204"/>
            <a:ea typeface="Calibri" panose="020F0502020204030204"/>
            <a:cs typeface="Calibri" panose="020F0502020204030204"/>
            <a:sym typeface="Calibri" panose="020F050202020403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rgbClr val="FFFFFF"/>
        </a:lnRef>
        <a:fillRef idx="0">
          <a:srgbClr val="FFFFFF"/>
        </a:fillRef>
        <a:effectRef idx="0">
          <a:srgbClr val="FFFFFF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rgbClr val="FFFFFF"/>
        </a:lnRef>
        <a:fillRef idx="0">
          <a:srgbClr val="FFFFFF"/>
        </a:fillRef>
        <a:effectRef idx="0">
          <a:srgbClr val="FFFFFF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 panose="020F0502020204030204"/>
            <a:ea typeface="Calibri" panose="020F0502020204030204"/>
            <a:cs typeface="Calibri" panose="020F0502020204030204"/>
            <a:sym typeface="Calibri" panose="020F050202020403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rgbClr val="FFFFFF"/>
        </a:lnRef>
        <a:fillRef idx="0">
          <a:srgbClr val="FFFFFF"/>
        </a:fillRef>
        <a:effectRef idx="0">
          <a:srgbClr val="FFFFFF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 panose="020F0502020204030204"/>
            <a:ea typeface="Calibri" panose="020F0502020204030204"/>
            <a:cs typeface="Calibri" panose="020F0502020204030204"/>
            <a:sym typeface="Calibri" panose="020F050202020403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rgbClr val="FFFFFF"/>
        </a:lnRef>
        <a:fillRef idx="0">
          <a:srgbClr val="FFFFFF"/>
        </a:fillRef>
        <a:effectRef idx="0">
          <a:srgbClr val="FFFFFF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rgbClr val="FFFFFF"/>
        </a:lnRef>
        <a:fillRef idx="0">
          <a:srgbClr val="FFFFFF"/>
        </a:fillRef>
        <a:effectRef idx="0">
          <a:srgbClr val="FFFFFF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 panose="020F0502020204030204"/>
            <a:ea typeface="Calibri" panose="020F0502020204030204"/>
            <a:cs typeface="Calibri" panose="020F0502020204030204"/>
            <a:sym typeface="Calibri" panose="020F050202020403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rgbClr val="FFFFFF"/>
        </a:lnRef>
        <a:fillRef idx="0">
          <a:srgbClr val="FFFFFF"/>
        </a:fillRef>
        <a:effectRef idx="0">
          <a:srgbClr val="FFFFFF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6453</Words>
  <Application>WPS 演示</Application>
  <PresentationFormat/>
  <Paragraphs>1170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46" baseType="lpstr">
      <vt:lpstr>Arial</vt:lpstr>
      <vt:lpstr>宋体</vt:lpstr>
      <vt:lpstr>Wingdings</vt:lpstr>
      <vt:lpstr>Calibri</vt:lpstr>
      <vt:lpstr>Helvetica</vt:lpstr>
      <vt:lpstr>Helvetica Neue</vt:lpstr>
      <vt:lpstr>微软雅黑</vt:lpstr>
      <vt:lpstr>等线</vt:lpstr>
      <vt:lpstr>Montserrat Medium</vt:lpstr>
      <vt:lpstr>Source Han Sans Old Style Medium</vt:lpstr>
      <vt:lpstr>DIN Medium</vt:lpstr>
      <vt:lpstr>Source Han Sans Old Style Normal</vt:lpstr>
      <vt:lpstr>DINCond-Black</vt:lpstr>
      <vt:lpstr>Arial Black</vt:lpstr>
      <vt:lpstr>HarmonyOS Sans SC Medium</vt:lpstr>
      <vt:lpstr>Times New Roman</vt:lpstr>
      <vt:lpstr>Source Han Sans Old Style Light</vt:lpstr>
      <vt:lpstr>Arial</vt:lpstr>
      <vt:lpstr>Gill Sans MT</vt:lpstr>
      <vt:lpstr>Helvetica Neue Light</vt:lpstr>
      <vt:lpstr>Helvetica Neue Medium</vt:lpstr>
      <vt:lpstr>Montserrat ExtraLight</vt:lpstr>
      <vt:lpstr>Arial Unicode MS</vt:lpstr>
      <vt:lpstr>KSOF7FC4CF2A</vt:lpstr>
      <vt:lpstr>Segoe Print</vt:lpstr>
      <vt:lpstr>Wingdings</vt:lpstr>
      <vt:lpstr>Source Han Sans Old Style Bold</vt:lpstr>
      <vt:lpstr>MiSans</vt:lpstr>
      <vt:lpstr>MiSans</vt:lpstr>
      <vt:lpstr>Times New Roman</vt:lpstr>
      <vt:lpstr>Perpetua Titling MT</vt:lpstr>
      <vt:lpstr>MingLiU-ExtB</vt:lpstr>
      <vt:lpstr>KSOFB4AB0A6B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Jingjing Wang</cp:lastModifiedBy>
  <cp:revision>183</cp:revision>
  <dcterms:created xsi:type="dcterms:W3CDTF">2024-03-14T10:46:00Z</dcterms:created>
  <dcterms:modified xsi:type="dcterms:W3CDTF">2026-09-07T01:10:17Z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A015BDD4634A4A59ABF77A1F34D714C7_13</vt:lpwstr>
  </property>
  <property fmtid="{D5CDD505-2E9C-101B-9397-08002B2CF9AE}" pid="3" name="KSOProductBuildVer">
    <vt:lpwstr>2052-12.1.0.28505</vt:lpwstr>
  </property>
</Properties>
</file>