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4"/>
  </p:sldMasterIdLst>
  <p:notesMasterIdLst>
    <p:notesMasterId r:id="rId15"/>
  </p:notesMasterIdLst>
  <p:sldIdLst>
    <p:sldId id="369" r:id="rId5"/>
    <p:sldId id="357" r:id="rId6"/>
    <p:sldId id="358" r:id="rId7"/>
    <p:sldId id="359" r:id="rId8"/>
    <p:sldId id="367" r:id="rId9"/>
    <p:sldId id="360" r:id="rId10"/>
    <p:sldId id="363" r:id="rId11"/>
    <p:sldId id="362" r:id="rId12"/>
    <p:sldId id="361" r:id="rId13"/>
    <p:sldId id="3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B9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301" autoAdjust="0"/>
  </p:normalViewPr>
  <p:slideViewPr>
    <p:cSldViewPr snapToGrid="0">
      <p:cViewPr varScale="1">
        <p:scale>
          <a:sx n="78" d="100"/>
          <a:sy n="78" d="100"/>
        </p:scale>
        <p:origin x="1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E93B2-BDE0-46F9-B04F-6622E8821875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FD6305-32A9-4540-8E3B-E84B41C5B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12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FD6305-32A9-4540-8E3B-E84B41C5B5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57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FD6305-32A9-4540-8E3B-E84B41C5B5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041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481F-7FF3-4299-8ED2-872E3EA206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086F4-52DB-4D6E-A01E-8D5D3CD384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DF3D2-8FC5-4F40-98AC-F22D50769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3763-45BE-464E-9787-4E0D570FF754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405E1-F928-4B67-BD5F-EB77402BA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46F96-235B-4D4C-95F4-5723081A2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EA9A4-6D7D-49A6-B6AD-893FBB403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48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9B79D-FD7E-437A-AC05-874008768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C73562-1148-44D9-9B7B-565D7AF23E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73699-F75F-490A-9137-8F86A1282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3763-45BE-464E-9787-4E0D570FF754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B74E3-FFDE-48E0-91CA-0EC77BECD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4DABA-7271-4A5D-B1D5-6288E7FD0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EA9A4-6D7D-49A6-B6AD-893FBB403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39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767BB1-B364-46E4-98F2-462C3D1D63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1C8F5E-CEBB-4FF2-BD09-D85E65622F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3C94FE-C387-4BDF-B05C-B0131E453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3763-45BE-464E-9787-4E0D570FF754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1162B-F31A-4258-B56C-2209A7F7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63D92-0608-4CAE-A6E5-3891CE430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EA9A4-6D7D-49A6-B6AD-893FBB403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21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E83CF-94CB-418F-81B3-8C1E76A27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38C-B025-4C02-95E4-6C4EA6764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71162-04CE-41E5-96A0-947128903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3763-45BE-464E-9787-4E0D570FF754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F1CEF-9791-4063-ACCB-6954BEBD0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CC3F1-AB9C-497E-9458-48D077957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EA9A4-6D7D-49A6-B6AD-893FBB403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61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13B96-96AA-4D58-9E02-54AB99512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AE0E21-D8C7-4EC8-BB7B-0EAEAEAA5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A3759-3EBE-41D3-92AC-1887D434F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3763-45BE-464E-9787-4E0D570FF754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96D1B-2490-4E03-8C93-E3B5CC3F8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03D91-7430-4B69-A8B1-157FEA009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EA9A4-6D7D-49A6-B6AD-893FBB403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28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67A84-2E86-4D58-A928-74CF5426F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66D37-75C3-4988-9A19-5DD7D85A6D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F1F9B-5CF8-4595-A081-9D4E8AA08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082B30-CE16-4FC2-BF44-E8AD70435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3763-45BE-464E-9787-4E0D570FF754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CCF661-F175-4ACD-B1B1-102791BA3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57E632-CF77-47FE-8B53-2DEB82C0B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EA9A4-6D7D-49A6-B6AD-893FBB403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08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7A0F9-1C3F-48F9-AC7E-FAFC74070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6C9AEA-C765-41FF-9D08-E237E65F0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2EA38-E732-4DB6-BD46-E3590D468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FF30CB-D5B3-438C-9BBA-A3C402F932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E241B1-8BE2-475B-BE9F-2F3C9A793C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A57688-AF0F-406C-86D2-8A79F1ED8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3763-45BE-464E-9787-4E0D570FF754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546C70-3D4E-4A70-BD95-E1582B09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B438FC-E82D-4980-A0CF-007686E29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EA9A4-6D7D-49A6-B6AD-893FBB403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63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7A7AF-AEB3-42B1-AE12-02B3ED844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2213BE-C0CD-4C5B-B305-22FD5FDD2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3763-45BE-464E-9787-4E0D570FF754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E88418-EA79-4EA9-9178-CF60F8B21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248732-187A-43F7-A1AA-0B5A392A5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EA9A4-6D7D-49A6-B6AD-893FBB403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1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4AA025-DB65-4D85-841C-039D8998F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3763-45BE-464E-9787-4E0D570FF754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075CFE-13C4-459F-AE85-413AB1EBC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0896A9-4028-4504-8BC7-04647DFB0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EA9A4-6D7D-49A6-B6AD-893FBB403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12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42F45-F165-40EE-875A-4C05C4CCB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7AB98-4E21-4305-BEEF-C36192C40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4EE5D6-5837-4A38-9C5C-C51F1CE221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2F05B5-A9F7-413F-B91B-59E7E83A3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3763-45BE-464E-9787-4E0D570FF754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20846A-51FB-4A92-A923-89D12F20C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11399C-8F89-4F02-8CF0-E058607C0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EA9A4-6D7D-49A6-B6AD-893FBB403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90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15F86-0ABB-4B3F-ACE9-4DAAA18CD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DFFD7D-0382-4F7C-93DF-9BBD2EC91C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804096-60E2-4154-AA0B-ABBA1F76D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E4F61B-B878-4A26-966D-3DC3976CF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3763-45BE-464E-9787-4E0D570FF754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148ADF-5DA8-416E-B4B6-C0C41A835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BE677E-9463-4A1F-8585-0EF37814D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EA9A4-6D7D-49A6-B6AD-893FBB403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89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6719C3-C317-4DCC-9CCD-F1126DBFC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FEBE06-7EDA-48A7-AADF-7EBE1B5AB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7A6A8-3DF5-4B59-9370-764900FCA9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43763-45BE-464E-9787-4E0D570FF754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E20D4-15C2-4F76-9EF5-E3AE2DDF9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6EAC81-8D89-488F-818F-80ADBF0252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EA9A4-6D7D-49A6-B6AD-893FBB403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5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9">
            <a:extLst>
              <a:ext uri="{FF2B5EF4-FFF2-40B4-BE49-F238E27FC236}">
                <a16:creationId xmlns:a16="http://schemas.microsoft.com/office/drawing/2014/main" id="{1AD1FB24-CCBC-4AAD-B0A5-D1578BD85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113108"/>
              </p:ext>
            </p:extLst>
          </p:nvPr>
        </p:nvGraphicFramePr>
        <p:xfrm>
          <a:off x="-25439" y="1706535"/>
          <a:ext cx="8096700" cy="129540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220496">
                  <a:extLst>
                    <a:ext uri="{9D8B030D-6E8A-4147-A177-3AD203B41FA5}">
                      <a16:colId xmlns:a16="http://schemas.microsoft.com/office/drawing/2014/main" val="1768667372"/>
                    </a:ext>
                  </a:extLst>
                </a:gridCol>
                <a:gridCol w="2243244">
                  <a:extLst>
                    <a:ext uri="{9D8B030D-6E8A-4147-A177-3AD203B41FA5}">
                      <a16:colId xmlns:a16="http://schemas.microsoft.com/office/drawing/2014/main" val="1425207233"/>
                    </a:ext>
                  </a:extLst>
                </a:gridCol>
                <a:gridCol w="3474934">
                  <a:extLst>
                    <a:ext uri="{9D8B030D-6E8A-4147-A177-3AD203B41FA5}">
                      <a16:colId xmlns:a16="http://schemas.microsoft.com/office/drawing/2014/main" val="3019945197"/>
                    </a:ext>
                  </a:extLst>
                </a:gridCol>
                <a:gridCol w="1158026">
                  <a:extLst>
                    <a:ext uri="{9D8B030D-6E8A-4147-A177-3AD203B41FA5}">
                      <a16:colId xmlns:a16="http://schemas.microsoft.com/office/drawing/2014/main" val="276277897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CODE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NAME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INGREDIENT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REFERENCE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810643"/>
                  </a:ext>
                </a:extLst>
              </a:tr>
              <a:tr h="65301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GTC0122DBA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CRAXACIN500 (1x10x10’s) </a:t>
                      </a: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 blisters/box)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Levofloxacin hemihydrate 512.476 mg eq. to Levofloxacin 500 mg.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USP42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199043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56251196-50DA-4088-A427-52FF846F6862}"/>
              </a:ext>
            </a:extLst>
          </p:cNvPr>
          <p:cNvSpPr/>
          <p:nvPr/>
        </p:nvSpPr>
        <p:spPr>
          <a:xfrm>
            <a:off x="-25439" y="187500"/>
            <a:ext cx="4907156" cy="1003300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5CCA7AB-FEFD-4FFE-90C2-3EC93D1B6D34}"/>
              </a:ext>
            </a:extLst>
          </p:cNvPr>
          <p:cNvSpPr txBox="1">
            <a:spLocks/>
          </p:cNvSpPr>
          <p:nvPr/>
        </p:nvSpPr>
        <p:spPr>
          <a:xfrm>
            <a:off x="1031998" y="0"/>
            <a:ext cx="9144000" cy="11609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BA :</a:t>
            </a:r>
            <a:r>
              <a:rPr lang="en-US" altLang="zh-CN" sz="40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zh-CN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bioavailability</a:t>
            </a:r>
            <a:r>
              <a:rPr lang="en-US" altLang="zh-CN" sz="40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br>
              <a:rPr lang="en-US" altLang="zh-CN" sz="40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altLang="zh-CN" sz="2900" b="1" dirty="0">
                <a:latin typeface="Aharoni" panose="02010803020104030203" pitchFamily="2" charset="-79"/>
                <a:cs typeface="Aharoni" panose="02010803020104030203" pitchFamily="2" charset="-79"/>
              </a:rPr>
              <a:t>BE</a:t>
            </a:r>
            <a:r>
              <a:rPr lang="en-US" altLang="zh-CN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 : bioequivalence</a:t>
            </a:r>
            <a:endParaRPr lang="en-US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49E33C-8834-4BCE-86C7-1F3F0D47B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416" y="47718"/>
            <a:ext cx="911584" cy="903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08D40A-24EF-4791-9FBF-617263F18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8" b="100000" l="729" r="990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859" y="219358"/>
            <a:ext cx="833367" cy="1153659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6E1DED33-0832-49E4-828A-2AE45612D4BD}"/>
              </a:ext>
            </a:extLst>
          </p:cNvPr>
          <p:cNvSpPr txBox="1">
            <a:spLocks/>
          </p:cNvSpPr>
          <p:nvPr/>
        </p:nvSpPr>
        <p:spPr>
          <a:xfrm>
            <a:off x="5833774" y="1207604"/>
            <a:ext cx="2492738" cy="4989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Shelf Life 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yrs.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038398-AEB6-49EF-ADB6-0BA968EDEF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177" y="1080857"/>
            <a:ext cx="3802964" cy="1987392"/>
          </a:xfrm>
          <a:prstGeom prst="rect">
            <a:avLst/>
          </a:prstGeom>
        </p:spPr>
      </p:pic>
      <p:graphicFrame>
        <p:nvGraphicFramePr>
          <p:cNvPr id="23" name="Table 9">
            <a:extLst>
              <a:ext uri="{FF2B5EF4-FFF2-40B4-BE49-F238E27FC236}">
                <a16:creationId xmlns:a16="http://schemas.microsoft.com/office/drawing/2014/main" id="{8FDDB40A-6D6F-4367-ADF5-DBD7BC6067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994073"/>
              </p:ext>
            </p:extLst>
          </p:nvPr>
        </p:nvGraphicFramePr>
        <p:xfrm>
          <a:off x="-25439" y="4392529"/>
          <a:ext cx="8096700" cy="129540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220496">
                  <a:extLst>
                    <a:ext uri="{9D8B030D-6E8A-4147-A177-3AD203B41FA5}">
                      <a16:colId xmlns:a16="http://schemas.microsoft.com/office/drawing/2014/main" val="1768667372"/>
                    </a:ext>
                  </a:extLst>
                </a:gridCol>
                <a:gridCol w="2243244">
                  <a:extLst>
                    <a:ext uri="{9D8B030D-6E8A-4147-A177-3AD203B41FA5}">
                      <a16:colId xmlns:a16="http://schemas.microsoft.com/office/drawing/2014/main" val="1425207233"/>
                    </a:ext>
                  </a:extLst>
                </a:gridCol>
                <a:gridCol w="3474934">
                  <a:extLst>
                    <a:ext uri="{9D8B030D-6E8A-4147-A177-3AD203B41FA5}">
                      <a16:colId xmlns:a16="http://schemas.microsoft.com/office/drawing/2014/main" val="3019945197"/>
                    </a:ext>
                  </a:extLst>
                </a:gridCol>
                <a:gridCol w="1158026">
                  <a:extLst>
                    <a:ext uri="{9D8B030D-6E8A-4147-A177-3AD203B41FA5}">
                      <a16:colId xmlns:a16="http://schemas.microsoft.com/office/drawing/2014/main" val="276277897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CODE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NAME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INGREDIENT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REFERENCE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810643"/>
                  </a:ext>
                </a:extLst>
              </a:tr>
              <a:tr h="65301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MONLAKAST</a:t>
                      </a:r>
                      <a:b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(1x4x7’s)</a:t>
                      </a: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(4 blisters/box)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Montelukast 10 mg.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In-house and USP 42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199043"/>
                  </a:ext>
                </a:extLst>
              </a:tr>
            </a:tbl>
          </a:graphicData>
        </a:graphic>
      </p:graphicFrame>
      <p:sp>
        <p:nvSpPr>
          <p:cNvPr id="24" name="Title 1">
            <a:extLst>
              <a:ext uri="{FF2B5EF4-FFF2-40B4-BE49-F238E27FC236}">
                <a16:creationId xmlns:a16="http://schemas.microsoft.com/office/drawing/2014/main" id="{83A25457-95CB-4F36-AA76-97E7C1D6B7D0}"/>
              </a:ext>
            </a:extLst>
          </p:cNvPr>
          <p:cNvSpPr txBox="1">
            <a:spLocks/>
          </p:cNvSpPr>
          <p:nvPr/>
        </p:nvSpPr>
        <p:spPr>
          <a:xfrm>
            <a:off x="5833774" y="3856066"/>
            <a:ext cx="2492738" cy="4989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Shelf Life 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yrs.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BCB3AC-AFDE-4B03-B779-AC4F75A341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4" t="77492" r="2020" b="990"/>
          <a:stretch/>
        </p:blipFill>
        <p:spPr>
          <a:xfrm>
            <a:off x="8326512" y="3804407"/>
            <a:ext cx="3087231" cy="19354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DFE673-CBD5-48DF-90C0-EDEF401367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88" t="48272" r="18009" b="46403"/>
          <a:stretch/>
        </p:blipFill>
        <p:spPr>
          <a:xfrm>
            <a:off x="11571146" y="4975327"/>
            <a:ext cx="369327" cy="3651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F78AE7-E650-49B4-BEE5-576E28143B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2" t="48636" r="42496" b="46403"/>
          <a:stretch/>
        </p:blipFill>
        <p:spPr>
          <a:xfrm>
            <a:off x="11571146" y="4354998"/>
            <a:ext cx="361534" cy="34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21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9">
            <a:extLst>
              <a:ext uri="{FF2B5EF4-FFF2-40B4-BE49-F238E27FC236}">
                <a16:creationId xmlns:a16="http://schemas.microsoft.com/office/drawing/2014/main" id="{1AD1FB24-CCBC-4AAD-B0A5-D1578BD85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453801"/>
              </p:ext>
            </p:extLst>
          </p:nvPr>
        </p:nvGraphicFramePr>
        <p:xfrm>
          <a:off x="0" y="734466"/>
          <a:ext cx="8096700" cy="294132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158844">
                  <a:extLst>
                    <a:ext uri="{9D8B030D-6E8A-4147-A177-3AD203B41FA5}">
                      <a16:colId xmlns:a16="http://schemas.microsoft.com/office/drawing/2014/main" val="1768667372"/>
                    </a:ext>
                  </a:extLst>
                </a:gridCol>
                <a:gridCol w="2304896">
                  <a:extLst>
                    <a:ext uri="{9D8B030D-6E8A-4147-A177-3AD203B41FA5}">
                      <a16:colId xmlns:a16="http://schemas.microsoft.com/office/drawing/2014/main" val="1425207233"/>
                    </a:ext>
                  </a:extLst>
                </a:gridCol>
                <a:gridCol w="3474934">
                  <a:extLst>
                    <a:ext uri="{9D8B030D-6E8A-4147-A177-3AD203B41FA5}">
                      <a16:colId xmlns:a16="http://schemas.microsoft.com/office/drawing/2014/main" val="3019945197"/>
                    </a:ext>
                  </a:extLst>
                </a:gridCol>
                <a:gridCol w="1158026">
                  <a:extLst>
                    <a:ext uri="{9D8B030D-6E8A-4147-A177-3AD203B41FA5}">
                      <a16:colId xmlns:a16="http://schemas.microsoft.com/office/drawing/2014/main" val="276277897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CODE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NAME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INGREDIENT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REFERENCE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810643"/>
                  </a:ext>
                </a:extLst>
              </a:tr>
              <a:tr h="65301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GTV0986DBB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400" dirty="0"/>
                        <a:t>GTV0986CYA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400" dirty="0"/>
                        <a:t>GTV0986APA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Volta- T.M. Enteric Film Coated Tablet (1x10x10's)</a:t>
                      </a: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Volta- T.M. Enteric Film Coated Tablet (1x100x10s)</a:t>
                      </a: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Volta- T.M. Enteric Film Coated Tablet</a:t>
                      </a:r>
                      <a:b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(1000s)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Diclofenac sodium 50 mg.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In-house (BP2016), no DMF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19904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549E33C-8834-4BCE-86C7-1F3F0D47B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416" y="47718"/>
            <a:ext cx="911584" cy="903560"/>
          </a:xfrm>
          <a:prstGeom prst="rect">
            <a:avLst/>
          </a:prstGeom>
        </p:spPr>
      </p:pic>
      <p:graphicFrame>
        <p:nvGraphicFramePr>
          <p:cNvPr id="21" name="Table 9">
            <a:extLst>
              <a:ext uri="{FF2B5EF4-FFF2-40B4-BE49-F238E27FC236}">
                <a16:creationId xmlns:a16="http://schemas.microsoft.com/office/drawing/2014/main" id="{F355680C-F90A-490B-889F-BFDFF3D516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886774"/>
              </p:ext>
            </p:extLst>
          </p:nvPr>
        </p:nvGraphicFramePr>
        <p:xfrm>
          <a:off x="0" y="4393309"/>
          <a:ext cx="8096700" cy="2292945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142668">
                  <a:extLst>
                    <a:ext uri="{9D8B030D-6E8A-4147-A177-3AD203B41FA5}">
                      <a16:colId xmlns:a16="http://schemas.microsoft.com/office/drawing/2014/main" val="1768667372"/>
                    </a:ext>
                  </a:extLst>
                </a:gridCol>
                <a:gridCol w="2321072">
                  <a:extLst>
                    <a:ext uri="{9D8B030D-6E8A-4147-A177-3AD203B41FA5}">
                      <a16:colId xmlns:a16="http://schemas.microsoft.com/office/drawing/2014/main" val="1425207233"/>
                    </a:ext>
                  </a:extLst>
                </a:gridCol>
                <a:gridCol w="3474934">
                  <a:extLst>
                    <a:ext uri="{9D8B030D-6E8A-4147-A177-3AD203B41FA5}">
                      <a16:colId xmlns:a16="http://schemas.microsoft.com/office/drawing/2014/main" val="3019945197"/>
                    </a:ext>
                  </a:extLst>
                </a:gridCol>
                <a:gridCol w="1158026">
                  <a:extLst>
                    <a:ext uri="{9D8B030D-6E8A-4147-A177-3AD203B41FA5}">
                      <a16:colId xmlns:a16="http://schemas.microsoft.com/office/drawing/2014/main" val="2762778979"/>
                    </a:ext>
                  </a:extLst>
                </a:gridCol>
              </a:tblGrid>
              <a:tr h="28678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CODE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NAME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INGREDIENT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REFERENCE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810643"/>
                  </a:ext>
                </a:extLst>
              </a:tr>
              <a:tr h="19271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GTV0889CYA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400" dirty="0"/>
                        <a:t>GTV0889APB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Volta Enteric Film Coated Tablet(1x100x10s)</a:t>
                      </a: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Volta Enteric Film Coated Tablet (1000's)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Diclofenac sodium 25 mg.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In-house (BP2016), no DMF</a:t>
                      </a: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199043"/>
                  </a:ext>
                </a:extLst>
              </a:tr>
            </a:tbl>
          </a:graphicData>
        </a:graphic>
      </p:graphicFrame>
      <p:pic>
        <p:nvPicPr>
          <p:cNvPr id="6" name="รูปภาพ 12">
            <a:extLst>
              <a:ext uri="{FF2B5EF4-FFF2-40B4-BE49-F238E27FC236}">
                <a16:creationId xmlns:a16="http://schemas.microsoft.com/office/drawing/2014/main" id="{EB64FC39-A52E-4DB5-A489-E8A6EE152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331" y="1392548"/>
            <a:ext cx="4013668" cy="1843421"/>
          </a:xfrm>
          <a:prstGeom prst="rect">
            <a:avLst/>
          </a:prstGeom>
        </p:spPr>
      </p:pic>
      <p:pic>
        <p:nvPicPr>
          <p:cNvPr id="8" name="รูปภาพ 11">
            <a:extLst>
              <a:ext uri="{FF2B5EF4-FFF2-40B4-BE49-F238E27FC236}">
                <a16:creationId xmlns:a16="http://schemas.microsoft.com/office/drawing/2014/main" id="{943DBA99-99C4-42BB-B506-2516D4D3E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8713" y="4393309"/>
            <a:ext cx="3852905" cy="195220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880E8AC-2505-4B18-8157-B4FDAC27C819}"/>
              </a:ext>
            </a:extLst>
          </p:cNvPr>
          <p:cNvSpPr txBox="1">
            <a:spLocks/>
          </p:cNvSpPr>
          <p:nvPr/>
        </p:nvSpPr>
        <p:spPr>
          <a:xfrm>
            <a:off x="5944998" y="235533"/>
            <a:ext cx="2492738" cy="4989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Shelf Life 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yrs.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D5F1D8C-7957-4F5F-A923-F9084EA1BADA}"/>
              </a:ext>
            </a:extLst>
          </p:cNvPr>
          <p:cNvSpPr txBox="1">
            <a:spLocks/>
          </p:cNvSpPr>
          <p:nvPr/>
        </p:nvSpPr>
        <p:spPr>
          <a:xfrm>
            <a:off x="5944998" y="3916060"/>
            <a:ext cx="2492738" cy="4989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Shelf Life 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yrs.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040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9">
            <a:extLst>
              <a:ext uri="{FF2B5EF4-FFF2-40B4-BE49-F238E27FC236}">
                <a16:creationId xmlns:a16="http://schemas.microsoft.com/office/drawing/2014/main" id="{1AD1FB24-CCBC-4AAD-B0A5-D1578BD85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389530"/>
              </p:ext>
            </p:extLst>
          </p:nvPr>
        </p:nvGraphicFramePr>
        <p:xfrm>
          <a:off x="-25439" y="1579789"/>
          <a:ext cx="8096700" cy="129540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220496">
                  <a:extLst>
                    <a:ext uri="{9D8B030D-6E8A-4147-A177-3AD203B41FA5}">
                      <a16:colId xmlns:a16="http://schemas.microsoft.com/office/drawing/2014/main" val="1768667372"/>
                    </a:ext>
                  </a:extLst>
                </a:gridCol>
                <a:gridCol w="2243244">
                  <a:extLst>
                    <a:ext uri="{9D8B030D-6E8A-4147-A177-3AD203B41FA5}">
                      <a16:colId xmlns:a16="http://schemas.microsoft.com/office/drawing/2014/main" val="1425207233"/>
                    </a:ext>
                  </a:extLst>
                </a:gridCol>
                <a:gridCol w="3474934">
                  <a:extLst>
                    <a:ext uri="{9D8B030D-6E8A-4147-A177-3AD203B41FA5}">
                      <a16:colId xmlns:a16="http://schemas.microsoft.com/office/drawing/2014/main" val="3019945197"/>
                    </a:ext>
                  </a:extLst>
                </a:gridCol>
                <a:gridCol w="1158026">
                  <a:extLst>
                    <a:ext uri="{9D8B030D-6E8A-4147-A177-3AD203B41FA5}">
                      <a16:colId xmlns:a16="http://schemas.microsoft.com/office/drawing/2014/main" val="276277897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CODE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NAME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INGREDIENT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REFERENCE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810643"/>
                  </a:ext>
                </a:extLst>
              </a:tr>
              <a:tr h="65301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GTM0524FSA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MANCOXIB-60 (1x3x10’s) </a:t>
                      </a:r>
                      <a:b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(3 blisters/box)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Each tablet contains</a:t>
                      </a:r>
                      <a:r>
                        <a:rPr lang="th-TH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b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Etoricoxib 60 mg.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In-house, no</a:t>
                      </a:r>
                      <a:r>
                        <a:rPr lang="th-TH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199043"/>
                  </a:ext>
                </a:extLst>
              </a:tr>
            </a:tbl>
          </a:graphicData>
        </a:graphic>
      </p:graphicFrame>
      <p:graphicFrame>
        <p:nvGraphicFramePr>
          <p:cNvPr id="14" name="Table 9">
            <a:extLst>
              <a:ext uri="{FF2B5EF4-FFF2-40B4-BE49-F238E27FC236}">
                <a16:creationId xmlns:a16="http://schemas.microsoft.com/office/drawing/2014/main" id="{FFCA1A7F-8017-467E-9A55-8BD90684C0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539456"/>
              </p:ext>
            </p:extLst>
          </p:nvPr>
        </p:nvGraphicFramePr>
        <p:xfrm>
          <a:off x="-25439" y="3375554"/>
          <a:ext cx="8096700" cy="129540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220496">
                  <a:extLst>
                    <a:ext uri="{9D8B030D-6E8A-4147-A177-3AD203B41FA5}">
                      <a16:colId xmlns:a16="http://schemas.microsoft.com/office/drawing/2014/main" val="1768667372"/>
                    </a:ext>
                  </a:extLst>
                </a:gridCol>
                <a:gridCol w="2243244">
                  <a:extLst>
                    <a:ext uri="{9D8B030D-6E8A-4147-A177-3AD203B41FA5}">
                      <a16:colId xmlns:a16="http://schemas.microsoft.com/office/drawing/2014/main" val="1425207233"/>
                    </a:ext>
                  </a:extLst>
                </a:gridCol>
                <a:gridCol w="3474934">
                  <a:extLst>
                    <a:ext uri="{9D8B030D-6E8A-4147-A177-3AD203B41FA5}">
                      <a16:colId xmlns:a16="http://schemas.microsoft.com/office/drawing/2014/main" val="3019945197"/>
                    </a:ext>
                  </a:extLst>
                </a:gridCol>
                <a:gridCol w="1158026">
                  <a:extLst>
                    <a:ext uri="{9D8B030D-6E8A-4147-A177-3AD203B41FA5}">
                      <a16:colId xmlns:a16="http://schemas.microsoft.com/office/drawing/2014/main" val="276277897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CODE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NAME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INGREDIENT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REFERENCE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810643"/>
                  </a:ext>
                </a:extLst>
              </a:tr>
              <a:tr h="65301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GTM0525FSA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MANCOXIB-90 (1x3x10’s)</a:t>
                      </a:r>
                      <a:b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(3 blisters/box)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Each tablet contains</a:t>
                      </a:r>
                      <a:r>
                        <a:rPr lang="th-TH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b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Etoricoxib 90 mg.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In-house, no</a:t>
                      </a:r>
                      <a:r>
                        <a:rPr lang="th-TH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199043"/>
                  </a:ext>
                </a:extLst>
              </a:tr>
            </a:tbl>
          </a:graphicData>
        </a:graphic>
      </p:graphicFrame>
      <p:pic>
        <p:nvPicPr>
          <p:cNvPr id="15" name="รูปภาพ 5">
            <a:extLst>
              <a:ext uri="{FF2B5EF4-FFF2-40B4-BE49-F238E27FC236}">
                <a16:creationId xmlns:a16="http://schemas.microsoft.com/office/drawing/2014/main" id="{1BD1C66C-A049-4817-B4D4-476E0FBEE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679" y="1349971"/>
            <a:ext cx="3397876" cy="1665536"/>
          </a:xfrm>
          <a:prstGeom prst="rect">
            <a:avLst/>
          </a:prstGeom>
        </p:spPr>
      </p:pic>
      <p:pic>
        <p:nvPicPr>
          <p:cNvPr id="16" name="รูปภาพ 6">
            <a:extLst>
              <a:ext uri="{FF2B5EF4-FFF2-40B4-BE49-F238E27FC236}">
                <a16:creationId xmlns:a16="http://schemas.microsoft.com/office/drawing/2014/main" id="{61195FB0-A796-430D-B25A-6EA64D0B86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65254" y="3255234"/>
            <a:ext cx="3497627" cy="166553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6251196-50DA-4088-A427-52FF846F6862}"/>
              </a:ext>
            </a:extLst>
          </p:cNvPr>
          <p:cNvSpPr/>
          <p:nvPr/>
        </p:nvSpPr>
        <p:spPr>
          <a:xfrm>
            <a:off x="-25439" y="187500"/>
            <a:ext cx="4907156" cy="1003300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5CCA7AB-FEFD-4FFE-90C2-3EC93D1B6D34}"/>
              </a:ext>
            </a:extLst>
          </p:cNvPr>
          <p:cNvSpPr txBox="1">
            <a:spLocks/>
          </p:cNvSpPr>
          <p:nvPr/>
        </p:nvSpPr>
        <p:spPr>
          <a:xfrm>
            <a:off x="1031998" y="0"/>
            <a:ext cx="9144000" cy="11609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BA :</a:t>
            </a:r>
            <a:r>
              <a:rPr lang="en-US" altLang="zh-CN" sz="40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zh-CN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bioavailability</a:t>
            </a:r>
            <a:r>
              <a:rPr lang="en-US" altLang="zh-CN" sz="40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br>
              <a:rPr lang="en-US" altLang="zh-CN" sz="40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altLang="zh-CN" sz="2900" b="1" dirty="0">
                <a:latin typeface="Aharoni" panose="02010803020104030203" pitchFamily="2" charset="-79"/>
                <a:cs typeface="Aharoni" panose="02010803020104030203" pitchFamily="2" charset="-79"/>
              </a:rPr>
              <a:t>BE</a:t>
            </a:r>
            <a:r>
              <a:rPr lang="en-US" altLang="zh-CN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 : bioequivalence</a:t>
            </a:r>
            <a:endParaRPr lang="en-US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49E33C-8834-4BCE-86C7-1F3F0D47B1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416" y="47718"/>
            <a:ext cx="911584" cy="903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08D40A-24EF-4791-9FBF-617263F18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8" b="100000" l="729" r="990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859" y="219358"/>
            <a:ext cx="833367" cy="1153659"/>
          </a:xfrm>
          <a:prstGeom prst="rect">
            <a:avLst/>
          </a:prstGeom>
        </p:spPr>
      </p:pic>
      <p:graphicFrame>
        <p:nvGraphicFramePr>
          <p:cNvPr id="21" name="Table 9">
            <a:extLst>
              <a:ext uri="{FF2B5EF4-FFF2-40B4-BE49-F238E27FC236}">
                <a16:creationId xmlns:a16="http://schemas.microsoft.com/office/drawing/2014/main" id="{F355680C-F90A-490B-889F-BFDFF3D516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4883940"/>
              </p:ext>
            </p:extLst>
          </p:nvPr>
        </p:nvGraphicFramePr>
        <p:xfrm>
          <a:off x="-25439" y="5282405"/>
          <a:ext cx="8096700" cy="129540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256710">
                  <a:extLst>
                    <a:ext uri="{9D8B030D-6E8A-4147-A177-3AD203B41FA5}">
                      <a16:colId xmlns:a16="http://schemas.microsoft.com/office/drawing/2014/main" val="1768667372"/>
                    </a:ext>
                  </a:extLst>
                </a:gridCol>
                <a:gridCol w="2207030">
                  <a:extLst>
                    <a:ext uri="{9D8B030D-6E8A-4147-A177-3AD203B41FA5}">
                      <a16:colId xmlns:a16="http://schemas.microsoft.com/office/drawing/2014/main" val="1425207233"/>
                    </a:ext>
                  </a:extLst>
                </a:gridCol>
                <a:gridCol w="3474934">
                  <a:extLst>
                    <a:ext uri="{9D8B030D-6E8A-4147-A177-3AD203B41FA5}">
                      <a16:colId xmlns:a16="http://schemas.microsoft.com/office/drawing/2014/main" val="3019945197"/>
                    </a:ext>
                  </a:extLst>
                </a:gridCol>
                <a:gridCol w="1158026">
                  <a:extLst>
                    <a:ext uri="{9D8B030D-6E8A-4147-A177-3AD203B41FA5}">
                      <a16:colId xmlns:a16="http://schemas.microsoft.com/office/drawing/2014/main" val="276277897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CODE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NAME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INGREDIENT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REFERENCE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810643"/>
                  </a:ext>
                </a:extLst>
              </a:tr>
              <a:tr h="65301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GTM0526FSA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MANCOXIB-120 (1x3x10’s) </a:t>
                      </a:r>
                      <a:b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(3 blisters/box)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Each tablet contains</a:t>
                      </a:r>
                      <a:r>
                        <a:rPr lang="th-TH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b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Etoricoxib 120 mg.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In-house, no</a:t>
                      </a:r>
                      <a:r>
                        <a:rPr lang="th-TH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199043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0141D8E2-8B39-47BF-9064-1564792F7E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6512" y="5160498"/>
            <a:ext cx="1938366" cy="140972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6E1DED33-0832-49E4-828A-2AE45612D4BD}"/>
              </a:ext>
            </a:extLst>
          </p:cNvPr>
          <p:cNvSpPr txBox="1">
            <a:spLocks/>
          </p:cNvSpPr>
          <p:nvPr/>
        </p:nvSpPr>
        <p:spPr>
          <a:xfrm>
            <a:off x="5833774" y="1080857"/>
            <a:ext cx="2492738" cy="4989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Shelf Life 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yrs.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656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9">
            <a:extLst>
              <a:ext uri="{FF2B5EF4-FFF2-40B4-BE49-F238E27FC236}">
                <a16:creationId xmlns:a16="http://schemas.microsoft.com/office/drawing/2014/main" id="{1AD1FB24-CCBC-4AAD-B0A5-D1578BD85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7742558"/>
              </p:ext>
            </p:extLst>
          </p:nvPr>
        </p:nvGraphicFramePr>
        <p:xfrm>
          <a:off x="0" y="1753954"/>
          <a:ext cx="8096700" cy="156972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240325">
                  <a:extLst>
                    <a:ext uri="{9D8B030D-6E8A-4147-A177-3AD203B41FA5}">
                      <a16:colId xmlns:a16="http://schemas.microsoft.com/office/drawing/2014/main" val="1768667372"/>
                    </a:ext>
                  </a:extLst>
                </a:gridCol>
                <a:gridCol w="2223415">
                  <a:extLst>
                    <a:ext uri="{9D8B030D-6E8A-4147-A177-3AD203B41FA5}">
                      <a16:colId xmlns:a16="http://schemas.microsoft.com/office/drawing/2014/main" val="1425207233"/>
                    </a:ext>
                  </a:extLst>
                </a:gridCol>
                <a:gridCol w="3474934">
                  <a:extLst>
                    <a:ext uri="{9D8B030D-6E8A-4147-A177-3AD203B41FA5}">
                      <a16:colId xmlns:a16="http://schemas.microsoft.com/office/drawing/2014/main" val="3019945197"/>
                    </a:ext>
                  </a:extLst>
                </a:gridCol>
                <a:gridCol w="1158026">
                  <a:extLst>
                    <a:ext uri="{9D8B030D-6E8A-4147-A177-3AD203B41FA5}">
                      <a16:colId xmlns:a16="http://schemas.microsoft.com/office/drawing/2014/main" val="276277897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CODE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NAME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INGREDIENT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REFERENCE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810643"/>
                  </a:ext>
                </a:extLst>
              </a:tr>
              <a:tr h="65301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GTM0229FVA</a:t>
                      </a:r>
                    </a:p>
                    <a:p>
                      <a:pPr algn="ctr"/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400" dirty="0"/>
                        <a:t>GTM0229DNA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Manazith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Dry Syrup (1x3x15ml.) </a:t>
                      </a:r>
                      <a:b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Manazith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Dry Syrup (1x12x15ml.)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Each 5 ml (When mix) contains : Azithromycin dihydrate 209.64 mg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eq.To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Azithromycin 200 mg./5 ml.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b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In-house, no</a:t>
                      </a:r>
                      <a:r>
                        <a:rPr lang="th-TH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199043"/>
                  </a:ext>
                </a:extLst>
              </a:tr>
            </a:tbl>
          </a:graphicData>
        </a:graphic>
      </p:graphicFrame>
      <p:graphicFrame>
        <p:nvGraphicFramePr>
          <p:cNvPr id="14" name="Table 9">
            <a:extLst>
              <a:ext uri="{FF2B5EF4-FFF2-40B4-BE49-F238E27FC236}">
                <a16:creationId xmlns:a16="http://schemas.microsoft.com/office/drawing/2014/main" id="{FFCA1A7F-8017-467E-9A55-8BD90684C0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667296"/>
              </p:ext>
            </p:extLst>
          </p:nvPr>
        </p:nvGraphicFramePr>
        <p:xfrm>
          <a:off x="0" y="4286489"/>
          <a:ext cx="8086009" cy="184404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276539">
                  <a:extLst>
                    <a:ext uri="{9D8B030D-6E8A-4147-A177-3AD203B41FA5}">
                      <a16:colId xmlns:a16="http://schemas.microsoft.com/office/drawing/2014/main" val="1768667372"/>
                    </a:ext>
                  </a:extLst>
                </a:gridCol>
                <a:gridCol w="2176510">
                  <a:extLst>
                    <a:ext uri="{9D8B030D-6E8A-4147-A177-3AD203B41FA5}">
                      <a16:colId xmlns:a16="http://schemas.microsoft.com/office/drawing/2014/main" val="1425207233"/>
                    </a:ext>
                  </a:extLst>
                </a:gridCol>
                <a:gridCol w="3474934">
                  <a:extLst>
                    <a:ext uri="{9D8B030D-6E8A-4147-A177-3AD203B41FA5}">
                      <a16:colId xmlns:a16="http://schemas.microsoft.com/office/drawing/2014/main" val="3019945197"/>
                    </a:ext>
                  </a:extLst>
                </a:gridCol>
                <a:gridCol w="1158026">
                  <a:extLst>
                    <a:ext uri="{9D8B030D-6E8A-4147-A177-3AD203B41FA5}">
                      <a16:colId xmlns:a16="http://schemas.microsoft.com/office/drawing/2014/main" val="276277897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CODE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NAME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INGREDIENT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REFERENCE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810643"/>
                  </a:ext>
                </a:extLst>
              </a:tr>
              <a:tr h="65301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GTM0227CQA</a:t>
                      </a:r>
                    </a:p>
                    <a:p>
                      <a:pPr algn="ctr"/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400" dirty="0"/>
                        <a:t>GTM0227DHA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Manazith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Capsule </a:t>
                      </a:r>
                      <a:b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( 1x6x6's ) </a:t>
                      </a:r>
                    </a:p>
                    <a:p>
                      <a:pPr algn="ctr"/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Manazith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Capsule </a:t>
                      </a:r>
                      <a:b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( 1x10x6's )</a:t>
                      </a: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Azithromycin dihydrate 262.05 mg. eq.to Azithromycin 250 mg.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b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In-house, no</a:t>
                      </a:r>
                      <a:r>
                        <a:rPr lang="th-TH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199043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56251196-50DA-4088-A427-52FF846F6862}"/>
              </a:ext>
            </a:extLst>
          </p:cNvPr>
          <p:cNvSpPr/>
          <p:nvPr/>
        </p:nvSpPr>
        <p:spPr>
          <a:xfrm>
            <a:off x="-25439" y="187500"/>
            <a:ext cx="4907156" cy="1003300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5CCA7AB-FEFD-4FFE-90C2-3EC93D1B6D34}"/>
              </a:ext>
            </a:extLst>
          </p:cNvPr>
          <p:cNvSpPr txBox="1">
            <a:spLocks/>
          </p:cNvSpPr>
          <p:nvPr/>
        </p:nvSpPr>
        <p:spPr>
          <a:xfrm>
            <a:off x="1031998" y="0"/>
            <a:ext cx="9144000" cy="11609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BA :</a:t>
            </a:r>
            <a:r>
              <a:rPr lang="en-US" altLang="zh-CN" sz="40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zh-CN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bioavailability</a:t>
            </a:r>
            <a:r>
              <a:rPr lang="en-US" altLang="zh-CN" sz="40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br>
              <a:rPr lang="en-US" altLang="zh-CN" sz="40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altLang="zh-CN" sz="2900" b="1" dirty="0">
                <a:latin typeface="Aharoni" panose="02010803020104030203" pitchFamily="2" charset="-79"/>
                <a:cs typeface="Aharoni" panose="02010803020104030203" pitchFamily="2" charset="-79"/>
              </a:rPr>
              <a:t>BE</a:t>
            </a:r>
            <a:r>
              <a:rPr lang="en-US" altLang="zh-CN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 : bioequivalence</a:t>
            </a:r>
            <a:endParaRPr lang="en-US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49E33C-8834-4BCE-86C7-1F3F0D47B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416" y="47718"/>
            <a:ext cx="911584" cy="903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08D40A-24EF-4791-9FBF-617263F18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8" b="100000" l="729" r="990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859" y="219358"/>
            <a:ext cx="833367" cy="1153659"/>
          </a:xfrm>
          <a:prstGeom prst="rect">
            <a:avLst/>
          </a:prstGeom>
        </p:spPr>
      </p:pic>
      <p:pic>
        <p:nvPicPr>
          <p:cNvPr id="21" name="รูปภาพ 14">
            <a:extLst>
              <a:ext uri="{FF2B5EF4-FFF2-40B4-BE49-F238E27FC236}">
                <a16:creationId xmlns:a16="http://schemas.microsoft.com/office/drawing/2014/main" id="{363F3006-A43C-492A-9497-7425E7594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8902" y="4197785"/>
            <a:ext cx="3248582" cy="2252763"/>
          </a:xfrm>
          <a:prstGeom prst="rect">
            <a:avLst/>
          </a:prstGeom>
        </p:spPr>
      </p:pic>
      <p:pic>
        <p:nvPicPr>
          <p:cNvPr id="22" name="รูปภาพ 15">
            <a:extLst>
              <a:ext uri="{FF2B5EF4-FFF2-40B4-BE49-F238E27FC236}">
                <a16:creationId xmlns:a16="http://schemas.microsoft.com/office/drawing/2014/main" id="{DA40FE23-8A3B-4233-BE5D-B9F87C11F4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6889" y="1533833"/>
            <a:ext cx="2782155" cy="227683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F3C4704-FE0B-45A5-A6ED-4726002828A1}"/>
              </a:ext>
            </a:extLst>
          </p:cNvPr>
          <p:cNvSpPr txBox="1">
            <a:spLocks/>
          </p:cNvSpPr>
          <p:nvPr/>
        </p:nvSpPr>
        <p:spPr>
          <a:xfrm>
            <a:off x="5954151" y="1269770"/>
            <a:ext cx="2492738" cy="4989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Shelf Life 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yrs.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E7B0AD9-0AC7-4AA7-8742-9B7D493FF886}"/>
              </a:ext>
            </a:extLst>
          </p:cNvPr>
          <p:cNvSpPr txBox="1">
            <a:spLocks/>
          </p:cNvSpPr>
          <p:nvPr/>
        </p:nvSpPr>
        <p:spPr>
          <a:xfrm>
            <a:off x="5943460" y="3817053"/>
            <a:ext cx="2492738" cy="4989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Shelf Life 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yrs.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053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9">
            <a:extLst>
              <a:ext uri="{FF2B5EF4-FFF2-40B4-BE49-F238E27FC236}">
                <a16:creationId xmlns:a16="http://schemas.microsoft.com/office/drawing/2014/main" id="{1AD1FB24-CCBC-4AAD-B0A5-D1578BD85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736121"/>
              </p:ext>
            </p:extLst>
          </p:nvPr>
        </p:nvGraphicFramePr>
        <p:xfrm>
          <a:off x="0" y="5269944"/>
          <a:ext cx="8490429" cy="1317121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198234">
                  <a:extLst>
                    <a:ext uri="{9D8B030D-6E8A-4147-A177-3AD203B41FA5}">
                      <a16:colId xmlns:a16="http://schemas.microsoft.com/office/drawing/2014/main" val="1768667372"/>
                    </a:ext>
                  </a:extLst>
                </a:gridCol>
                <a:gridCol w="2433942">
                  <a:extLst>
                    <a:ext uri="{9D8B030D-6E8A-4147-A177-3AD203B41FA5}">
                      <a16:colId xmlns:a16="http://schemas.microsoft.com/office/drawing/2014/main" val="1425207233"/>
                    </a:ext>
                  </a:extLst>
                </a:gridCol>
                <a:gridCol w="3643914">
                  <a:extLst>
                    <a:ext uri="{9D8B030D-6E8A-4147-A177-3AD203B41FA5}">
                      <a16:colId xmlns:a16="http://schemas.microsoft.com/office/drawing/2014/main" val="3019945197"/>
                    </a:ext>
                  </a:extLst>
                </a:gridCol>
                <a:gridCol w="1214339">
                  <a:extLst>
                    <a:ext uri="{9D8B030D-6E8A-4147-A177-3AD203B41FA5}">
                      <a16:colId xmlns:a16="http://schemas.microsoft.com/office/drawing/2014/main" val="2762778979"/>
                    </a:ext>
                  </a:extLst>
                </a:gridCol>
              </a:tblGrid>
              <a:tr h="37224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CODE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NAME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INGREDIENT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REFERENCE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810643"/>
                  </a:ext>
                </a:extLst>
              </a:tr>
              <a:tr h="92315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GTF0230FSA</a:t>
                      </a:r>
                    </a:p>
                    <a:p>
                      <a:pPr algn="ctr"/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400" dirty="0"/>
                        <a:t>GTF0230GEA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FINAS-5 ( 1x3x10’s) </a:t>
                      </a: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FINAS-5 ( 1x50x10's)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Finasteride 5 mg.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API USP36</a:t>
                      </a:r>
                      <a:b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FP USP42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199043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56251196-50DA-4088-A427-52FF846F6862}"/>
              </a:ext>
            </a:extLst>
          </p:cNvPr>
          <p:cNvSpPr/>
          <p:nvPr/>
        </p:nvSpPr>
        <p:spPr>
          <a:xfrm>
            <a:off x="-25439" y="187500"/>
            <a:ext cx="4907156" cy="1003300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5CCA7AB-FEFD-4FFE-90C2-3EC93D1B6D34}"/>
              </a:ext>
            </a:extLst>
          </p:cNvPr>
          <p:cNvSpPr txBox="1">
            <a:spLocks/>
          </p:cNvSpPr>
          <p:nvPr/>
        </p:nvSpPr>
        <p:spPr>
          <a:xfrm>
            <a:off x="1031998" y="0"/>
            <a:ext cx="9144000" cy="11609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BA :</a:t>
            </a:r>
            <a:r>
              <a:rPr lang="en-US" altLang="zh-CN" sz="40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zh-CN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bioavailability</a:t>
            </a:r>
            <a:r>
              <a:rPr lang="en-US" altLang="zh-CN" sz="40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br>
              <a:rPr lang="en-US" altLang="zh-CN" sz="40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altLang="zh-CN" sz="2900" b="1" dirty="0">
                <a:latin typeface="Aharoni" panose="02010803020104030203" pitchFamily="2" charset="-79"/>
                <a:cs typeface="Aharoni" panose="02010803020104030203" pitchFamily="2" charset="-79"/>
              </a:rPr>
              <a:t>BE</a:t>
            </a:r>
            <a:r>
              <a:rPr lang="en-US" altLang="zh-CN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 : bioequivalence</a:t>
            </a:r>
            <a:endParaRPr lang="en-US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49E33C-8834-4BCE-86C7-1F3F0D47B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416" y="47718"/>
            <a:ext cx="911584" cy="903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08D40A-24EF-4791-9FBF-617263F18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8" b="100000" l="729" r="990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859" y="219358"/>
            <a:ext cx="833367" cy="1153659"/>
          </a:xfrm>
          <a:prstGeom prst="rect">
            <a:avLst/>
          </a:prstGeom>
        </p:spPr>
      </p:pic>
      <p:graphicFrame>
        <p:nvGraphicFramePr>
          <p:cNvPr id="19" name="Table 9">
            <a:extLst>
              <a:ext uri="{FF2B5EF4-FFF2-40B4-BE49-F238E27FC236}">
                <a16:creationId xmlns:a16="http://schemas.microsoft.com/office/drawing/2014/main" id="{AB18D963-71F7-4BED-AF8B-A1FFF1B58B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110599"/>
              </p:ext>
            </p:extLst>
          </p:nvPr>
        </p:nvGraphicFramePr>
        <p:xfrm>
          <a:off x="0" y="3415497"/>
          <a:ext cx="8490429" cy="1160983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198234">
                  <a:extLst>
                    <a:ext uri="{9D8B030D-6E8A-4147-A177-3AD203B41FA5}">
                      <a16:colId xmlns:a16="http://schemas.microsoft.com/office/drawing/2014/main" val="1768667372"/>
                    </a:ext>
                  </a:extLst>
                </a:gridCol>
                <a:gridCol w="2433942">
                  <a:extLst>
                    <a:ext uri="{9D8B030D-6E8A-4147-A177-3AD203B41FA5}">
                      <a16:colId xmlns:a16="http://schemas.microsoft.com/office/drawing/2014/main" val="1425207233"/>
                    </a:ext>
                  </a:extLst>
                </a:gridCol>
                <a:gridCol w="3643914">
                  <a:extLst>
                    <a:ext uri="{9D8B030D-6E8A-4147-A177-3AD203B41FA5}">
                      <a16:colId xmlns:a16="http://schemas.microsoft.com/office/drawing/2014/main" val="3019945197"/>
                    </a:ext>
                  </a:extLst>
                </a:gridCol>
                <a:gridCol w="1214339">
                  <a:extLst>
                    <a:ext uri="{9D8B030D-6E8A-4147-A177-3AD203B41FA5}">
                      <a16:colId xmlns:a16="http://schemas.microsoft.com/office/drawing/2014/main" val="2762778979"/>
                    </a:ext>
                  </a:extLst>
                </a:gridCol>
              </a:tblGrid>
              <a:tr h="42778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CODE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NAME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INGREDIENT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REFERENCE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810643"/>
                  </a:ext>
                </a:extLst>
              </a:tr>
              <a:tr h="73319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GTL0999FSA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LERES (1x3x10’s) </a:t>
                      </a:r>
                      <a:b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blister per box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Levocetirizine dihydrochloride 5 mg.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USP41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199043"/>
                  </a:ext>
                </a:extLst>
              </a:tr>
            </a:tbl>
          </a:graphicData>
        </a:graphic>
      </p:graphicFrame>
      <p:pic>
        <p:nvPicPr>
          <p:cNvPr id="20" name="รูปภาพ 1">
            <a:extLst>
              <a:ext uri="{FF2B5EF4-FFF2-40B4-BE49-F238E27FC236}">
                <a16:creationId xmlns:a16="http://schemas.microsoft.com/office/drawing/2014/main" id="{700113B8-8E2E-4E69-B801-6072FCEC5F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57" y="3104292"/>
            <a:ext cx="3342043" cy="1657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pic>
        <p:nvPicPr>
          <p:cNvPr id="12" name="รูปภาพ 13">
            <a:extLst>
              <a:ext uri="{FF2B5EF4-FFF2-40B4-BE49-F238E27FC236}">
                <a16:creationId xmlns:a16="http://schemas.microsoft.com/office/drawing/2014/main" id="{3254CC9F-5729-4CAB-92CB-4A7B388297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9957" y="4981724"/>
            <a:ext cx="3035008" cy="164219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E241503-C611-4638-BF29-BBAD6B3C7FEB}"/>
              </a:ext>
            </a:extLst>
          </p:cNvPr>
          <p:cNvSpPr txBox="1">
            <a:spLocks/>
          </p:cNvSpPr>
          <p:nvPr/>
        </p:nvSpPr>
        <p:spPr>
          <a:xfrm>
            <a:off x="5833777" y="3003523"/>
            <a:ext cx="2492738" cy="4989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Shelf Life 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yrs.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BAC7260-632A-46E2-BCF2-705991390747}"/>
              </a:ext>
            </a:extLst>
          </p:cNvPr>
          <p:cNvSpPr txBox="1">
            <a:spLocks/>
          </p:cNvSpPr>
          <p:nvPr/>
        </p:nvSpPr>
        <p:spPr>
          <a:xfrm>
            <a:off x="5981258" y="4732258"/>
            <a:ext cx="2492738" cy="4989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Shelf Life 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yrs.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Table 9">
            <a:extLst>
              <a:ext uri="{FF2B5EF4-FFF2-40B4-BE49-F238E27FC236}">
                <a16:creationId xmlns:a16="http://schemas.microsoft.com/office/drawing/2014/main" id="{C52AF9AE-DB14-446A-AB4E-8C8AC58EB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411626"/>
              </p:ext>
            </p:extLst>
          </p:nvPr>
        </p:nvGraphicFramePr>
        <p:xfrm>
          <a:off x="-25439" y="1495184"/>
          <a:ext cx="8490429" cy="129540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355797">
                  <a:extLst>
                    <a:ext uri="{9D8B030D-6E8A-4147-A177-3AD203B41FA5}">
                      <a16:colId xmlns:a16="http://schemas.microsoft.com/office/drawing/2014/main" val="1768667372"/>
                    </a:ext>
                  </a:extLst>
                </a:gridCol>
                <a:gridCol w="2276379">
                  <a:extLst>
                    <a:ext uri="{9D8B030D-6E8A-4147-A177-3AD203B41FA5}">
                      <a16:colId xmlns:a16="http://schemas.microsoft.com/office/drawing/2014/main" val="1425207233"/>
                    </a:ext>
                  </a:extLst>
                </a:gridCol>
                <a:gridCol w="3636036">
                  <a:extLst>
                    <a:ext uri="{9D8B030D-6E8A-4147-A177-3AD203B41FA5}">
                      <a16:colId xmlns:a16="http://schemas.microsoft.com/office/drawing/2014/main" val="3019945197"/>
                    </a:ext>
                  </a:extLst>
                </a:gridCol>
                <a:gridCol w="1222217">
                  <a:extLst>
                    <a:ext uri="{9D8B030D-6E8A-4147-A177-3AD203B41FA5}">
                      <a16:colId xmlns:a16="http://schemas.microsoft.com/office/drawing/2014/main" val="276277897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CODE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NAME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INGREDIENT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REFERENCE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810643"/>
                  </a:ext>
                </a:extLst>
              </a:tr>
              <a:tr h="65301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GTA0115FSA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ATTOR-40 TABLET (1x3x10's)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Each 1 film coated tablet contains Atorvastatin calcium trihydrate eq. to Atorvastatin 40 mg.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In-house and USP 41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199043"/>
                  </a:ext>
                </a:extLst>
              </a:tr>
            </a:tbl>
          </a:graphicData>
        </a:graphic>
      </p:graphicFrame>
      <p:sp>
        <p:nvSpPr>
          <p:cNvPr id="21" name="Title 1">
            <a:extLst>
              <a:ext uri="{FF2B5EF4-FFF2-40B4-BE49-F238E27FC236}">
                <a16:creationId xmlns:a16="http://schemas.microsoft.com/office/drawing/2014/main" id="{3F4733E3-79C9-44D6-AD8B-2B798B7702DF}"/>
              </a:ext>
            </a:extLst>
          </p:cNvPr>
          <p:cNvSpPr txBox="1">
            <a:spLocks/>
          </p:cNvSpPr>
          <p:nvPr/>
        </p:nvSpPr>
        <p:spPr>
          <a:xfrm>
            <a:off x="5833777" y="1029170"/>
            <a:ext cx="2492738" cy="4989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Shelf Life 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yrs.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82E1674-D5B8-48EE-B7AB-B1C9C77C61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246" l="1786" r="99821">
                        <a14:foregroundMark x1="24107" y1="49415" x2="11429" y2="69298"/>
                        <a14:foregroundMark x1="13750" y1="51170" x2="20179" y2="62281"/>
                        <a14:foregroundMark x1="37321" y1="64327" x2="17857" y2="66374"/>
                        <a14:foregroundMark x1="17857" y1="66374" x2="8750" y2="55556"/>
                        <a14:foregroundMark x1="11071" y1="48538" x2="52500" y2="2924"/>
                        <a14:foregroundMark x1="52500" y1="2924" x2="80714" y2="8187"/>
                        <a14:foregroundMark x1="80714" y1="8187" x2="90357" y2="37719"/>
                        <a14:foregroundMark x1="90357" y1="37719" x2="80714" y2="75731"/>
                        <a14:foregroundMark x1="80714" y1="75731" x2="4107" y2="92398"/>
                        <a14:foregroundMark x1="12679" y1="51170" x2="32679" y2="27485"/>
                        <a14:foregroundMark x1="32679" y1="27485" x2="34821" y2="35965"/>
                        <a14:foregroundMark x1="38214" y1="31871" x2="78929" y2="36257"/>
                        <a14:foregroundMark x1="78929" y1="36257" x2="83393" y2="54094"/>
                        <a14:foregroundMark x1="85536" y1="39181" x2="88750" y2="36842"/>
                        <a14:foregroundMark x1="8393" y1="87427" x2="15893" y2="66959"/>
                        <a14:foregroundMark x1="5714" y1="78070" x2="45357" y2="59942"/>
                        <a14:foregroundMark x1="22500" y1="71053" x2="56786" y2="52924"/>
                        <a14:foregroundMark x1="22500" y1="78947" x2="72321" y2="53801"/>
                        <a14:foregroundMark x1="19464" y1="82164" x2="69821" y2="65789"/>
                        <a14:foregroundMark x1="49107" y1="76316" x2="84286" y2="61111"/>
                        <a14:foregroundMark x1="8929" y1="84503" x2="31786" y2="65205"/>
                        <a14:foregroundMark x1="11429" y1="84211" x2="31964" y2="74269"/>
                        <a14:foregroundMark x1="13750" y1="85380" x2="29643" y2="85673"/>
                        <a14:foregroundMark x1="1964" y1="88596" x2="1964" y2="41813"/>
                        <a14:foregroundMark x1="2143" y1="39766" x2="38036" y2="39181"/>
                        <a14:foregroundMark x1="32857" y1="28363" x2="33750" y2="0"/>
                        <a14:foregroundMark x1="33750" y1="0" x2="33750" y2="0"/>
                        <a14:foregroundMark x1="2500" y1="87427" x2="3571" y2="94737"/>
                        <a14:foregroundMark x1="2857" y1="95322" x2="23929" y2="97368"/>
                        <a14:foregroundMark x1="23929" y1="97368" x2="30893" y2="95614"/>
                        <a14:foregroundMark x1="10179" y1="94444" x2="41429" y2="88012"/>
                        <a14:foregroundMark x1="31071" y1="97661" x2="66250" y2="90351"/>
                        <a14:foregroundMark x1="48036" y1="93860" x2="81250" y2="92398"/>
                        <a14:foregroundMark x1="48393" y1="98538" x2="79107" y2="95614"/>
                        <a14:foregroundMark x1="81250" y1="97076" x2="99821" y2="93275"/>
                        <a14:foregroundMark x1="71429" y1="92398" x2="89286" y2="77778"/>
                        <a14:foregroundMark x1="89286" y1="77778" x2="89464" y2="77778"/>
                        <a14:foregroundMark x1="87500" y1="91813" x2="96250" y2="57602"/>
                        <a14:foregroundMark x1="95536" y1="86550" x2="94643" y2="59064"/>
                        <a14:foregroundMark x1="98036" y1="77193" x2="97321" y2="48830"/>
                        <a14:foregroundMark x1="94286" y1="54094" x2="95000" y2="22515"/>
                        <a14:foregroundMark x1="98750" y1="39474" x2="98214" y2="12865"/>
                        <a14:foregroundMark x1="92500" y1="15205" x2="86964" y2="7895"/>
                        <a14:foregroundMark x1="96071" y1="6433" x2="80357" y2="2047"/>
                        <a14:foregroundMark x1="80357" y1="2047" x2="80357" y2="2047"/>
                        <a14:foregroundMark x1="38036" y1="5848" x2="49821" y2="3216"/>
                        <a14:foregroundMark x1="70179" y1="19006" x2="72857" y2="33626"/>
                        <a14:foregroundMark x1="72143" y1="42398" x2="70357" y2="48830"/>
                        <a14:foregroundMark x1="41071" y1="40936" x2="39107" y2="52924"/>
                        <a14:foregroundMark x1="16429" y1="55848" x2="23571" y2="55263"/>
                        <a14:foregroundMark x1="24464" y1="58187" x2="31964" y2="59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5360" y="1121291"/>
            <a:ext cx="3065190" cy="187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53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9">
            <a:extLst>
              <a:ext uri="{FF2B5EF4-FFF2-40B4-BE49-F238E27FC236}">
                <a16:creationId xmlns:a16="http://schemas.microsoft.com/office/drawing/2014/main" id="{1AD1FB24-CCBC-4AAD-B0A5-D1578BD85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613336"/>
              </p:ext>
            </p:extLst>
          </p:nvPr>
        </p:nvGraphicFramePr>
        <p:xfrm>
          <a:off x="-25439" y="1416780"/>
          <a:ext cx="8490429" cy="1608514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317822">
                  <a:extLst>
                    <a:ext uri="{9D8B030D-6E8A-4147-A177-3AD203B41FA5}">
                      <a16:colId xmlns:a16="http://schemas.microsoft.com/office/drawing/2014/main" val="1768667372"/>
                    </a:ext>
                  </a:extLst>
                </a:gridCol>
                <a:gridCol w="2314354">
                  <a:extLst>
                    <a:ext uri="{9D8B030D-6E8A-4147-A177-3AD203B41FA5}">
                      <a16:colId xmlns:a16="http://schemas.microsoft.com/office/drawing/2014/main" val="1425207233"/>
                    </a:ext>
                  </a:extLst>
                </a:gridCol>
                <a:gridCol w="4649973">
                  <a:extLst>
                    <a:ext uri="{9D8B030D-6E8A-4147-A177-3AD203B41FA5}">
                      <a16:colId xmlns:a16="http://schemas.microsoft.com/office/drawing/2014/main" val="30199451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62778979"/>
                    </a:ext>
                  </a:extLst>
                </a:gridCol>
              </a:tblGrid>
              <a:tr h="41607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CODE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NAME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INGREDIENT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810643"/>
                  </a:ext>
                </a:extLst>
              </a:tr>
              <a:tr h="119244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GHN0002BZA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NEVTRAL NATURAL SOOTHING CREAM (1x3x15g.) 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Each 1 gram contains</a:t>
                      </a:r>
                      <a:r>
                        <a:rPr lang="th-TH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b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Standardized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Rangchuet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Extract</a:t>
                      </a:r>
                      <a:b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 </a:t>
                      </a:r>
                      <a:r>
                        <a:rPr lang="el-GR" sz="180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sz="180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19904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549E33C-8834-4BCE-86C7-1F3F0D47B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416" y="47718"/>
            <a:ext cx="911584" cy="903560"/>
          </a:xfrm>
          <a:prstGeom prst="rect">
            <a:avLst/>
          </a:prstGeom>
        </p:spPr>
      </p:pic>
      <p:graphicFrame>
        <p:nvGraphicFramePr>
          <p:cNvPr id="21" name="Table 9">
            <a:extLst>
              <a:ext uri="{FF2B5EF4-FFF2-40B4-BE49-F238E27FC236}">
                <a16:creationId xmlns:a16="http://schemas.microsoft.com/office/drawing/2014/main" id="{F355680C-F90A-490B-889F-BFDFF3D516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31856"/>
              </p:ext>
            </p:extLst>
          </p:nvPr>
        </p:nvGraphicFramePr>
        <p:xfrm>
          <a:off x="0" y="4261959"/>
          <a:ext cx="8490429" cy="1620468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412759">
                  <a:extLst>
                    <a:ext uri="{9D8B030D-6E8A-4147-A177-3AD203B41FA5}">
                      <a16:colId xmlns:a16="http://schemas.microsoft.com/office/drawing/2014/main" val="1768667372"/>
                    </a:ext>
                  </a:extLst>
                </a:gridCol>
                <a:gridCol w="2240518">
                  <a:extLst>
                    <a:ext uri="{9D8B030D-6E8A-4147-A177-3AD203B41FA5}">
                      <a16:colId xmlns:a16="http://schemas.microsoft.com/office/drawing/2014/main" val="1425207233"/>
                    </a:ext>
                  </a:extLst>
                </a:gridCol>
                <a:gridCol w="3653832">
                  <a:extLst>
                    <a:ext uri="{9D8B030D-6E8A-4147-A177-3AD203B41FA5}">
                      <a16:colId xmlns:a16="http://schemas.microsoft.com/office/drawing/2014/main" val="3019945197"/>
                    </a:ext>
                  </a:extLst>
                </a:gridCol>
                <a:gridCol w="1183320">
                  <a:extLst>
                    <a:ext uri="{9D8B030D-6E8A-4147-A177-3AD203B41FA5}">
                      <a16:colId xmlns:a16="http://schemas.microsoft.com/office/drawing/2014/main" val="2762778979"/>
                    </a:ext>
                  </a:extLst>
                </a:gridCol>
              </a:tblGrid>
              <a:tr h="42646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CODE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NAME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INGREDIENT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REFERENCE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810643"/>
                  </a:ext>
                </a:extLst>
              </a:tr>
              <a:tr h="119400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GTT0059HFA</a:t>
                      </a:r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GTT0059CMA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TENOSALIC OINTMENT (1x6x5g.)</a:t>
                      </a: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TENOSALIC OINTMENT (1x6x15g.) 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Betamethasone dipropionate 0.5 mg, Salicylic acid 30 mg.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In-house and USP 39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199043"/>
                  </a:ext>
                </a:extLst>
              </a:tr>
            </a:tbl>
          </a:graphicData>
        </a:graphic>
      </p:graphicFrame>
      <p:sp>
        <p:nvSpPr>
          <p:cNvPr id="20" name="Title 1">
            <a:extLst>
              <a:ext uri="{FF2B5EF4-FFF2-40B4-BE49-F238E27FC236}">
                <a16:creationId xmlns:a16="http://schemas.microsoft.com/office/drawing/2014/main" id="{6E1DED33-0832-49E4-828A-2AE45612D4BD}"/>
              </a:ext>
            </a:extLst>
          </p:cNvPr>
          <p:cNvSpPr txBox="1">
            <a:spLocks/>
          </p:cNvSpPr>
          <p:nvPr/>
        </p:nvSpPr>
        <p:spPr>
          <a:xfrm>
            <a:off x="5833774" y="958102"/>
            <a:ext cx="2492738" cy="4989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Shelf Life 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yrs.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C6C165-49B0-4E86-9237-05520FA42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3673" y="951278"/>
            <a:ext cx="2743200" cy="2836455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D197A974-293D-4A80-A770-78F0139A9BCA}"/>
              </a:ext>
            </a:extLst>
          </p:cNvPr>
          <p:cNvSpPr txBox="1">
            <a:spLocks/>
          </p:cNvSpPr>
          <p:nvPr/>
        </p:nvSpPr>
        <p:spPr>
          <a:xfrm>
            <a:off x="5833774" y="3744170"/>
            <a:ext cx="2492738" cy="4989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Shelf Life 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yrs.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F1138D-A18E-4173-A9BB-3DDF704A0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0429" y="4439471"/>
            <a:ext cx="3637601" cy="126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79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9">
            <a:extLst>
              <a:ext uri="{FF2B5EF4-FFF2-40B4-BE49-F238E27FC236}">
                <a16:creationId xmlns:a16="http://schemas.microsoft.com/office/drawing/2014/main" id="{1AD1FB24-CCBC-4AAD-B0A5-D1578BD85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225460"/>
              </p:ext>
            </p:extLst>
          </p:nvPr>
        </p:nvGraphicFramePr>
        <p:xfrm>
          <a:off x="0" y="741381"/>
          <a:ext cx="8096700" cy="266700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249378">
                  <a:extLst>
                    <a:ext uri="{9D8B030D-6E8A-4147-A177-3AD203B41FA5}">
                      <a16:colId xmlns:a16="http://schemas.microsoft.com/office/drawing/2014/main" val="1768667372"/>
                    </a:ext>
                  </a:extLst>
                </a:gridCol>
                <a:gridCol w="2214362">
                  <a:extLst>
                    <a:ext uri="{9D8B030D-6E8A-4147-A177-3AD203B41FA5}">
                      <a16:colId xmlns:a16="http://schemas.microsoft.com/office/drawing/2014/main" val="1425207233"/>
                    </a:ext>
                  </a:extLst>
                </a:gridCol>
                <a:gridCol w="3474934">
                  <a:extLst>
                    <a:ext uri="{9D8B030D-6E8A-4147-A177-3AD203B41FA5}">
                      <a16:colId xmlns:a16="http://schemas.microsoft.com/office/drawing/2014/main" val="3019945197"/>
                    </a:ext>
                  </a:extLst>
                </a:gridCol>
                <a:gridCol w="1158026">
                  <a:extLst>
                    <a:ext uri="{9D8B030D-6E8A-4147-A177-3AD203B41FA5}">
                      <a16:colId xmlns:a16="http://schemas.microsoft.com/office/drawing/2014/main" val="276277897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CODE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NAME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INGREDIENT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REFERENCE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810643"/>
                  </a:ext>
                </a:extLst>
              </a:tr>
              <a:tr h="65301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GTD0015DTA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400" dirty="0"/>
                        <a:t>GTD0015BCA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400" dirty="0"/>
                        <a:t>GTD0015AMA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Dermaman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Cream (1x12x5g.)</a:t>
                      </a: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Dermaman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Cream (1x12x25g.)</a:t>
                      </a: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Dermaman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Cream (500g.)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each</a:t>
                      </a:r>
                      <a:r>
                        <a:rPr lang="th-TH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g. contains</a:t>
                      </a:r>
                      <a:r>
                        <a:rPr lang="th-TH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Clobetasol</a:t>
                      </a:r>
                      <a:b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Propionate 0.5 mg.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USP43 (2020)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19904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549E33C-8834-4BCE-86C7-1F3F0D47B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416" y="47718"/>
            <a:ext cx="911584" cy="903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FD5A31-9EE5-4939-9D99-2D3436975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463" y="976895"/>
            <a:ext cx="3580740" cy="2717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9778736-3132-403D-AA43-B065099ACC67}"/>
              </a:ext>
            </a:extLst>
          </p:cNvPr>
          <p:cNvSpPr txBox="1">
            <a:spLocks/>
          </p:cNvSpPr>
          <p:nvPr/>
        </p:nvSpPr>
        <p:spPr>
          <a:xfrm>
            <a:off x="5889387" y="242449"/>
            <a:ext cx="2492738" cy="4989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Shelf Life 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yrs.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75B09E-19B2-4454-A056-8A5962A01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6853" y="4536690"/>
            <a:ext cx="1591375" cy="14342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1CFD81-E101-42FD-A62C-91160D073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081" y="5176135"/>
            <a:ext cx="2139390" cy="752049"/>
          </a:xfrm>
          <a:prstGeom prst="rect">
            <a:avLst/>
          </a:prstGeom>
        </p:spPr>
      </p:pic>
      <p:graphicFrame>
        <p:nvGraphicFramePr>
          <p:cNvPr id="11" name="Table 9">
            <a:extLst>
              <a:ext uri="{FF2B5EF4-FFF2-40B4-BE49-F238E27FC236}">
                <a16:creationId xmlns:a16="http://schemas.microsoft.com/office/drawing/2014/main" id="{97D56BA2-28C2-4FDB-975C-8FAD26D336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830399"/>
              </p:ext>
            </p:extLst>
          </p:nvPr>
        </p:nvGraphicFramePr>
        <p:xfrm>
          <a:off x="0" y="3927932"/>
          <a:ext cx="8096700" cy="265176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249378">
                  <a:extLst>
                    <a:ext uri="{9D8B030D-6E8A-4147-A177-3AD203B41FA5}">
                      <a16:colId xmlns:a16="http://schemas.microsoft.com/office/drawing/2014/main" val="1768667372"/>
                    </a:ext>
                  </a:extLst>
                </a:gridCol>
                <a:gridCol w="2455847">
                  <a:extLst>
                    <a:ext uri="{9D8B030D-6E8A-4147-A177-3AD203B41FA5}">
                      <a16:colId xmlns:a16="http://schemas.microsoft.com/office/drawing/2014/main" val="1425207233"/>
                    </a:ext>
                  </a:extLst>
                </a:gridCol>
                <a:gridCol w="3233449">
                  <a:extLst>
                    <a:ext uri="{9D8B030D-6E8A-4147-A177-3AD203B41FA5}">
                      <a16:colId xmlns:a16="http://schemas.microsoft.com/office/drawing/2014/main" val="3019945197"/>
                    </a:ext>
                  </a:extLst>
                </a:gridCol>
                <a:gridCol w="1158026">
                  <a:extLst>
                    <a:ext uri="{9D8B030D-6E8A-4147-A177-3AD203B41FA5}">
                      <a16:colId xmlns:a16="http://schemas.microsoft.com/office/drawing/2014/main" val="27627789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CODE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NAME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INGREDIENT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REFERENCE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810643"/>
                  </a:ext>
                </a:extLst>
              </a:tr>
              <a:tr h="65301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GTD0051DTA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400" dirty="0"/>
                        <a:t>GTD0051DNA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400" dirty="0"/>
                        <a:t>GTD0051HRI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DERMAMAN OINTMENT </a:t>
                      </a:r>
                      <a:r>
                        <a:rPr lang="en-US" dirty="0"/>
                        <a:t>(1x12x5g.) 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DERMAMAN OINTMENT </a:t>
                      </a:r>
                      <a:r>
                        <a:rPr lang="en-US" dirty="0"/>
                        <a:t>(1x12x15g.) 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DERMAMAN OINTMENT </a:t>
                      </a:r>
                      <a:r>
                        <a:rPr lang="en-US" dirty="0"/>
                        <a:t>(1x1x450g.) 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Clobetasol propionate 0.05%w/w ointment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In-house (USP43), no</a:t>
                      </a:r>
                      <a:r>
                        <a:rPr lang="th-TH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199043"/>
                  </a:ext>
                </a:extLst>
              </a:tr>
            </a:tbl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7A4D7036-0C22-433C-956F-9750A35CB999}"/>
              </a:ext>
            </a:extLst>
          </p:cNvPr>
          <p:cNvSpPr txBox="1">
            <a:spLocks/>
          </p:cNvSpPr>
          <p:nvPr/>
        </p:nvSpPr>
        <p:spPr>
          <a:xfrm>
            <a:off x="5889387" y="3429000"/>
            <a:ext cx="2492738" cy="4989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Shelf Life 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yrs.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587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9">
            <a:extLst>
              <a:ext uri="{FF2B5EF4-FFF2-40B4-BE49-F238E27FC236}">
                <a16:creationId xmlns:a16="http://schemas.microsoft.com/office/drawing/2014/main" id="{1AD1FB24-CCBC-4AAD-B0A5-D1578BD85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987843"/>
              </p:ext>
            </p:extLst>
          </p:nvPr>
        </p:nvGraphicFramePr>
        <p:xfrm>
          <a:off x="0" y="726840"/>
          <a:ext cx="8096700" cy="348996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267485">
                  <a:extLst>
                    <a:ext uri="{9D8B030D-6E8A-4147-A177-3AD203B41FA5}">
                      <a16:colId xmlns:a16="http://schemas.microsoft.com/office/drawing/2014/main" val="1768667372"/>
                    </a:ext>
                  </a:extLst>
                </a:gridCol>
                <a:gridCol w="2196255">
                  <a:extLst>
                    <a:ext uri="{9D8B030D-6E8A-4147-A177-3AD203B41FA5}">
                      <a16:colId xmlns:a16="http://schemas.microsoft.com/office/drawing/2014/main" val="1425207233"/>
                    </a:ext>
                  </a:extLst>
                </a:gridCol>
                <a:gridCol w="3474934">
                  <a:extLst>
                    <a:ext uri="{9D8B030D-6E8A-4147-A177-3AD203B41FA5}">
                      <a16:colId xmlns:a16="http://schemas.microsoft.com/office/drawing/2014/main" val="3019945197"/>
                    </a:ext>
                  </a:extLst>
                </a:gridCol>
                <a:gridCol w="1158026">
                  <a:extLst>
                    <a:ext uri="{9D8B030D-6E8A-4147-A177-3AD203B41FA5}">
                      <a16:colId xmlns:a16="http://schemas.microsoft.com/office/drawing/2014/main" val="276277897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CODE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NAME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INGREDIENT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REFERENCE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810643"/>
                  </a:ext>
                </a:extLst>
              </a:tr>
              <a:tr h="65301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GTM0018DTC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400" dirty="0"/>
                        <a:t>GTM0018DNB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400" dirty="0"/>
                        <a:t>GTM0018DQA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400" dirty="0"/>
                        <a:t>GTM0018AMA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Myda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-B Cream (1x12x5g) </a:t>
                      </a: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Myda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-B Cream (1x12x15g)</a:t>
                      </a: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Myda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-B Cream (1x12x25g)</a:t>
                      </a: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Myda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-B Cream (1x500g)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Clotrimazole1% w/w Betamethasone (as valerate ) 0.1%w/w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In-house (USP39), no</a:t>
                      </a:r>
                      <a:r>
                        <a:rPr lang="th-TH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ref. product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19904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549E33C-8834-4BCE-86C7-1F3F0D47B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416" y="47718"/>
            <a:ext cx="911584" cy="903560"/>
          </a:xfrm>
          <a:prstGeom prst="rect">
            <a:avLst/>
          </a:prstGeom>
        </p:spPr>
      </p:pic>
      <p:graphicFrame>
        <p:nvGraphicFramePr>
          <p:cNvPr id="21" name="Table 9">
            <a:extLst>
              <a:ext uri="{FF2B5EF4-FFF2-40B4-BE49-F238E27FC236}">
                <a16:creationId xmlns:a16="http://schemas.microsoft.com/office/drawing/2014/main" id="{F355680C-F90A-490B-889F-BFDFF3D516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17466"/>
              </p:ext>
            </p:extLst>
          </p:nvPr>
        </p:nvGraphicFramePr>
        <p:xfrm>
          <a:off x="0" y="4835760"/>
          <a:ext cx="8096700" cy="156972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285592">
                  <a:extLst>
                    <a:ext uri="{9D8B030D-6E8A-4147-A177-3AD203B41FA5}">
                      <a16:colId xmlns:a16="http://schemas.microsoft.com/office/drawing/2014/main" val="1768667372"/>
                    </a:ext>
                  </a:extLst>
                </a:gridCol>
                <a:gridCol w="2178148">
                  <a:extLst>
                    <a:ext uri="{9D8B030D-6E8A-4147-A177-3AD203B41FA5}">
                      <a16:colId xmlns:a16="http://schemas.microsoft.com/office/drawing/2014/main" val="1425207233"/>
                    </a:ext>
                  </a:extLst>
                </a:gridCol>
                <a:gridCol w="3474934">
                  <a:extLst>
                    <a:ext uri="{9D8B030D-6E8A-4147-A177-3AD203B41FA5}">
                      <a16:colId xmlns:a16="http://schemas.microsoft.com/office/drawing/2014/main" val="3019945197"/>
                    </a:ext>
                  </a:extLst>
                </a:gridCol>
                <a:gridCol w="1158026">
                  <a:extLst>
                    <a:ext uri="{9D8B030D-6E8A-4147-A177-3AD203B41FA5}">
                      <a16:colId xmlns:a16="http://schemas.microsoft.com/office/drawing/2014/main" val="276277897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CODE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NAME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INGREDIENT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REFERENCE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810643"/>
                  </a:ext>
                </a:extLst>
              </a:tr>
              <a:tr h="65301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GTM0019DTA</a:t>
                      </a:r>
                      <a:br>
                        <a:rPr lang="en-US" dirty="0"/>
                      </a:br>
                      <a:endParaRPr lang="en-US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sz="1400" dirty="0"/>
                        <a:t>GTM0019AMA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Myda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Cream </a:t>
                      </a:r>
                      <a:b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( 1x12x5g.) </a:t>
                      </a: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Myda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Cream ( 500g.)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Clotrimazole 1% w/w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USP39 (2016)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199043"/>
                  </a:ext>
                </a:extLst>
              </a:tr>
            </a:tbl>
          </a:graphicData>
        </a:graphic>
      </p:graphicFrame>
      <p:pic>
        <p:nvPicPr>
          <p:cNvPr id="6" name="รูปภาพ 8">
            <a:extLst>
              <a:ext uri="{FF2B5EF4-FFF2-40B4-BE49-F238E27FC236}">
                <a16:creationId xmlns:a16="http://schemas.microsoft.com/office/drawing/2014/main" id="{2150BD61-E91A-4B59-8CA3-162A4E3B4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5090" y="1407185"/>
            <a:ext cx="3857878" cy="2295017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5565D998-E08B-4AC6-BE14-DA51E10B3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2122" y="4352730"/>
            <a:ext cx="3516691" cy="219846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10A6AB0-8313-4A18-8457-AFE661AE782E}"/>
              </a:ext>
            </a:extLst>
          </p:cNvPr>
          <p:cNvSpPr txBox="1">
            <a:spLocks/>
          </p:cNvSpPr>
          <p:nvPr/>
        </p:nvSpPr>
        <p:spPr>
          <a:xfrm>
            <a:off x="5951761" y="251900"/>
            <a:ext cx="2492738" cy="4989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Shelf Life 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yrs.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12ECCC0-0460-457A-99F7-62FD9A9C2B4C}"/>
              </a:ext>
            </a:extLst>
          </p:cNvPr>
          <p:cNvSpPr txBox="1">
            <a:spLocks/>
          </p:cNvSpPr>
          <p:nvPr/>
        </p:nvSpPr>
        <p:spPr>
          <a:xfrm>
            <a:off x="5916248" y="4368396"/>
            <a:ext cx="2492738" cy="4989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Shelf Life 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yrs.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604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9">
            <a:extLst>
              <a:ext uri="{FF2B5EF4-FFF2-40B4-BE49-F238E27FC236}">
                <a16:creationId xmlns:a16="http://schemas.microsoft.com/office/drawing/2014/main" id="{1AD1FB24-CCBC-4AAD-B0A5-D1578BD85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177443"/>
              </p:ext>
            </p:extLst>
          </p:nvPr>
        </p:nvGraphicFramePr>
        <p:xfrm>
          <a:off x="0" y="3168591"/>
          <a:ext cx="8096700" cy="128016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142668">
                  <a:extLst>
                    <a:ext uri="{9D8B030D-6E8A-4147-A177-3AD203B41FA5}">
                      <a16:colId xmlns:a16="http://schemas.microsoft.com/office/drawing/2014/main" val="1768667372"/>
                    </a:ext>
                  </a:extLst>
                </a:gridCol>
                <a:gridCol w="2321072">
                  <a:extLst>
                    <a:ext uri="{9D8B030D-6E8A-4147-A177-3AD203B41FA5}">
                      <a16:colId xmlns:a16="http://schemas.microsoft.com/office/drawing/2014/main" val="1425207233"/>
                    </a:ext>
                  </a:extLst>
                </a:gridCol>
                <a:gridCol w="3474934">
                  <a:extLst>
                    <a:ext uri="{9D8B030D-6E8A-4147-A177-3AD203B41FA5}">
                      <a16:colId xmlns:a16="http://schemas.microsoft.com/office/drawing/2014/main" val="3019945197"/>
                    </a:ext>
                  </a:extLst>
                </a:gridCol>
                <a:gridCol w="1158026">
                  <a:extLst>
                    <a:ext uri="{9D8B030D-6E8A-4147-A177-3AD203B41FA5}">
                      <a16:colId xmlns:a16="http://schemas.microsoft.com/office/drawing/2014/main" val="2762778979"/>
                    </a:ext>
                  </a:extLst>
                </a:gridCol>
              </a:tblGrid>
              <a:tr h="30412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CODE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NAME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INGREDIENT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REFERENCE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810643"/>
                  </a:ext>
                </a:extLst>
              </a:tr>
              <a:tr h="72989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GTS0711BSA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San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Tablet (1x25x2's)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Albendazole 200 mg.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API USP42</a:t>
                      </a:r>
                      <a:b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FP USP39 (2016)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19904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549E33C-8834-4BCE-86C7-1F3F0D47B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416" y="47718"/>
            <a:ext cx="911584" cy="903560"/>
          </a:xfrm>
          <a:prstGeom prst="rect">
            <a:avLst/>
          </a:prstGeom>
        </p:spPr>
      </p:pic>
      <p:graphicFrame>
        <p:nvGraphicFramePr>
          <p:cNvPr id="21" name="Table 9">
            <a:extLst>
              <a:ext uri="{FF2B5EF4-FFF2-40B4-BE49-F238E27FC236}">
                <a16:creationId xmlns:a16="http://schemas.microsoft.com/office/drawing/2014/main" id="{F355680C-F90A-490B-889F-BFDFF3D516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335253"/>
              </p:ext>
            </p:extLst>
          </p:nvPr>
        </p:nvGraphicFramePr>
        <p:xfrm>
          <a:off x="0" y="5351286"/>
          <a:ext cx="8096700" cy="126492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142668">
                  <a:extLst>
                    <a:ext uri="{9D8B030D-6E8A-4147-A177-3AD203B41FA5}">
                      <a16:colId xmlns:a16="http://schemas.microsoft.com/office/drawing/2014/main" val="1768667372"/>
                    </a:ext>
                  </a:extLst>
                </a:gridCol>
                <a:gridCol w="2321072">
                  <a:extLst>
                    <a:ext uri="{9D8B030D-6E8A-4147-A177-3AD203B41FA5}">
                      <a16:colId xmlns:a16="http://schemas.microsoft.com/office/drawing/2014/main" val="1425207233"/>
                    </a:ext>
                  </a:extLst>
                </a:gridCol>
                <a:gridCol w="3474934">
                  <a:extLst>
                    <a:ext uri="{9D8B030D-6E8A-4147-A177-3AD203B41FA5}">
                      <a16:colId xmlns:a16="http://schemas.microsoft.com/office/drawing/2014/main" val="3019945197"/>
                    </a:ext>
                  </a:extLst>
                </a:gridCol>
                <a:gridCol w="1158026">
                  <a:extLst>
                    <a:ext uri="{9D8B030D-6E8A-4147-A177-3AD203B41FA5}">
                      <a16:colId xmlns:a16="http://schemas.microsoft.com/office/drawing/2014/main" val="276277897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CODE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NAME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INGREDIENT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REFERENCE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810643"/>
                  </a:ext>
                </a:extLst>
              </a:tr>
              <a:tr h="65301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GTS0029DKA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San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Syrup (1x12x10ml.)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Albendazole 200 mg./5ml.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USP2022,  </a:t>
                      </a:r>
                      <a:b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FP USP39               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PV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 going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19904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E96CE46-A38C-4424-BA5B-8DB9D1999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3681" y="4727094"/>
            <a:ext cx="3004144" cy="2006264"/>
          </a:xfrm>
          <a:prstGeom prst="rect">
            <a:avLst/>
          </a:prstGeom>
        </p:spPr>
      </p:pic>
      <p:pic>
        <p:nvPicPr>
          <p:cNvPr id="8" name="รูปภาพ 10">
            <a:extLst>
              <a:ext uri="{FF2B5EF4-FFF2-40B4-BE49-F238E27FC236}">
                <a16:creationId xmlns:a16="http://schemas.microsoft.com/office/drawing/2014/main" id="{013CC150-63E8-46F2-9B7A-8DE74C434B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3491" y="2758105"/>
            <a:ext cx="3551302" cy="1882105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47540BE-547C-4D0A-831B-9EBA901AFD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38194"/>
              </p:ext>
            </p:extLst>
          </p:nvPr>
        </p:nvGraphicFramePr>
        <p:xfrm>
          <a:off x="0" y="1016123"/>
          <a:ext cx="8096700" cy="166116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195057">
                  <a:extLst>
                    <a:ext uri="{9D8B030D-6E8A-4147-A177-3AD203B41FA5}">
                      <a16:colId xmlns:a16="http://schemas.microsoft.com/office/drawing/2014/main" val="1768667372"/>
                    </a:ext>
                  </a:extLst>
                </a:gridCol>
                <a:gridCol w="2335794">
                  <a:extLst>
                    <a:ext uri="{9D8B030D-6E8A-4147-A177-3AD203B41FA5}">
                      <a16:colId xmlns:a16="http://schemas.microsoft.com/office/drawing/2014/main" val="1425207233"/>
                    </a:ext>
                  </a:extLst>
                </a:gridCol>
                <a:gridCol w="3407823">
                  <a:extLst>
                    <a:ext uri="{9D8B030D-6E8A-4147-A177-3AD203B41FA5}">
                      <a16:colId xmlns:a16="http://schemas.microsoft.com/office/drawing/2014/main" val="3019945197"/>
                    </a:ext>
                  </a:extLst>
                </a:gridCol>
                <a:gridCol w="1158026">
                  <a:extLst>
                    <a:ext uri="{9D8B030D-6E8A-4147-A177-3AD203B41FA5}">
                      <a16:colId xmlns:a16="http://schemas.microsoft.com/office/drawing/2014/main" val="276277897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CODE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NAME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INGREDIENT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REFERENCE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810643"/>
                  </a:ext>
                </a:extLst>
              </a:tr>
              <a:tr h="65301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GTT0014BEA</a:t>
                      </a:r>
                      <a:b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b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dirty="0"/>
                        <a:t>GTT0014AMA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T.M.bet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Cream </a:t>
                      </a:r>
                      <a:b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(1x12x5g) </a:t>
                      </a: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T.M.bet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Cream ( 500g.)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Betamethasone (as valerate) </a:t>
                      </a:r>
                      <a:b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0.1% w/w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USP39 (2016)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199043"/>
                  </a:ext>
                </a:extLst>
              </a:tr>
            </a:tbl>
          </a:graphicData>
        </a:graphic>
      </p:graphicFrame>
      <p:pic>
        <p:nvPicPr>
          <p:cNvPr id="11" name="รูปภาพ 9">
            <a:extLst>
              <a:ext uri="{FF2B5EF4-FFF2-40B4-BE49-F238E27FC236}">
                <a16:creationId xmlns:a16="http://schemas.microsoft.com/office/drawing/2014/main" id="{CEADE5B2-F2AD-47C7-9169-EE154A8EA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1772" y="457692"/>
            <a:ext cx="2178576" cy="224149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9D91985-F359-4032-B096-3B70B3B431CC}"/>
              </a:ext>
            </a:extLst>
          </p:cNvPr>
          <p:cNvSpPr txBox="1">
            <a:spLocks/>
          </p:cNvSpPr>
          <p:nvPr/>
        </p:nvSpPr>
        <p:spPr>
          <a:xfrm>
            <a:off x="10401468" y="2626106"/>
            <a:ext cx="1025444" cy="9035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ea typeface="Adobe Fangsong Std R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BC66BA9-17E6-4B3C-B0D3-E04762B599B5}"/>
              </a:ext>
            </a:extLst>
          </p:cNvPr>
          <p:cNvSpPr txBox="1">
            <a:spLocks/>
          </p:cNvSpPr>
          <p:nvPr/>
        </p:nvSpPr>
        <p:spPr>
          <a:xfrm>
            <a:off x="11301577" y="5594949"/>
            <a:ext cx="1025444" cy="9035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ea typeface="Adobe Fangsong Std R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FD9A083-B50D-47EB-A98D-6E0EAE7ED7A0}"/>
              </a:ext>
            </a:extLst>
          </p:cNvPr>
          <p:cNvSpPr txBox="1">
            <a:spLocks/>
          </p:cNvSpPr>
          <p:nvPr/>
        </p:nvSpPr>
        <p:spPr>
          <a:xfrm>
            <a:off x="5900753" y="2705594"/>
            <a:ext cx="2492738" cy="4989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Shelf Life 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yrs.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5828ED9-AF6D-401D-A78F-0FBF38A288AB}"/>
              </a:ext>
            </a:extLst>
          </p:cNvPr>
          <p:cNvSpPr txBox="1">
            <a:spLocks/>
          </p:cNvSpPr>
          <p:nvPr/>
        </p:nvSpPr>
        <p:spPr>
          <a:xfrm>
            <a:off x="5900753" y="4881300"/>
            <a:ext cx="2492738" cy="4989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Shelf Life : </a:t>
            </a:r>
            <a:r>
              <a:rPr lang="th-TH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yrs.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7A0886A-7C0B-4521-BBB4-810D50036BBC}"/>
              </a:ext>
            </a:extLst>
          </p:cNvPr>
          <p:cNvSpPr txBox="1">
            <a:spLocks/>
          </p:cNvSpPr>
          <p:nvPr/>
        </p:nvSpPr>
        <p:spPr>
          <a:xfrm>
            <a:off x="5917996" y="529888"/>
            <a:ext cx="2492738" cy="4989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Shelf Life 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yrs.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663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9">
            <a:extLst>
              <a:ext uri="{FF2B5EF4-FFF2-40B4-BE49-F238E27FC236}">
                <a16:creationId xmlns:a16="http://schemas.microsoft.com/office/drawing/2014/main" id="{1AD1FB24-CCBC-4AAD-B0A5-D1578BD85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543094"/>
              </p:ext>
            </p:extLst>
          </p:nvPr>
        </p:nvGraphicFramePr>
        <p:xfrm>
          <a:off x="0" y="1286050"/>
          <a:ext cx="8096700" cy="211836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195057">
                  <a:extLst>
                    <a:ext uri="{9D8B030D-6E8A-4147-A177-3AD203B41FA5}">
                      <a16:colId xmlns:a16="http://schemas.microsoft.com/office/drawing/2014/main" val="1768667372"/>
                    </a:ext>
                  </a:extLst>
                </a:gridCol>
                <a:gridCol w="2268683">
                  <a:extLst>
                    <a:ext uri="{9D8B030D-6E8A-4147-A177-3AD203B41FA5}">
                      <a16:colId xmlns:a16="http://schemas.microsoft.com/office/drawing/2014/main" val="1425207233"/>
                    </a:ext>
                  </a:extLst>
                </a:gridCol>
                <a:gridCol w="3474934">
                  <a:extLst>
                    <a:ext uri="{9D8B030D-6E8A-4147-A177-3AD203B41FA5}">
                      <a16:colId xmlns:a16="http://schemas.microsoft.com/office/drawing/2014/main" val="3019945197"/>
                    </a:ext>
                  </a:extLst>
                </a:gridCol>
                <a:gridCol w="1158026">
                  <a:extLst>
                    <a:ext uri="{9D8B030D-6E8A-4147-A177-3AD203B41FA5}">
                      <a16:colId xmlns:a16="http://schemas.microsoft.com/office/drawing/2014/main" val="276277897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CODE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NAME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INGREDIENT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REFERENCE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810643"/>
                  </a:ext>
                </a:extLst>
              </a:tr>
              <a:tr h="65301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GTI0743AMA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GTI0743CYA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Ibuman-400 Tablet Oval Purple (500's) </a:t>
                      </a: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Ibuman-400 Tablet Oval Purple (1x100x10s)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Ibuprofen 400 mg.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USP42 (2019)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19904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549E33C-8834-4BCE-86C7-1F3F0D47B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416" y="47718"/>
            <a:ext cx="911584" cy="903560"/>
          </a:xfrm>
          <a:prstGeom prst="rect">
            <a:avLst/>
          </a:prstGeom>
        </p:spPr>
      </p:pic>
      <p:graphicFrame>
        <p:nvGraphicFramePr>
          <p:cNvPr id="21" name="Table 9">
            <a:extLst>
              <a:ext uri="{FF2B5EF4-FFF2-40B4-BE49-F238E27FC236}">
                <a16:creationId xmlns:a16="http://schemas.microsoft.com/office/drawing/2014/main" id="{F355680C-F90A-490B-889F-BFDFF3D516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603454"/>
              </p:ext>
            </p:extLst>
          </p:nvPr>
        </p:nvGraphicFramePr>
        <p:xfrm>
          <a:off x="0" y="4767415"/>
          <a:ext cx="8096700" cy="129540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231271">
                  <a:extLst>
                    <a:ext uri="{9D8B030D-6E8A-4147-A177-3AD203B41FA5}">
                      <a16:colId xmlns:a16="http://schemas.microsoft.com/office/drawing/2014/main" val="1768667372"/>
                    </a:ext>
                  </a:extLst>
                </a:gridCol>
                <a:gridCol w="2232469">
                  <a:extLst>
                    <a:ext uri="{9D8B030D-6E8A-4147-A177-3AD203B41FA5}">
                      <a16:colId xmlns:a16="http://schemas.microsoft.com/office/drawing/2014/main" val="1425207233"/>
                    </a:ext>
                  </a:extLst>
                </a:gridCol>
                <a:gridCol w="3474934">
                  <a:extLst>
                    <a:ext uri="{9D8B030D-6E8A-4147-A177-3AD203B41FA5}">
                      <a16:colId xmlns:a16="http://schemas.microsoft.com/office/drawing/2014/main" val="3019945197"/>
                    </a:ext>
                  </a:extLst>
                </a:gridCol>
                <a:gridCol w="1158026">
                  <a:extLst>
                    <a:ext uri="{9D8B030D-6E8A-4147-A177-3AD203B41FA5}">
                      <a16:colId xmlns:a16="http://schemas.microsoft.com/office/drawing/2014/main" val="276277897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CODE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NAME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INGREDIENT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REFERENCE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810643"/>
                  </a:ext>
                </a:extLst>
              </a:tr>
              <a:tr h="65301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GTK0054BGA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KALIDIN SYRUP STRAWBERRY FLAVOR </a:t>
                      </a:r>
                    </a:p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GRAPR FLAVOR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Loratadine (micronized) 5 mg/5 ml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In-house (USP41), no</a:t>
                      </a:r>
                      <a:r>
                        <a:rPr lang="th-TH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19904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9923A85-4108-4333-8FD2-2CCB1D9AA1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6" t="25807" r="36506" b="14193"/>
          <a:stretch/>
        </p:blipFill>
        <p:spPr>
          <a:xfrm>
            <a:off x="8244824" y="4383716"/>
            <a:ext cx="1758841" cy="20532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B4AC5F-7BD5-49B0-BF07-D0AB8BC3DC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6" t="22151" r="28120" b="8172"/>
          <a:stretch/>
        </p:blipFill>
        <p:spPr>
          <a:xfrm>
            <a:off x="10093807" y="4425021"/>
            <a:ext cx="1886583" cy="20627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B32FEC-89F7-4F46-9E0A-AF0EF5175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9284" y="1512557"/>
            <a:ext cx="3763420" cy="182017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31A3961-49E8-4CDF-8604-15EE11F3BF85}"/>
              </a:ext>
            </a:extLst>
          </p:cNvPr>
          <p:cNvSpPr txBox="1">
            <a:spLocks/>
          </p:cNvSpPr>
          <p:nvPr/>
        </p:nvSpPr>
        <p:spPr>
          <a:xfrm>
            <a:off x="5932746" y="801866"/>
            <a:ext cx="2492738" cy="4989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Shelf Life 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yrs.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F956124-6B77-4907-B0BE-F6168C3EEACA}"/>
              </a:ext>
            </a:extLst>
          </p:cNvPr>
          <p:cNvSpPr txBox="1">
            <a:spLocks/>
          </p:cNvSpPr>
          <p:nvPr/>
        </p:nvSpPr>
        <p:spPr>
          <a:xfrm>
            <a:off x="5932746" y="4268483"/>
            <a:ext cx="2492738" cy="4989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Shelf Life 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yrs.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4198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เอกสาร" ma:contentTypeID="0x010100FD57285CD6982640A2D9420CF4419F52" ma:contentTypeVersion="2" ma:contentTypeDescription="สร้างเอกสารใหม่" ma:contentTypeScope="" ma:versionID="ac34ec4a24242c95154eb70aa6ae067e">
  <xsd:schema xmlns:xsd="http://www.w3.org/2001/XMLSchema" xmlns:xs="http://www.w3.org/2001/XMLSchema" xmlns:p="http://schemas.microsoft.com/office/2006/metadata/properties" xmlns:ns3="b236448f-ee5b-4d9c-8e59-f0361fabcf02" targetNamespace="http://schemas.microsoft.com/office/2006/metadata/properties" ma:root="true" ma:fieldsID="eaf4c4264f56139e969a445fe812d067" ns3:_="">
    <xsd:import namespace="b236448f-ee5b-4d9c-8e59-f0361fabcf0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36448f-ee5b-4d9c-8e59-f0361fabcf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ชนิดเนื้อหา"/>
        <xsd:element ref="dc:title" minOccurs="0" maxOccurs="1" ma:index="4" ma:displayName="ชื่อเรื่อง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32C45A1-7888-4D8D-9F98-DBEFDCA8F59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68B255-CE94-4E9D-821F-F81989DEA6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36448f-ee5b-4d9c-8e59-f0361fabcf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79D7A0A-5061-4EEA-A307-F6E0AB6EE81C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b236448f-ee5b-4d9c-8e59-f0361fabcf02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2574</TotalTime>
  <Words>887</Words>
  <Application>Microsoft Office PowerPoint</Application>
  <PresentationFormat>Widescreen</PresentationFormat>
  <Paragraphs>311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Aharoni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Chitsanupong  Chuenthananont Export</dc:creator>
  <cp:lastModifiedBy>Mongkol Tangboonyasiri</cp:lastModifiedBy>
  <cp:revision>129</cp:revision>
  <cp:lastPrinted>2022-10-04T09:52:52Z</cp:lastPrinted>
  <dcterms:created xsi:type="dcterms:W3CDTF">2020-10-02T02:08:35Z</dcterms:created>
  <dcterms:modified xsi:type="dcterms:W3CDTF">2024-07-05T08:26:46Z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0x010100FD57285CD6982640A2D9420CF4419F52</vt:lpwstr>
  </property>
</Properties>
</file>