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2" r:id="rId4"/>
    <p:sldId id="259" r:id="rId5"/>
    <p:sldId id="260" r:id="rId6"/>
    <p:sldId id="263" r:id="rId7"/>
    <p:sldId id="264" r:id="rId8"/>
    <p:sldId id="265" r:id="rId9"/>
    <p:sldId id="282" r:id="rId10"/>
    <p:sldId id="268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80" r:id="rId20"/>
    <p:sldId id="278" r:id="rId2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514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7" y="4"/>
            <a:ext cx="3078735" cy="512747"/>
          </a:xfrm>
          <a:prstGeom prst="rect">
            <a:avLst/>
          </a:prstGeom>
        </p:spPr>
        <p:txBody>
          <a:bodyPr vert="horz" lIns="85931" tIns="42965" rIns="85931" bIns="4296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04" y="4"/>
            <a:ext cx="3078735" cy="512747"/>
          </a:xfrm>
          <a:prstGeom prst="rect">
            <a:avLst/>
          </a:prstGeom>
        </p:spPr>
        <p:txBody>
          <a:bodyPr vert="horz" lIns="85931" tIns="42965" rIns="85931" bIns="42965" rtlCol="0"/>
          <a:lstStyle>
            <a:lvl1pPr algn="r">
              <a:defRPr sz="1100"/>
            </a:lvl1pPr>
          </a:lstStyle>
          <a:p>
            <a:fld id="{2CEB6A59-5A08-4479-880F-BF8B82EE2D0E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931" tIns="42965" rIns="85931" bIns="42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19" y="4926096"/>
            <a:ext cx="5682636" cy="4029202"/>
          </a:xfrm>
          <a:prstGeom prst="rect">
            <a:avLst/>
          </a:prstGeom>
        </p:spPr>
        <p:txBody>
          <a:bodyPr vert="horz" lIns="85931" tIns="42965" rIns="85931" bIns="429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7" y="9721877"/>
            <a:ext cx="3078735" cy="512744"/>
          </a:xfrm>
          <a:prstGeom prst="rect">
            <a:avLst/>
          </a:prstGeom>
        </p:spPr>
        <p:txBody>
          <a:bodyPr vert="horz" lIns="85931" tIns="42965" rIns="85931" bIns="4296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04" y="9721877"/>
            <a:ext cx="3078735" cy="512744"/>
          </a:xfrm>
          <a:prstGeom prst="rect">
            <a:avLst/>
          </a:prstGeom>
        </p:spPr>
        <p:txBody>
          <a:bodyPr vert="horz" lIns="85931" tIns="42965" rIns="85931" bIns="42965" rtlCol="0" anchor="b"/>
          <a:lstStyle>
            <a:lvl1pPr algn="r">
              <a:defRPr sz="1100"/>
            </a:lvl1pPr>
          </a:lstStyle>
          <a:p>
            <a:fld id="{29B3858B-B6C5-4920-AF7B-376AEEDA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3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3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2976-DF1E-450B-8B68-F79643DF5D32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162E-31E6-43B6-9F2C-85F3F9635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.tif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0819B15C-125B-44A9-B9CB-CCA3E98CC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4" b="7056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73265-4C5A-4C48-B446-651EF3ACAD7D}"/>
              </a:ext>
            </a:extLst>
          </p:cNvPr>
          <p:cNvSpPr/>
          <p:nvPr/>
        </p:nvSpPr>
        <p:spPr>
          <a:xfrm>
            <a:off x="7701282" y="0"/>
            <a:ext cx="4490720" cy="6857990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3187E4-8A24-43AA-9B0D-0B6A427F2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9075" y="1997839"/>
            <a:ext cx="4022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FAFAFA"/>
                </a:solidFill>
                <a:latin typeface="Raleway" panose="020B0503030101060003" pitchFamily="34" charset="0"/>
              </a:rPr>
              <a:t>CONVICTION.</a:t>
            </a:r>
          </a:p>
          <a:p>
            <a:pPr algn="l"/>
            <a:br>
              <a:rPr lang="en-US" sz="4000" dirty="0">
                <a:solidFill>
                  <a:srgbClr val="FAFAFA"/>
                </a:solidFill>
                <a:latin typeface="Raleway" panose="020B0503030101060003" pitchFamily="34" charset="0"/>
              </a:rPr>
            </a:br>
            <a:r>
              <a:rPr lang="en-US" sz="4000" dirty="0">
                <a:solidFill>
                  <a:srgbClr val="FAFAFA"/>
                </a:solidFill>
                <a:latin typeface="Raleway" panose="020B0503030101060003" pitchFamily="34" charset="0"/>
              </a:rPr>
              <a:t>COMMITMENT.</a:t>
            </a:r>
          </a:p>
          <a:p>
            <a:pPr algn="l"/>
            <a:br>
              <a:rPr lang="en-US" sz="4000" dirty="0">
                <a:solidFill>
                  <a:srgbClr val="FAFAFA"/>
                </a:solidFill>
                <a:latin typeface="Raleway" panose="020B0503030101060003" pitchFamily="34" charset="0"/>
              </a:rPr>
            </a:br>
            <a:r>
              <a:rPr lang="en-US" sz="4000" dirty="0">
                <a:solidFill>
                  <a:srgbClr val="FAFAFA"/>
                </a:solidFill>
                <a:latin typeface="Raleway" panose="020B0503030101060003" pitchFamily="34" charset="0"/>
              </a:rPr>
              <a:t>QUALITY.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77FCE-07C2-4EA8-993E-6FB47BAD7536}"/>
              </a:ext>
            </a:extLst>
          </p:cNvPr>
          <p:cNvSpPr/>
          <p:nvPr/>
        </p:nvSpPr>
        <p:spPr>
          <a:xfrm>
            <a:off x="0" y="2225040"/>
            <a:ext cx="4490720" cy="2346960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83D64-ED40-48F9-B2C1-5C4A89585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9" y="2546064"/>
            <a:ext cx="3948967" cy="17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2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937985" y="2212384"/>
            <a:ext cx="3468915" cy="1117600"/>
          </a:xfrm>
          <a:prstGeom prst="parallelogram">
            <a:avLst>
              <a:gd name="adj" fmla="val 40584"/>
            </a:avLst>
          </a:prstGeom>
          <a:noFill/>
          <a:ln w="254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Tablets: 1,500,000,000 tablets / annum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6281057" y="4086541"/>
            <a:ext cx="3810000" cy="1117600"/>
          </a:xfrm>
          <a:prstGeom prst="parallelogram">
            <a:avLst>
              <a:gd name="adj" fmla="val 40584"/>
            </a:avLst>
          </a:prstGeom>
          <a:noFill/>
          <a:ln w="254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Soft Gelatin Capsules: 600,000,000 soft gelatin capsules / annum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2565375" y="4114771"/>
            <a:ext cx="3338286" cy="1117600"/>
          </a:xfrm>
          <a:prstGeom prst="parallelogram">
            <a:avLst>
              <a:gd name="adj" fmla="val 40584"/>
            </a:avLst>
          </a:prstGeom>
          <a:noFill/>
          <a:ln w="254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Oral Liquids: 200,000 </a:t>
            </a:r>
            <a:r>
              <a:rPr lang="en-US" sz="1600" dirty="0" err="1">
                <a:latin typeface="Raleway" panose="020B0503030101060003" pitchFamily="34" charset="0"/>
              </a:rPr>
              <a:t>ltrs</a:t>
            </a:r>
            <a:r>
              <a:rPr lang="en-US" sz="1600" dirty="0">
                <a:latin typeface="Raleway" panose="020B0503030101060003" pitchFamily="34" charset="0"/>
              </a:rPr>
              <a:t>. / annum</a:t>
            </a:r>
          </a:p>
        </p:txBody>
      </p:sp>
      <p:sp>
        <p:nvSpPr>
          <p:cNvPr id="12" name="Parallelogram 11"/>
          <p:cNvSpPr/>
          <p:nvPr/>
        </p:nvSpPr>
        <p:spPr>
          <a:xfrm>
            <a:off x="4593771" y="2212384"/>
            <a:ext cx="3374572" cy="1117600"/>
          </a:xfrm>
          <a:prstGeom prst="parallelogram">
            <a:avLst>
              <a:gd name="adj" fmla="val 40584"/>
            </a:avLst>
          </a:prstGeom>
          <a:noFill/>
          <a:ln w="254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Hard Gelatin Capsules: 1,000,000,000 capsules / annum</a:t>
            </a:r>
          </a:p>
        </p:txBody>
      </p:sp>
      <p:sp>
        <p:nvSpPr>
          <p:cNvPr id="14" name="Parallelogram 13"/>
          <p:cNvSpPr/>
          <p:nvPr/>
        </p:nvSpPr>
        <p:spPr>
          <a:xfrm>
            <a:off x="8155214" y="2212384"/>
            <a:ext cx="3098800" cy="1117600"/>
          </a:xfrm>
          <a:prstGeom prst="parallelogram">
            <a:avLst>
              <a:gd name="adj" fmla="val 40584"/>
            </a:avLst>
          </a:prstGeom>
          <a:noFill/>
          <a:ln w="254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Raleway" panose="020B0503030101060003" pitchFamily="34" charset="0"/>
              </a:rPr>
              <a:t>Sachets: 65,000,000 sachets / annum</a:t>
            </a:r>
          </a:p>
        </p:txBody>
      </p:sp>
      <p:cxnSp>
        <p:nvCxnSpPr>
          <p:cNvPr id="15" name="Straight Connector 14"/>
          <p:cNvCxnSpPr>
            <a:stCxn id="3" idx="2"/>
            <a:endCxn id="12" idx="5"/>
          </p:cNvCxnSpPr>
          <p:nvPr/>
        </p:nvCxnSpPr>
        <p:spPr>
          <a:xfrm>
            <a:off x="4180117" y="2771184"/>
            <a:ext cx="640437" cy="0"/>
          </a:xfrm>
          <a:prstGeom prst="line">
            <a:avLst/>
          </a:prstGeom>
          <a:ln w="25400">
            <a:solidFill>
              <a:srgbClr val="E3751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2"/>
            <a:endCxn id="14" idx="5"/>
          </p:cNvCxnSpPr>
          <p:nvPr/>
        </p:nvCxnSpPr>
        <p:spPr>
          <a:xfrm>
            <a:off x="7741560" y="2771184"/>
            <a:ext cx="640437" cy="0"/>
          </a:xfrm>
          <a:prstGeom prst="line">
            <a:avLst/>
          </a:prstGeom>
          <a:ln w="25400">
            <a:solidFill>
              <a:srgbClr val="E3751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9" idx="5"/>
          </p:cNvCxnSpPr>
          <p:nvPr/>
        </p:nvCxnSpPr>
        <p:spPr>
          <a:xfrm flipV="1">
            <a:off x="5676878" y="4645341"/>
            <a:ext cx="830962" cy="28230"/>
          </a:xfrm>
          <a:prstGeom prst="line">
            <a:avLst/>
          </a:prstGeom>
          <a:ln w="25400">
            <a:solidFill>
              <a:srgbClr val="E3751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4651" y="231857"/>
            <a:ext cx="3212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AFAFA"/>
                </a:solidFill>
                <a:latin typeface="Raleway" panose="020B0503030101060003" pitchFamily="34" charset="0"/>
              </a:rPr>
              <a:t>PRODUCTION</a:t>
            </a:r>
          </a:p>
          <a:p>
            <a:r>
              <a:rPr lang="en-US" sz="3600" dirty="0">
                <a:solidFill>
                  <a:srgbClr val="FAFAFA"/>
                </a:solidFill>
                <a:latin typeface="Raleway SemiBold" panose="020B0703030101060003" pitchFamily="34" charset="0"/>
              </a:rPr>
              <a:t>CAPACITIES*</a:t>
            </a:r>
          </a:p>
        </p:txBody>
      </p:sp>
      <p:sp>
        <p:nvSpPr>
          <p:cNvPr id="16" name="Right Triangle 15"/>
          <p:cNvSpPr/>
          <p:nvPr/>
        </p:nvSpPr>
        <p:spPr>
          <a:xfrm flipH="1">
            <a:off x="3152225" y="723217"/>
            <a:ext cx="586086" cy="586086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62003" y="6519446"/>
            <a:ext cx="3029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FAFAFA"/>
                </a:solidFill>
                <a:latin typeface="Raleway" panose="020B0503030101060003" pitchFamily="34" charset="0"/>
              </a:rPr>
              <a:t>*Based on single shift working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25765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132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65" y="3804557"/>
            <a:ext cx="5946335" cy="305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81" y="3128611"/>
            <a:ext cx="5826510" cy="2985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8524" cy="2932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65" y="612483"/>
            <a:ext cx="5755835" cy="295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992533" y="0"/>
            <a:ext cx="0" cy="2932749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" y="6319155"/>
            <a:ext cx="602519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75705" y="6536870"/>
            <a:ext cx="4049486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00500" y="6721927"/>
            <a:ext cx="202469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5665" y="408215"/>
            <a:ext cx="575583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5665" y="217715"/>
            <a:ext cx="3992349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8200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665" y="3810638"/>
            <a:ext cx="5946335" cy="3047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81" y="3128610"/>
            <a:ext cx="5826510" cy="2972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65" y="643290"/>
            <a:ext cx="5755836" cy="2926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637127" cy="29233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992533" y="0"/>
            <a:ext cx="0" cy="2932749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" y="6319155"/>
            <a:ext cx="602519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75705" y="6536870"/>
            <a:ext cx="4049486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00500" y="6721927"/>
            <a:ext cx="202469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5665" y="408215"/>
            <a:ext cx="575583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5665" y="217715"/>
            <a:ext cx="3992349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82617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3040951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5406" y="244460"/>
            <a:ext cx="49728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AFAFA"/>
                </a:solidFill>
                <a:latin typeface="Raleway" panose="020B0503030101060003" pitchFamily="34" charset="0"/>
              </a:rPr>
              <a:t>NEEMRANA</a:t>
            </a:r>
          </a:p>
          <a:p>
            <a:r>
              <a:rPr lang="en-US" sz="2800" dirty="0">
                <a:solidFill>
                  <a:srgbClr val="FAFAFA"/>
                </a:solidFill>
                <a:latin typeface="Raleway SemiBold" panose="020B0703030101060003" pitchFamily="34" charset="0"/>
              </a:rPr>
              <a:t>MANUFACTURING FACILITY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040951"/>
            <a:ext cx="1079063" cy="381704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5188242" y="561474"/>
            <a:ext cx="507452" cy="507452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064" y="3040951"/>
            <a:ext cx="11112937" cy="3799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406" y="3472477"/>
            <a:ext cx="2936631" cy="2936631"/>
          </a:xfrm>
          <a:prstGeom prst="rect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714" y="3971299"/>
            <a:ext cx="2903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AFAFA"/>
                </a:solidFill>
                <a:latin typeface="Raleway SemiBold" panose="020B0703030101060003" pitchFamily="34" charset="0"/>
              </a:rPr>
              <a:t>SOFT</a:t>
            </a:r>
          </a:p>
          <a:p>
            <a:r>
              <a:rPr lang="en-US" sz="4000" dirty="0">
                <a:solidFill>
                  <a:srgbClr val="FAFAFA"/>
                </a:solidFill>
                <a:latin typeface="Raleway SemiBold" panose="020B0703030101060003" pitchFamily="34" charset="0"/>
              </a:rPr>
              <a:t>GELATIN</a:t>
            </a:r>
          </a:p>
          <a:p>
            <a:r>
              <a:rPr lang="en-US" sz="4000" dirty="0">
                <a:solidFill>
                  <a:srgbClr val="FAFAFA"/>
                </a:solidFill>
                <a:latin typeface="Raleway SemiBold" panose="020B0703030101060003" pitchFamily="34" charset="0"/>
              </a:rPr>
              <a:t>CAPSULES</a:t>
            </a:r>
          </a:p>
        </p:txBody>
      </p:sp>
    </p:spTree>
    <p:extLst>
      <p:ext uri="{BB962C8B-B14F-4D97-AF65-F5344CB8AC3E}">
        <p14:creationId xmlns:p14="http://schemas.microsoft.com/office/powerpoint/2010/main" val="4293921640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651" y="231857"/>
            <a:ext cx="27895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NEEMRANA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anose="020B0703030101060003" pitchFamily="34" charset="0"/>
              </a:rPr>
              <a:t>PLANT</a:t>
            </a:r>
          </a:p>
        </p:txBody>
      </p:sp>
      <p:sp>
        <p:nvSpPr>
          <p:cNvPr id="3" name="Right Triangle 2"/>
          <p:cNvSpPr/>
          <p:nvPr/>
        </p:nvSpPr>
        <p:spPr>
          <a:xfrm flipH="1">
            <a:off x="2825047" y="802973"/>
            <a:ext cx="422140" cy="464354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651" y="1612423"/>
            <a:ext cx="6600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Regulatory Approvals &amp; Accreditations: EU GMP, TGA –Australia (Clearance), ANVISA – Brazil, WHO-GMP, HALAL.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Fully integrated encapsulation lines for Soft Gelatin Capsules.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Temperatures maintained at NMT 25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Low RH maintained in manufacturing areas with product exposure.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Ultra low RH (15%) drying chambers for capsule drying.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Capsule sorting &amp; polishing done prior to packaging operations.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High speed blister packing machines.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End of line automation for packing lines with cartonators and online check weighers.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Serialization ready for Europe Markets for EU FMD compliance.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7380515" y="0"/>
            <a:ext cx="4811486" cy="6858000"/>
          </a:xfrm>
          <a:prstGeom prst="parallelogram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7380515" y="0"/>
            <a:ext cx="4811486" cy="6858000"/>
          </a:xfrm>
          <a:prstGeom prst="parallelogram">
            <a:avLst/>
          </a:prstGeom>
          <a:gradFill flip="none" rotWithShape="1">
            <a:gsLst>
              <a:gs pos="0">
                <a:srgbClr val="E37514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039465"/>
            <a:ext cx="12192000" cy="244928"/>
          </a:xfrm>
          <a:prstGeom prst="rect">
            <a:avLst/>
          </a:prstGeom>
          <a:gradFill flip="none" rotWithShape="1">
            <a:gsLst>
              <a:gs pos="0">
                <a:srgbClr val="E37514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413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307292" y="2424653"/>
            <a:ext cx="7577416" cy="2441259"/>
          </a:xfrm>
          <a:prstGeom prst="parallelogram">
            <a:avLst>
              <a:gd name="adj" fmla="val 40584"/>
            </a:avLst>
          </a:prstGeom>
          <a:noFill/>
          <a:ln w="25400"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Raleway" panose="020B0503030101060003" pitchFamily="34" charset="0"/>
              </a:rPr>
              <a:t>Soft Gelatin Capsules: 600,000,000 soft gelatin capsules / annum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651" y="231857"/>
            <a:ext cx="3212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AFAFA"/>
                </a:solidFill>
                <a:latin typeface="Raleway" panose="020B0503030101060003" pitchFamily="34" charset="0"/>
              </a:rPr>
              <a:t>PRODUCTION</a:t>
            </a:r>
          </a:p>
          <a:p>
            <a:r>
              <a:rPr lang="en-US" sz="3600" dirty="0">
                <a:solidFill>
                  <a:srgbClr val="FAFAFA"/>
                </a:solidFill>
                <a:latin typeface="Raleway SemiBold" panose="020B0703030101060003" pitchFamily="34" charset="0"/>
              </a:rPr>
              <a:t>CAPACITIES*</a:t>
            </a:r>
          </a:p>
        </p:txBody>
      </p:sp>
      <p:sp>
        <p:nvSpPr>
          <p:cNvPr id="16" name="Right Triangle 15"/>
          <p:cNvSpPr/>
          <p:nvPr/>
        </p:nvSpPr>
        <p:spPr>
          <a:xfrm flipH="1">
            <a:off x="3152225" y="723217"/>
            <a:ext cx="586086" cy="586086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62003" y="6519446"/>
            <a:ext cx="3029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FAFAFA"/>
                </a:solidFill>
                <a:latin typeface="Raleway" panose="020B0503030101060003" pitchFamily="34" charset="0"/>
              </a:rPr>
              <a:t>*Based on single shift working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2556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7992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665" y="3774909"/>
            <a:ext cx="5946335" cy="30830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681" y="3141095"/>
            <a:ext cx="5826510" cy="29728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665" y="613642"/>
            <a:ext cx="5755835" cy="29558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-1"/>
            <a:ext cx="5638524" cy="2923383"/>
            <a:chOff x="556180" y="600041"/>
            <a:chExt cx="5072460" cy="26298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47277" y="600041"/>
              <a:ext cx="2181363" cy="26298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6180" y="611477"/>
              <a:ext cx="2891095" cy="2618462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5992533" y="0"/>
            <a:ext cx="0" cy="2932749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" y="6319155"/>
            <a:ext cx="6025190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75705" y="6536870"/>
            <a:ext cx="4049486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000500" y="6721927"/>
            <a:ext cx="2024691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5665" y="408215"/>
            <a:ext cx="575583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5665" y="217715"/>
            <a:ext cx="3992349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213727" cy="29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8662"/>
      </p:ext>
    </p:extLst>
  </p:cSld>
  <p:clrMapOvr>
    <a:masterClrMapping/>
  </p:clrMapOvr>
  <p:transition spd="slow">
    <p:push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88123" cy="6858000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4568" y="1351508"/>
            <a:ext cx="8209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37514"/>
              </a:buClr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We have an in house R&amp;D lab which has been accredited with Department of Science &amp; Industrial Research, Govt. of India.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AFA"/>
              </a:solidFill>
              <a:latin typeface="Raleway" panose="020B0503030101060003" pitchFamily="34" charset="0"/>
            </a:endParaRPr>
          </a:p>
          <a:p>
            <a:pPr>
              <a:buClr>
                <a:srgbClr val="E37514"/>
              </a:buClr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Projects undertaken are as under: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Formulation Development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Formulation Optimization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Analytical Method Development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Analytical Method Validation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Technology Transfer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Contract Development Services</a:t>
            </a:r>
          </a:p>
        </p:txBody>
      </p:sp>
      <p:sp>
        <p:nvSpPr>
          <p:cNvPr id="9" name="Freeform 8"/>
          <p:cNvSpPr/>
          <p:nvPr/>
        </p:nvSpPr>
        <p:spPr>
          <a:xfrm>
            <a:off x="1" y="1652953"/>
            <a:ext cx="3446585" cy="3552092"/>
          </a:xfrm>
          <a:custGeom>
            <a:avLst/>
            <a:gdLst>
              <a:gd name="connsiteX0" fmla="*/ 536330 w 3446585"/>
              <a:gd name="connsiteY0" fmla="*/ 0 h 3552092"/>
              <a:gd name="connsiteX1" fmla="*/ 3446585 w 3446585"/>
              <a:gd name="connsiteY1" fmla="*/ 0 h 3552092"/>
              <a:gd name="connsiteX2" fmla="*/ 2558562 w 3446585"/>
              <a:gd name="connsiteY2" fmla="*/ 3552092 h 3552092"/>
              <a:gd name="connsiteX3" fmla="*/ 0 w 3446585"/>
              <a:gd name="connsiteY3" fmla="*/ 3552092 h 3552092"/>
              <a:gd name="connsiteX4" fmla="*/ 0 w 3446585"/>
              <a:gd name="connsiteY4" fmla="*/ 2145320 h 3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585" h="3552092">
                <a:moveTo>
                  <a:pt x="536330" y="0"/>
                </a:moveTo>
                <a:lnTo>
                  <a:pt x="3446585" y="0"/>
                </a:lnTo>
                <a:lnTo>
                  <a:pt x="2558562" y="3552092"/>
                </a:lnTo>
                <a:lnTo>
                  <a:pt x="0" y="3552092"/>
                </a:lnTo>
                <a:lnTo>
                  <a:pt x="0" y="2145320"/>
                </a:lnTo>
                <a:close/>
              </a:path>
            </a:pathLst>
          </a:custGeom>
          <a:gradFill flip="none" rotWithShape="1"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Raleway" panose="020B0503030101060003" pitchFamily="34" charset="0"/>
              </a:rPr>
              <a:t>  RESEARCH &amp; </a:t>
            </a:r>
            <a:r>
              <a:rPr lang="en-US" sz="3200" dirty="0">
                <a:latin typeface="Raleway SemiBold" panose="020B0703030101060003" pitchFamily="34" charset="0"/>
              </a:rPr>
              <a:t>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18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638524" cy="292338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992533" y="0"/>
            <a:ext cx="0" cy="2932749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" y="6319155"/>
            <a:ext cx="321672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7443" y="6536870"/>
            <a:ext cx="2449287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583871" y="6721927"/>
            <a:ext cx="1632859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5665" y="408215"/>
            <a:ext cx="575583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245665" y="217715"/>
            <a:ext cx="3992349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177250" y="2843251"/>
            <a:ext cx="5030485" cy="29990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29252" y="3848731"/>
            <a:ext cx="3758834" cy="22597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76718" y="1667663"/>
            <a:ext cx="4889272" cy="2751378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9192985" y="1638301"/>
            <a:ext cx="299901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92985" y="1447801"/>
            <a:ext cx="212271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192985" y="1273630"/>
            <a:ext cx="1208315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945269" y="5649686"/>
            <a:ext cx="0" cy="1208314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" y="3137266"/>
            <a:ext cx="3216728" cy="0"/>
          </a:xfrm>
          <a:prstGeom prst="line">
            <a:avLst/>
          </a:prstGeom>
          <a:ln w="63500">
            <a:gradFill flip="none" rotWithShape="1">
              <a:gsLst>
                <a:gs pos="0">
                  <a:srgbClr val="E37514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37" y="3322323"/>
            <a:ext cx="2399625" cy="2844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1803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29EA5-3851-4E32-B48D-72E03198E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7" r="7085"/>
          <a:stretch/>
        </p:blipFill>
        <p:spPr>
          <a:xfrm>
            <a:off x="1" y="11484"/>
            <a:ext cx="12191998" cy="68465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11484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9625"/>
            <a:ext cx="1688123" cy="6858000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14568" y="713333"/>
            <a:ext cx="8209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37514"/>
              </a:buClr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XL offers an array of services to the global pharmaceutical manufacturers, marketing companies, traders, agents etc. with the motive to touch human lives for better health for all.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AFA"/>
              </a:solidFill>
              <a:latin typeface="Raleway" panose="020B0503030101060003" pitchFamily="34" charset="0"/>
            </a:endParaRPr>
          </a:p>
          <a:p>
            <a:pPr>
              <a:buClr>
                <a:srgbClr val="E37514"/>
              </a:buClr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Services Offered: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Out Licensing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Contract Development (Analytical / Formulation)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Stability Studies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Contract Manufacturing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AFAFA"/>
              </a:solidFill>
              <a:latin typeface="Raleway" panose="020B0503030101060003" pitchFamily="34" charset="0"/>
            </a:endParaRPr>
          </a:p>
          <a:p>
            <a:pPr>
              <a:buClr>
                <a:srgbClr val="E37514"/>
              </a:buClr>
            </a:pP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For Tablets, Hard Gelatin Capsules, Soft Gelatin Capsules, Oral Liquids &amp; Sachets from our EU GMP approved manufacturing facilities.</a:t>
            </a:r>
          </a:p>
        </p:txBody>
      </p:sp>
      <p:sp>
        <p:nvSpPr>
          <p:cNvPr id="9" name="Freeform 8"/>
          <p:cNvSpPr/>
          <p:nvPr/>
        </p:nvSpPr>
        <p:spPr>
          <a:xfrm>
            <a:off x="1" y="1652953"/>
            <a:ext cx="3446585" cy="3552092"/>
          </a:xfrm>
          <a:custGeom>
            <a:avLst/>
            <a:gdLst>
              <a:gd name="connsiteX0" fmla="*/ 536330 w 3446585"/>
              <a:gd name="connsiteY0" fmla="*/ 0 h 3552092"/>
              <a:gd name="connsiteX1" fmla="*/ 3446585 w 3446585"/>
              <a:gd name="connsiteY1" fmla="*/ 0 h 3552092"/>
              <a:gd name="connsiteX2" fmla="*/ 2558562 w 3446585"/>
              <a:gd name="connsiteY2" fmla="*/ 3552092 h 3552092"/>
              <a:gd name="connsiteX3" fmla="*/ 0 w 3446585"/>
              <a:gd name="connsiteY3" fmla="*/ 3552092 h 3552092"/>
              <a:gd name="connsiteX4" fmla="*/ 0 w 3446585"/>
              <a:gd name="connsiteY4" fmla="*/ 2145320 h 3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585" h="3552092">
                <a:moveTo>
                  <a:pt x="536330" y="0"/>
                </a:moveTo>
                <a:lnTo>
                  <a:pt x="3446585" y="0"/>
                </a:lnTo>
                <a:lnTo>
                  <a:pt x="2558562" y="3552092"/>
                </a:lnTo>
                <a:lnTo>
                  <a:pt x="0" y="3552092"/>
                </a:lnTo>
                <a:lnTo>
                  <a:pt x="0" y="2145320"/>
                </a:lnTo>
                <a:close/>
              </a:path>
            </a:pathLst>
          </a:custGeom>
          <a:gradFill flip="none" rotWithShape="1"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Raleway" panose="020B0503030101060003" pitchFamily="34" charset="0"/>
              </a:rPr>
              <a:t>     SERVICES</a:t>
            </a:r>
            <a:endParaRPr lang="en-US" sz="3200" dirty="0">
              <a:latin typeface="Raleway SemiBold" panose="020B07030301010600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089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88123" cy="6858000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6586" y="305067"/>
            <a:ext cx="85929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Incorporated in the year 2001.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Promoted by professionals having industry experience of more than 40 years.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2001 - 2003: Started as first few Soft Gelatin Capsule Manufacturers in India. Commenced manufacturing of Tablets, Hard Gelatin Capsules &amp; Oral Liquids with the key focus of supplying to International Markets.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2009: Commenced manufacturing of Sachets.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2012: Established R&amp;D center for Formulation &amp; Analytical Development.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2015: Commissioned state of the art Soft Gelatin Capsules manufacturing facility in Neemrana, Rajasthan.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2017: Decision to enter regulated markets like UK, EU, Australia, Brazil, Singapore etc.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2020: First Marketing Authorization grant in European Union.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2021: First Marketing Authorization grant in the United Kingdom.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2021: First Marketing Authorization grant in Australia.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Year 2022: First Marketing Authorization grant in Singapore.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FAFA"/>
                </a:solidFill>
                <a:latin typeface="Raleway" panose="020B0503030101060003" pitchFamily="34" charset="0"/>
              </a:rPr>
              <a:t>Headquartered in New Delhi and International Offices in Singapore, Vietnam and Philippines.</a:t>
            </a:r>
          </a:p>
        </p:txBody>
      </p:sp>
      <p:sp>
        <p:nvSpPr>
          <p:cNvPr id="9" name="Freeform 8"/>
          <p:cNvSpPr/>
          <p:nvPr/>
        </p:nvSpPr>
        <p:spPr>
          <a:xfrm>
            <a:off x="1" y="1652953"/>
            <a:ext cx="3446585" cy="3552092"/>
          </a:xfrm>
          <a:custGeom>
            <a:avLst/>
            <a:gdLst>
              <a:gd name="connsiteX0" fmla="*/ 536330 w 3446585"/>
              <a:gd name="connsiteY0" fmla="*/ 0 h 3552092"/>
              <a:gd name="connsiteX1" fmla="*/ 3446585 w 3446585"/>
              <a:gd name="connsiteY1" fmla="*/ 0 h 3552092"/>
              <a:gd name="connsiteX2" fmla="*/ 2558562 w 3446585"/>
              <a:gd name="connsiteY2" fmla="*/ 3552092 h 3552092"/>
              <a:gd name="connsiteX3" fmla="*/ 0 w 3446585"/>
              <a:gd name="connsiteY3" fmla="*/ 3552092 h 3552092"/>
              <a:gd name="connsiteX4" fmla="*/ 0 w 3446585"/>
              <a:gd name="connsiteY4" fmla="*/ 2145320 h 3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585" h="3552092">
                <a:moveTo>
                  <a:pt x="536330" y="0"/>
                </a:moveTo>
                <a:lnTo>
                  <a:pt x="3446585" y="0"/>
                </a:lnTo>
                <a:lnTo>
                  <a:pt x="2558562" y="3552092"/>
                </a:lnTo>
                <a:lnTo>
                  <a:pt x="0" y="3552092"/>
                </a:lnTo>
                <a:lnTo>
                  <a:pt x="0" y="2145320"/>
                </a:lnTo>
                <a:close/>
              </a:path>
            </a:pathLst>
          </a:custGeom>
          <a:gradFill flip="none" rotWithShape="1"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Raleway" panose="020B0503030101060003" pitchFamily="34" charset="0"/>
              </a:rPr>
              <a:t>  Journey</a:t>
            </a:r>
          </a:p>
          <a:p>
            <a:r>
              <a:rPr lang="en-US" sz="4400" dirty="0">
                <a:latin typeface="Raleway SemiBold" panose="020B0703030101060003" pitchFamily="34" charset="0"/>
              </a:rPr>
              <a:t>  so</a:t>
            </a:r>
            <a:r>
              <a:rPr lang="en-US" sz="4400" dirty="0">
                <a:latin typeface="Raleway" panose="020B0503030101060003" pitchFamily="34" charset="0"/>
              </a:rPr>
              <a:t> far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48" y="5930344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49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 flipV="1">
            <a:off x="2666997" y="-2666999"/>
            <a:ext cx="6858001" cy="12192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31154" y="1960685"/>
            <a:ext cx="9129693" cy="2936631"/>
            <a:chOff x="6373123" y="1960685"/>
            <a:chExt cx="9129693" cy="2936631"/>
          </a:xfrm>
        </p:grpSpPr>
        <p:sp>
          <p:nvSpPr>
            <p:cNvPr id="10" name="Rectangle 9"/>
            <p:cNvSpPr/>
            <p:nvPr/>
          </p:nvSpPr>
          <p:spPr>
            <a:xfrm>
              <a:off x="6373123" y="1960685"/>
              <a:ext cx="2936631" cy="2936631"/>
            </a:xfrm>
            <a:prstGeom prst="rect">
              <a:avLst/>
            </a:prstGeom>
            <a:gradFill flip="none" rotWithShape="1">
              <a:gsLst>
                <a:gs pos="0">
                  <a:srgbClr val="E37514">
                    <a:alpha val="70000"/>
                  </a:srgbClr>
                </a:gs>
                <a:gs pos="100000">
                  <a:schemeClr val="tx1">
                    <a:lumMod val="95000"/>
                    <a:lumOff val="5000"/>
                    <a:alpha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97112" y="2767280"/>
              <a:ext cx="870570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i="1" dirty="0">
                  <a:solidFill>
                    <a:srgbClr val="FAFAFA"/>
                  </a:solidFill>
                  <a:latin typeface="Raleway" panose="020B0503030101060003" pitchFamily="34" charset="0"/>
                </a:rPr>
                <a:t>Your Partner on the Path of Making…</a:t>
              </a:r>
            </a:p>
            <a:p>
              <a:r>
                <a:rPr lang="en-US" sz="4000" i="1" dirty="0">
                  <a:solidFill>
                    <a:srgbClr val="FAFAFA"/>
                  </a:solidFill>
                  <a:latin typeface="Raleway" panose="020B0503030101060003" pitchFamily="34" charset="0"/>
                </a:rPr>
                <a:t>                      …a Healthier Mankind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7565DB-6567-5CAD-06E1-00416B6E7A73}"/>
              </a:ext>
            </a:extLst>
          </p:cNvPr>
          <p:cNvSpPr txBox="1"/>
          <p:nvPr/>
        </p:nvSpPr>
        <p:spPr>
          <a:xfrm>
            <a:off x="0" y="6452299"/>
            <a:ext cx="464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Raleway" pitchFamily="2" charset="0"/>
              </a:rPr>
              <a:t>Contact us at admin@xllaboratories.com</a:t>
            </a:r>
          </a:p>
        </p:txBody>
      </p:sp>
    </p:spTree>
    <p:extLst>
      <p:ext uri="{BB962C8B-B14F-4D97-AF65-F5344CB8AC3E}">
        <p14:creationId xmlns:p14="http://schemas.microsoft.com/office/powerpoint/2010/main" val="254958386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  <p:sp>
        <p:nvSpPr>
          <p:cNvPr id="22" name="Freeform 8">
            <a:extLst>
              <a:ext uri="{FF2B5EF4-FFF2-40B4-BE49-F238E27FC236}">
                <a16:creationId xmlns:a16="http://schemas.microsoft.com/office/drawing/2014/main" id="{83154C41-22E3-35F0-4EC9-50055946C16F}"/>
              </a:ext>
            </a:extLst>
          </p:cNvPr>
          <p:cNvSpPr/>
          <p:nvPr/>
        </p:nvSpPr>
        <p:spPr>
          <a:xfrm>
            <a:off x="0" y="2474976"/>
            <a:ext cx="4947384" cy="1965800"/>
          </a:xfrm>
          <a:custGeom>
            <a:avLst/>
            <a:gdLst>
              <a:gd name="connsiteX0" fmla="*/ 536330 w 3446585"/>
              <a:gd name="connsiteY0" fmla="*/ 0 h 3552092"/>
              <a:gd name="connsiteX1" fmla="*/ 3446585 w 3446585"/>
              <a:gd name="connsiteY1" fmla="*/ 0 h 3552092"/>
              <a:gd name="connsiteX2" fmla="*/ 2558562 w 3446585"/>
              <a:gd name="connsiteY2" fmla="*/ 3552092 h 3552092"/>
              <a:gd name="connsiteX3" fmla="*/ 0 w 3446585"/>
              <a:gd name="connsiteY3" fmla="*/ 3552092 h 3552092"/>
              <a:gd name="connsiteX4" fmla="*/ 0 w 3446585"/>
              <a:gd name="connsiteY4" fmla="*/ 2145320 h 355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6585" h="3552092">
                <a:moveTo>
                  <a:pt x="536330" y="0"/>
                </a:moveTo>
                <a:lnTo>
                  <a:pt x="3446585" y="0"/>
                </a:lnTo>
                <a:lnTo>
                  <a:pt x="2558562" y="3552092"/>
                </a:lnTo>
                <a:lnTo>
                  <a:pt x="0" y="3552092"/>
                </a:lnTo>
                <a:lnTo>
                  <a:pt x="0" y="2145320"/>
                </a:lnTo>
                <a:close/>
              </a:path>
            </a:pathLst>
          </a:custGeom>
          <a:gradFill flip="none" rotWithShape="1"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latin typeface="Raleway" pitchFamily="2" charset="0"/>
              </a:rPr>
              <a:t>  Regulatory</a:t>
            </a:r>
          </a:p>
          <a:p>
            <a:r>
              <a:rPr lang="en-US" sz="4400" dirty="0">
                <a:latin typeface="Raleway" pitchFamily="2" charset="0"/>
              </a:rPr>
              <a:t>Achievements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FAD0C5-AF54-76C7-EA34-DA5768ACB9F1}"/>
              </a:ext>
            </a:extLst>
          </p:cNvPr>
          <p:cNvSpPr/>
          <p:nvPr/>
        </p:nvSpPr>
        <p:spPr>
          <a:xfrm>
            <a:off x="673692" y="171133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2014</a:t>
            </a:r>
          </a:p>
          <a:p>
            <a:pPr algn="ctr"/>
            <a:r>
              <a:rPr lang="en-IN" dirty="0">
                <a:latin typeface="Raleway" pitchFamily="2" charset="0"/>
              </a:rPr>
              <a:t>FDA Philippines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ADD09D3-217E-8C00-EF68-5921E11935C8}"/>
              </a:ext>
            </a:extLst>
          </p:cNvPr>
          <p:cNvSpPr/>
          <p:nvPr/>
        </p:nvSpPr>
        <p:spPr>
          <a:xfrm>
            <a:off x="673692" y="4705578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2022</a:t>
            </a:r>
          </a:p>
          <a:p>
            <a:pPr algn="ctr"/>
            <a:r>
              <a:rPr lang="en-IN" dirty="0">
                <a:latin typeface="Raleway" pitchFamily="2" charset="0"/>
              </a:rPr>
              <a:t>EUGMP for Tablets, HG Caps, Sachets and Oral Liquids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ADDC49-32D4-6198-2D4F-43B2550EAB9E}"/>
              </a:ext>
            </a:extLst>
          </p:cNvPr>
          <p:cNvSpPr/>
          <p:nvPr/>
        </p:nvSpPr>
        <p:spPr>
          <a:xfrm>
            <a:off x="3687401" y="4706867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2023</a:t>
            </a:r>
          </a:p>
          <a:p>
            <a:pPr algn="ctr"/>
            <a:r>
              <a:rPr lang="en-IN" dirty="0">
                <a:latin typeface="Raleway" pitchFamily="2" charset="0"/>
              </a:rPr>
              <a:t>SBDMA – Yemen for All Dosage Forms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578136-5C2B-2CD5-C38A-4F2D2F69D05A}"/>
              </a:ext>
            </a:extLst>
          </p:cNvPr>
          <p:cNvSpPr/>
          <p:nvPr/>
        </p:nvSpPr>
        <p:spPr>
          <a:xfrm>
            <a:off x="6940759" y="2439000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2018</a:t>
            </a:r>
          </a:p>
          <a:p>
            <a:pPr algn="ctr"/>
            <a:r>
              <a:rPr lang="en-IN" dirty="0">
                <a:latin typeface="Raleway" pitchFamily="2" charset="0"/>
              </a:rPr>
              <a:t>TGA Desktop Clearance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AD75E4-65DB-BF02-D228-76A92BDAE041}"/>
              </a:ext>
            </a:extLst>
          </p:cNvPr>
          <p:cNvSpPr/>
          <p:nvPr/>
        </p:nvSpPr>
        <p:spPr>
          <a:xfrm>
            <a:off x="6878653" y="4706867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2023</a:t>
            </a:r>
          </a:p>
          <a:p>
            <a:pPr algn="ctr"/>
            <a:r>
              <a:rPr lang="en-IN" dirty="0">
                <a:latin typeface="Raleway" pitchFamily="2" charset="0"/>
              </a:rPr>
              <a:t>ANVISA – Brazil for Soft Gelatin Capsules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D4F6B87-00DA-6615-DEA4-625E96BE3E17}"/>
              </a:ext>
            </a:extLst>
          </p:cNvPr>
          <p:cNvSpPr/>
          <p:nvPr/>
        </p:nvSpPr>
        <p:spPr>
          <a:xfrm>
            <a:off x="10064854" y="2439000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2019</a:t>
            </a:r>
          </a:p>
          <a:p>
            <a:pPr algn="ctr"/>
            <a:r>
              <a:rPr lang="en-IN" dirty="0">
                <a:latin typeface="Raleway" pitchFamily="2" charset="0"/>
              </a:rPr>
              <a:t>EU GMP for Tablets and Oral Liquids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5D03C1-29FB-05D7-5F50-876F5BA4F340}"/>
              </a:ext>
            </a:extLst>
          </p:cNvPr>
          <p:cNvSpPr/>
          <p:nvPr/>
        </p:nvSpPr>
        <p:spPr>
          <a:xfrm>
            <a:off x="10064854" y="135361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2017</a:t>
            </a:r>
          </a:p>
          <a:p>
            <a:pPr algn="ctr"/>
            <a:r>
              <a:rPr lang="en-IN" dirty="0">
                <a:latin typeface="Raleway" pitchFamily="2" charset="0"/>
              </a:rPr>
              <a:t>EU GMP for Soft Gelatin Capsules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869DF0-593C-E478-2BEF-4D785785E8B9}"/>
              </a:ext>
            </a:extLst>
          </p:cNvPr>
          <p:cNvSpPr/>
          <p:nvPr/>
        </p:nvSpPr>
        <p:spPr>
          <a:xfrm>
            <a:off x="6878653" y="171133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2017</a:t>
            </a:r>
          </a:p>
          <a:p>
            <a:pPr algn="ctr"/>
            <a:r>
              <a:rPr lang="en-IN" dirty="0">
                <a:latin typeface="Raleway" pitchFamily="2" charset="0"/>
              </a:rPr>
              <a:t>EUGMP for HG Caps and Sachets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88F3D-B098-DB06-1686-A287143B0BEE}"/>
              </a:ext>
            </a:extLst>
          </p:cNvPr>
          <p:cNvSpPr/>
          <p:nvPr/>
        </p:nvSpPr>
        <p:spPr>
          <a:xfrm>
            <a:off x="3692452" y="171133"/>
            <a:ext cx="1980000" cy="1980000"/>
          </a:xfrm>
          <a:prstGeom prst="ellipse">
            <a:avLst/>
          </a:prstGeom>
          <a:gradFill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Raleway" pitchFamily="2" charset="0"/>
              </a:rPr>
              <a:t>2016</a:t>
            </a:r>
          </a:p>
          <a:p>
            <a:pPr algn="ctr"/>
            <a:r>
              <a:rPr lang="en-IN" dirty="0">
                <a:latin typeface="Raleway" pitchFamily="2" charset="0"/>
              </a:rPr>
              <a:t>SAUMP Ukraine</a:t>
            </a:r>
          </a:p>
          <a:p>
            <a:pPr algn="ctr"/>
            <a:r>
              <a:rPr lang="en-IN" dirty="0">
                <a:latin typeface="Raleway" pitchFamily="2" charset="0"/>
              </a:rPr>
              <a:t>and</a:t>
            </a:r>
          </a:p>
          <a:p>
            <a:pPr algn="ctr"/>
            <a:r>
              <a:rPr lang="en-IN" dirty="0">
                <a:latin typeface="Raleway" pitchFamily="2" charset="0"/>
              </a:rPr>
              <a:t>FMHACA Ethiopia </a:t>
            </a:r>
          </a:p>
        </p:txBody>
      </p:sp>
    </p:spTree>
    <p:extLst>
      <p:ext uri="{BB962C8B-B14F-4D97-AF65-F5344CB8AC3E}">
        <p14:creationId xmlns:p14="http://schemas.microsoft.com/office/powerpoint/2010/main" val="3292595014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0800000">
            <a:off x="0" y="2049541"/>
            <a:ext cx="2758919" cy="2758919"/>
          </a:xfrm>
          <a:prstGeom prst="rect">
            <a:avLst/>
          </a:prstGeom>
          <a:gradFill flip="none" rotWithShape="1">
            <a:gsLst>
              <a:gs pos="0">
                <a:srgbClr val="E37514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63" y="2536581"/>
            <a:ext cx="2284592" cy="1784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933" y="4029031"/>
            <a:ext cx="139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AFAFA"/>
                </a:solidFill>
                <a:latin typeface="Raleway" panose="020B0503030101060003" pitchFamily="34" charset="0"/>
              </a:rPr>
              <a:t>Vision</a:t>
            </a:r>
          </a:p>
        </p:txBody>
      </p:sp>
      <p:cxnSp>
        <p:nvCxnSpPr>
          <p:cNvPr id="11" name="Straight Connector 10"/>
          <p:cNvCxnSpPr>
            <a:endCxn id="24" idx="2"/>
          </p:cNvCxnSpPr>
          <p:nvPr/>
        </p:nvCxnSpPr>
        <p:spPr>
          <a:xfrm flipV="1">
            <a:off x="2758919" y="3425069"/>
            <a:ext cx="1760326" cy="1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lumMod val="95000"/>
                    <a:lumOff val="5000"/>
                    <a:alpha val="0"/>
                  </a:schemeClr>
                </a:gs>
                <a:gs pos="43000">
                  <a:srgbClr val="E37514"/>
                </a:gs>
              </a:gsLst>
              <a:lin ang="0" scaled="1"/>
              <a:tileRect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0" idx="4"/>
            <a:endCxn id="22" idx="0"/>
          </p:cNvCxnSpPr>
          <p:nvPr/>
        </p:nvCxnSpPr>
        <p:spPr>
          <a:xfrm flipH="1">
            <a:off x="4637941" y="1485900"/>
            <a:ext cx="4397" cy="3886200"/>
          </a:xfrm>
          <a:prstGeom prst="line">
            <a:avLst/>
          </a:prstGeom>
          <a:ln w="38100">
            <a:solidFill>
              <a:srgbClr val="E3751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523642" y="1248508"/>
            <a:ext cx="237392" cy="237392"/>
          </a:xfrm>
          <a:prstGeom prst="ellips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19245" y="5372100"/>
            <a:ext cx="237392" cy="237392"/>
          </a:xfrm>
          <a:prstGeom prst="ellips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19245" y="3306373"/>
            <a:ext cx="237392" cy="237392"/>
          </a:xfrm>
          <a:prstGeom prst="ellips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56409" y="1136371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Conviction</a:t>
            </a: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 for Quality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56409" y="3198167"/>
            <a:ext cx="620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Commitment</a:t>
            </a: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 to Make a Healthier Mankind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56409" y="5259963"/>
            <a:ext cx="6489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Quality</a:t>
            </a:r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 Medicines for all at Affordable Prices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01178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117" y="2065097"/>
            <a:ext cx="1610700" cy="15578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0202" y="2813500"/>
            <a:ext cx="8768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AFAFA"/>
                </a:solidFill>
                <a:latin typeface="Raleway" panose="020B0503030101060003" pitchFamily="34" charset="0"/>
              </a:rPr>
              <a:t>We are committed to protect the environment, health &amp; safety of our employees, suppliers, customers &amp; the public by conducting our plant operation of manufacturing in a safe &amp; environmentally sustainable manner.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651" y="231857"/>
            <a:ext cx="23759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AFAFA"/>
                </a:solidFill>
                <a:latin typeface="Raleway" panose="020B0503030101060003" pitchFamily="34" charset="0"/>
              </a:rPr>
              <a:t>QUALITY</a:t>
            </a:r>
          </a:p>
          <a:p>
            <a:r>
              <a:rPr lang="en-US" sz="4000" dirty="0">
                <a:solidFill>
                  <a:srgbClr val="FAFAFA"/>
                </a:solidFill>
                <a:latin typeface="Raleway SemiBold" panose="020B0703030101060003" pitchFamily="34" charset="0"/>
              </a:rPr>
              <a:t>POLICY</a:t>
            </a:r>
          </a:p>
        </p:txBody>
      </p:sp>
      <p:sp>
        <p:nvSpPr>
          <p:cNvPr id="11" name="Right Triangle 10"/>
          <p:cNvSpPr/>
          <p:nvPr/>
        </p:nvSpPr>
        <p:spPr>
          <a:xfrm flipH="1">
            <a:off x="2257884" y="770769"/>
            <a:ext cx="586086" cy="586086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23717" y="3858659"/>
            <a:ext cx="859882" cy="831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152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651" y="231857"/>
            <a:ext cx="31774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AFAFA"/>
                </a:solidFill>
                <a:latin typeface="Raleway" panose="020B0503030101060003" pitchFamily="34" charset="0"/>
              </a:rPr>
              <a:t>BEYOND</a:t>
            </a:r>
          </a:p>
          <a:p>
            <a:r>
              <a:rPr lang="en-US" sz="3600" dirty="0">
                <a:solidFill>
                  <a:srgbClr val="FAFAFA"/>
                </a:solidFill>
                <a:latin typeface="Raleway SemiBold" panose="020B0703030101060003" pitchFamily="34" charset="0"/>
              </a:rPr>
              <a:t>BOUNDARIES</a:t>
            </a:r>
          </a:p>
        </p:txBody>
      </p:sp>
      <p:sp>
        <p:nvSpPr>
          <p:cNvPr id="7" name="Right Triangle 6"/>
          <p:cNvSpPr/>
          <p:nvPr/>
        </p:nvSpPr>
        <p:spPr>
          <a:xfrm flipH="1">
            <a:off x="3380830" y="690559"/>
            <a:ext cx="586086" cy="586086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54046"/>
            <a:ext cx="1783678" cy="79234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508676" y="1735347"/>
            <a:ext cx="9468225" cy="4717600"/>
            <a:chOff x="1361888" y="1664043"/>
            <a:chExt cx="9468225" cy="47176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1888" y="1664043"/>
              <a:ext cx="9468225" cy="4717600"/>
            </a:xfrm>
            <a:prstGeom prst="rect">
              <a:avLst/>
            </a:prstGeom>
          </p:spPr>
        </p:pic>
        <p:sp>
          <p:nvSpPr>
            <p:cNvPr id="44" name="Oval 43"/>
            <p:cNvSpPr/>
            <p:nvPr/>
          </p:nvSpPr>
          <p:spPr>
            <a:xfrm>
              <a:off x="8944989" y="4022844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006613" y="3362517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155720" y="3799185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75310" y="4438210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888318" y="4438210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113117" y="4076096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516697" y="3958941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655149" y="3309265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921409" y="3362517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539134" y="3362517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21979" y="3522274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32630" y="3745933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295316" y="3958941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401820" y="4129348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561575" y="4225202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998242" y="4331706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805394" y="3852437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814905" y="4438210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622058" y="3027030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120348" y="5141138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726283" y="4853576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98478" y="4438210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396122" y="4289104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455071" y="4566015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006613" y="3905689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508323" y="4022844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566528" y="4278454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917990" y="4129348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997101" y="4438210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5526204" y="4480812"/>
              <a:ext cx="106504" cy="106504"/>
            </a:xfrm>
            <a:prstGeom prst="ellipse">
              <a:avLst/>
            </a:prstGeom>
            <a:solidFill>
              <a:srgbClr val="E3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B89FA2F-8A2B-4D11-86BD-4D705F5262CB}"/>
              </a:ext>
            </a:extLst>
          </p:cNvPr>
          <p:cNvSpPr/>
          <p:nvPr/>
        </p:nvSpPr>
        <p:spPr>
          <a:xfrm>
            <a:off x="9553575" y="5394220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2DA6177-7AE9-4A1B-A7CE-C08033378424}"/>
              </a:ext>
            </a:extLst>
          </p:cNvPr>
          <p:cNvSpPr/>
          <p:nvPr/>
        </p:nvSpPr>
        <p:spPr>
          <a:xfrm>
            <a:off x="3057525" y="2784370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21BEF7-F140-3BE8-4E4E-C30AE2580EC5}"/>
              </a:ext>
            </a:extLst>
          </p:cNvPr>
          <p:cNvSpPr/>
          <p:nvPr/>
        </p:nvSpPr>
        <p:spPr>
          <a:xfrm>
            <a:off x="10504874" y="5922006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A4D4F1-FB39-A44E-EF0D-D46FBD544940}"/>
              </a:ext>
            </a:extLst>
          </p:cNvPr>
          <p:cNvSpPr/>
          <p:nvPr/>
        </p:nvSpPr>
        <p:spPr>
          <a:xfrm>
            <a:off x="3180028" y="4093202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345D59-D7A6-A0BA-1269-7C497287CECC}"/>
              </a:ext>
            </a:extLst>
          </p:cNvPr>
          <p:cNvSpPr/>
          <p:nvPr/>
        </p:nvSpPr>
        <p:spPr>
          <a:xfrm>
            <a:off x="4670339" y="5092625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DFB0A0-D262-9872-0210-6A2EF1816F88}"/>
              </a:ext>
            </a:extLst>
          </p:cNvPr>
          <p:cNvSpPr/>
          <p:nvPr/>
        </p:nvSpPr>
        <p:spPr>
          <a:xfrm>
            <a:off x="5825378" y="3600707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2A6A6-09C1-3911-68BD-200B7057DC06}"/>
              </a:ext>
            </a:extLst>
          </p:cNvPr>
          <p:cNvSpPr/>
          <p:nvPr/>
        </p:nvSpPr>
        <p:spPr>
          <a:xfrm>
            <a:off x="6189537" y="2848334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D1D79C-0C91-2709-8375-4B846CE8D016}"/>
              </a:ext>
            </a:extLst>
          </p:cNvPr>
          <p:cNvSpPr/>
          <p:nvPr/>
        </p:nvSpPr>
        <p:spPr>
          <a:xfrm>
            <a:off x="6765447" y="2933353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E8E84F-46C6-ED64-EC3C-E6AF78A5A12C}"/>
              </a:ext>
            </a:extLst>
          </p:cNvPr>
          <p:cNvSpPr/>
          <p:nvPr/>
        </p:nvSpPr>
        <p:spPr>
          <a:xfrm>
            <a:off x="6455835" y="3345635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F2AEF7-B75F-E4E0-0A78-4F1F4C31735A}"/>
              </a:ext>
            </a:extLst>
          </p:cNvPr>
          <p:cNvSpPr/>
          <p:nvPr/>
        </p:nvSpPr>
        <p:spPr>
          <a:xfrm>
            <a:off x="6685236" y="3652041"/>
            <a:ext cx="106504" cy="1065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8260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2723937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64" y="2390275"/>
            <a:ext cx="11112936" cy="4467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406" y="244460"/>
            <a:ext cx="49728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AFAFA"/>
                </a:solidFill>
                <a:latin typeface="Raleway" panose="020B0503030101060003" pitchFamily="34" charset="0"/>
              </a:rPr>
              <a:t>BHIWADI</a:t>
            </a:r>
          </a:p>
          <a:p>
            <a:r>
              <a:rPr lang="en-US" sz="2800" dirty="0">
                <a:solidFill>
                  <a:srgbClr val="FAFAFA"/>
                </a:solidFill>
                <a:latin typeface="Raleway SemiBold" panose="020B0703030101060003" pitchFamily="34" charset="0"/>
              </a:rPr>
              <a:t>MANUFACTURING</a:t>
            </a:r>
            <a:r>
              <a:rPr lang="en-US" sz="2800" dirty="0">
                <a:solidFill>
                  <a:srgbClr val="FAFAFA"/>
                </a:solidFill>
                <a:latin typeface="Raleway" panose="020B0503030101060003" pitchFamily="34" charset="0"/>
              </a:rPr>
              <a:t> </a:t>
            </a:r>
            <a:r>
              <a:rPr lang="en-US" sz="2800" dirty="0">
                <a:solidFill>
                  <a:srgbClr val="FAFAFA"/>
                </a:solidFill>
                <a:latin typeface="Raleway SemiBold" panose="020B0703030101060003" pitchFamily="34" charset="0"/>
              </a:rPr>
              <a:t>FACILITY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2390275"/>
            <a:ext cx="1079063" cy="4467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5406" y="3162229"/>
            <a:ext cx="5376872" cy="2936631"/>
          </a:xfrm>
          <a:prstGeom prst="rect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713" y="3661051"/>
            <a:ext cx="4329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TABLETS.</a:t>
            </a:r>
          </a:p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HARD GELATIN CAPSULES.</a:t>
            </a:r>
          </a:p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SOFT GELATIN CAPSULES. ORAL LIQUIDS. </a:t>
            </a:r>
          </a:p>
          <a:p>
            <a:r>
              <a:rPr lang="en-US" sz="2400" dirty="0">
                <a:solidFill>
                  <a:srgbClr val="FAFAFA"/>
                </a:solidFill>
                <a:latin typeface="Raleway SemiBold" panose="020B0703030101060003" pitchFamily="34" charset="0"/>
              </a:rPr>
              <a:t>SACHETS.</a:t>
            </a:r>
          </a:p>
        </p:txBody>
      </p:sp>
      <p:sp>
        <p:nvSpPr>
          <p:cNvPr id="10" name="Right Triangle 9"/>
          <p:cNvSpPr/>
          <p:nvPr/>
        </p:nvSpPr>
        <p:spPr>
          <a:xfrm flipH="1">
            <a:off x="5188242" y="561474"/>
            <a:ext cx="507452" cy="507452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8745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651" y="231857"/>
            <a:ext cx="2186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BHIWADI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anose="020B0703030101060003" pitchFamily="34" charset="0"/>
              </a:rPr>
              <a:t>PLANT</a:t>
            </a:r>
          </a:p>
        </p:txBody>
      </p:sp>
      <p:sp>
        <p:nvSpPr>
          <p:cNvPr id="3" name="Right Triangle 2"/>
          <p:cNvSpPr/>
          <p:nvPr/>
        </p:nvSpPr>
        <p:spPr>
          <a:xfrm flipH="1">
            <a:off x="2155574" y="802973"/>
            <a:ext cx="422140" cy="464354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4651" y="1631673"/>
            <a:ext cx="73354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Regulatory Approvals &amp; Accreditations: EU GMP, TGA-Australia (Clearance), PIC/s (SAUMP, Ukraine), FMHACA - Ethiopia, FDA – Philippines, FDA – Ghana, NAFDAC – Nigeria, SBDMA – Yemen, WHO-GMP, GLP, ISO9001, ISO14001, HALAL.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Fully integrated granulation lines for Tablets, Hard Gelatin Capsules and Sachets.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Temperatures maintained at NMT 25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Low RH manufacturing areas available for specific processes.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Automated processes wherever possible to eliminate human error.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Online check weigher for Capsule manufacturing.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Online metal detectors available.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Blister packing machines with online camera inspection systems.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End of line automation for all packing lines with cartonators, online check weighers and automatic shrink wrapping.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Serialization ready for Europe Markets for EU FMD compliance.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7380515" y="0"/>
            <a:ext cx="4811486" cy="6858000"/>
          </a:xfrm>
          <a:prstGeom prst="parallelogram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7380515" y="0"/>
            <a:ext cx="4811486" cy="6858000"/>
          </a:xfrm>
          <a:prstGeom prst="parallelogram">
            <a:avLst/>
          </a:prstGeom>
          <a:gradFill flip="none" rotWithShape="1">
            <a:gsLst>
              <a:gs pos="0">
                <a:srgbClr val="E37514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039465"/>
            <a:ext cx="12192000" cy="244928"/>
          </a:xfrm>
          <a:prstGeom prst="rect">
            <a:avLst/>
          </a:prstGeom>
          <a:gradFill flip="none" rotWithShape="1">
            <a:gsLst>
              <a:gs pos="0">
                <a:srgbClr val="E37514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0250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8BAF2-5DD1-4AD3-825A-187D1D4B065E}"/>
              </a:ext>
            </a:extLst>
          </p:cNvPr>
          <p:cNvSpPr/>
          <p:nvPr/>
        </p:nvSpPr>
        <p:spPr>
          <a:xfrm>
            <a:off x="224652" y="1684882"/>
            <a:ext cx="11967348" cy="4506368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224651" y="231857"/>
            <a:ext cx="45847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QUALITY ASSURANCE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FUNCTION</a:t>
            </a:r>
          </a:p>
        </p:txBody>
      </p:sp>
      <p:sp>
        <p:nvSpPr>
          <p:cNvPr id="3" name="Right Triangle 2"/>
          <p:cNvSpPr/>
          <p:nvPr/>
        </p:nvSpPr>
        <p:spPr>
          <a:xfrm flipH="1">
            <a:off x="3510851" y="802973"/>
            <a:ext cx="422140" cy="464354"/>
          </a:xfrm>
          <a:prstGeom prst="rtTriangle">
            <a:avLst/>
          </a:prstGeom>
          <a:gradFill flip="none" rotWithShape="1">
            <a:gsLst>
              <a:gs pos="0">
                <a:srgbClr val="E37514">
                  <a:alpha val="70000"/>
                </a:srgbClr>
              </a:gs>
              <a:gs pos="80000">
                <a:schemeClr val="tx1">
                  <a:lumMod val="95000"/>
                  <a:lumOff val="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7380515" y="0"/>
            <a:ext cx="4811486" cy="6858000"/>
          </a:xfrm>
          <a:prstGeom prst="parallelogram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7380515" y="0"/>
            <a:ext cx="4811486" cy="6858000"/>
          </a:xfrm>
          <a:prstGeom prst="parallelogram">
            <a:avLst/>
          </a:prstGeom>
          <a:gradFill flip="none" rotWithShape="1">
            <a:gsLst>
              <a:gs pos="0">
                <a:srgbClr val="E37514">
                  <a:alpha val="50000"/>
                </a:srgbClr>
              </a:gs>
              <a:gs pos="100000">
                <a:schemeClr val="tx1">
                  <a:lumMod val="95000"/>
                  <a:lumOff val="5000"/>
                  <a:alpha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3698" y="5844619"/>
            <a:ext cx="1783678" cy="792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4DAD5-A657-4FB4-9271-F8F8DF956F9C}"/>
              </a:ext>
            </a:extLst>
          </p:cNvPr>
          <p:cNvSpPr/>
          <p:nvPr/>
        </p:nvSpPr>
        <p:spPr>
          <a:xfrm>
            <a:off x="224651" y="1756798"/>
            <a:ext cx="7335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37514"/>
              </a:buClr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Site Quality Assurance is responsible for:</a:t>
            </a:r>
          </a:p>
          <a:p>
            <a:pPr>
              <a:buClr>
                <a:srgbClr val="E37514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/>
            </a:endParaRP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Quality Management System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/>
            </a:endParaRP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Qualifications &amp; Validations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/>
            </a:endParaRP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In process Quality Assurance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Continuous Process Verification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Handling of Market Complaint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Handling of Investigation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Vendor Qualification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Handling of Out of Specification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/>
              </a:rPr>
              <a:t>Handling of Out of Trend</a:t>
            </a:r>
          </a:p>
          <a:p>
            <a:pPr marL="285750" indent="-285750">
              <a:buClr>
                <a:srgbClr val="E37514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3696669644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4846</TotalTime>
  <Words>826</Words>
  <Application>Microsoft Office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Raleway</vt:lpstr>
      <vt:lpstr>Raleway SemiBold</vt:lpstr>
      <vt:lpstr>Office Theme</vt:lpstr>
      <vt:lpstr>CONVICTION.  COMMITMENT.  QUALITY.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 Bhargava</dc:creator>
  <cp:lastModifiedBy>Rahul Bhargava</cp:lastModifiedBy>
  <cp:revision>60</cp:revision>
  <cp:lastPrinted>2023-05-03T13:23:59Z</cp:lastPrinted>
  <dcterms:created xsi:type="dcterms:W3CDTF">2017-10-07T06:24:24Z</dcterms:created>
  <dcterms:modified xsi:type="dcterms:W3CDTF">2023-09-19T13:04:12Z</dcterms:modified>
</cp:coreProperties>
</file>