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3" r:id="rId2"/>
    <p:sldId id="264" r:id="rId3"/>
    <p:sldId id="256" r:id="rId4"/>
    <p:sldId id="269" r:id="rId5"/>
    <p:sldId id="268" r:id="rId6"/>
    <p:sldId id="270" r:id="rId7"/>
    <p:sldId id="271" r:id="rId8"/>
    <p:sldId id="272" r:id="rId9"/>
    <p:sldId id="273" r:id="rId10"/>
    <p:sldId id="274" r:id="rId11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2D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17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OneDrive\&#48372;&#47161;&#51228;&#50557;\&#48372;&#47161;&#51228;&#50557;\&#51228;&#54408;&#51221;&#48372;\FP\GTB\GelfosM\&#49884;&#51109;&#51312;&#49324;\Trendbreak_of_IMS_data_15_1Q_&#44180;&#54252;&#49828;&#50656;%20GRAP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OneDrive\&#48372;&#47161;&#51228;&#50557;\&#48372;&#47161;&#51228;&#50557;\&#51228;&#54408;&#51221;&#48372;\FP\GTB\GelfosM\&#49884;&#51109;&#51312;&#49324;\Trendbreak_of_IMS_data_15_1Q_&#44180;&#54252;&#49828;&#50656;%20GRAPH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4608;&#54840;&#49437;\&#47560;&#52992;&#54021;\PM\&#44180;&#54252;&#49828;\&#46020;&#5436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CD2D"/>
              </a:solidFill>
            </c:spPr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en-US" sz="1100" smtClean="0"/>
                      <a:t>PHOSGEL</a:t>
                    </a:r>
                    <a:r>
                      <a:rPr lang="en-US" altLang="en-US" sz="1100" dirty="0"/>
                      <a:t>
49%</a:t>
                    </a:r>
                    <a:endParaRPr lang="en-US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altLang="en-US" sz="1100" dirty="0" smtClean="0"/>
                      <a:t>Wei***</a:t>
                    </a:r>
                    <a:r>
                      <a:rPr lang="en-US" altLang="en-US" sz="1100" dirty="0"/>
                      <a:t>
12%</a:t>
                    </a:r>
                    <a:endParaRPr lang="en-US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altLang="en-US" sz="1100" dirty="0" smtClean="0"/>
                      <a:t>AO *****</a:t>
                    </a:r>
                    <a:r>
                      <a:rPr lang="en-US" altLang="en-US" sz="1100" dirty="0"/>
                      <a:t>
10%</a:t>
                    </a:r>
                    <a:endParaRPr lang="en-US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altLang="en-US" sz="1100" dirty="0" smtClean="0"/>
                      <a:t>YU**</a:t>
                    </a:r>
                    <a:r>
                      <a:rPr lang="en-US" altLang="en-US" sz="1100" dirty="0"/>
                      <a:t>
5%</a:t>
                    </a:r>
                    <a:endParaRPr lang="en-US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>
                    <a:latin typeface="Panton Light italic Caps" pitchFamily="50" charset="0"/>
                  </a:defRPr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Sheet1!$I$20:$J$24</c:f>
              <c:strCache>
                <c:ptCount val="5"/>
                <c:pt idx="0">
                  <c:v>     PHOSGEL</c:v>
                </c:pt>
                <c:pt idx="1">
                  <c:v>     ALUMINA MAGNESIA A</c:v>
                </c:pt>
                <c:pt idx="2">
                  <c:v>     AO LAN TE</c:v>
                </c:pt>
                <c:pt idx="3">
                  <c:v>     YU ER</c:v>
                </c:pt>
                <c:pt idx="4">
                  <c:v>  OTHERS</c:v>
                </c:pt>
              </c:strCache>
            </c:strRef>
          </c:cat>
          <c:val>
            <c:numRef>
              <c:f>Sheet1!$K$20:$K$24</c:f>
              <c:numCache>
                <c:formatCode>#,##0.0</c:formatCode>
                <c:ptCount val="5"/>
                <c:pt idx="0">
                  <c:v>17441</c:v>
                </c:pt>
                <c:pt idx="1">
                  <c:v>4420</c:v>
                </c:pt>
                <c:pt idx="2">
                  <c:v>3433</c:v>
                </c:pt>
                <c:pt idx="3">
                  <c:v>1969</c:v>
                </c:pt>
                <c:pt idx="4">
                  <c:v>8529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FFCD2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GELFOS </a:t>
                    </a:r>
                    <a:r>
                      <a:rPr lang="en-US" altLang="en-US" dirty="0"/>
                      <a:t>M
27%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4.2300198178093829E-2"/>
                  <c:y val="1.8365911133574404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GAV***** </a:t>
                    </a:r>
                    <a:r>
                      <a:rPr lang="en-US" altLang="en-US" dirty="0"/>
                      <a:t>
19%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5.3246385569399764E-3"/>
                  <c:y val="4.9737152960804207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ALMA*****</a:t>
                    </a:r>
                    <a:r>
                      <a:rPr lang="en-US" altLang="en-US" dirty="0"/>
                      <a:t>
11%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7.892103566491962E-2"/>
                  <c:y val="3.2876186041377292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ALMA****</a:t>
                    </a:r>
                    <a:r>
                      <a:rPr lang="en-US" altLang="en-US" dirty="0"/>
                      <a:t>
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5.4385969086120631E-2"/>
                  <c:y val="-2.75488667003616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>
                    <a:latin typeface="Panton Light italic Caps" pitchFamily="50" charset="0"/>
                  </a:defRPr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Sheet1!$I$4:$J$8</c:f>
              <c:strCache>
                <c:ptCount val="5"/>
                <c:pt idx="0">
                  <c:v>GELFOS M</c:v>
                </c:pt>
                <c:pt idx="1">
                  <c:v>GAVISCON D.ACTION</c:v>
                </c:pt>
                <c:pt idx="2">
                  <c:v>ALMAGEL-F</c:v>
                </c:pt>
                <c:pt idx="3">
                  <c:v>ALMAGEL</c:v>
                </c:pt>
                <c:pt idx="4">
                  <c:v>OTHERS</c:v>
                </c:pt>
              </c:strCache>
            </c:strRef>
          </c:cat>
          <c:val>
            <c:numRef>
              <c:f>Sheet1!$K$4:$K$8</c:f>
              <c:numCache>
                <c:formatCode>#,##0.0</c:formatCode>
                <c:ptCount val="5"/>
                <c:pt idx="0">
                  <c:v>9.4561309309999988</c:v>
                </c:pt>
                <c:pt idx="1">
                  <c:v>6.8411977440000005</c:v>
                </c:pt>
                <c:pt idx="2">
                  <c:v>3.9525127409999996</c:v>
                </c:pt>
                <c:pt idx="3">
                  <c:v>2.2672325989999997</c:v>
                </c:pt>
                <c:pt idx="4">
                  <c:v>12.818885182999997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spPr>
    <a:noFill/>
  </c:spPr>
  <c:txPr>
    <a:bodyPr/>
    <a:lstStyle/>
    <a:p>
      <a:pPr>
        <a:defRPr sz="14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l" rtl="0">
              <a:defRPr sz="11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Segoe UI Semilight" panose="020B0402040204020203" pitchFamily="34" charset="0"/>
              </a:defRPr>
            </a:pPr>
            <a:r>
              <a:rPr lang="en-US" altLang="ko-KR" sz="1100" b="0" dirty="0">
                <a:latin typeface="+mn-lt"/>
                <a:cs typeface="Segoe UI Semilight" panose="020B0402040204020203" pitchFamily="34" charset="0"/>
              </a:rPr>
              <a:t>Gastric</a:t>
            </a:r>
            <a:r>
              <a:rPr lang="en-US" altLang="ko-KR" sz="1100" b="0" baseline="0" dirty="0">
                <a:latin typeface="+mn-lt"/>
                <a:cs typeface="Segoe UI Semilight" panose="020B0402040204020203" pitchFamily="34" charset="0"/>
              </a:rPr>
              <a:t> acidity curve </a:t>
            </a:r>
            <a:r>
              <a:rPr lang="en-US" altLang="ko-KR" sz="1100" b="0" baseline="0" dirty="0" smtClean="0">
                <a:latin typeface="+mn-lt"/>
                <a:cs typeface="Segoe UI Semilight" panose="020B0402040204020203" pitchFamily="34" charset="0"/>
              </a:rPr>
              <a:t>after </a:t>
            </a:r>
          </a:p>
          <a:p>
            <a:pPr algn="l" rtl="0">
              <a:defRPr sz="11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Segoe UI Semilight" panose="020B0402040204020203" pitchFamily="34" charset="0"/>
              </a:defRPr>
            </a:pPr>
            <a:r>
              <a:rPr lang="en-US" altLang="ko-KR" sz="1100" b="0" baseline="0" dirty="0" smtClean="0">
                <a:latin typeface="+mn-lt"/>
                <a:cs typeface="Segoe UI Semilight" panose="020B0402040204020203" pitchFamily="34" charset="0"/>
              </a:rPr>
              <a:t>absorption of Aluminum Phosphate </a:t>
            </a:r>
            <a:r>
              <a:rPr lang="en-US" altLang="ko-KR" sz="1100" b="0" baseline="30000" dirty="0" smtClean="0">
                <a:latin typeface="+mn-lt"/>
                <a:cs typeface="Segoe UI Semilight" panose="020B0402040204020203" pitchFamily="34" charset="0"/>
              </a:rPr>
              <a:t>3)</a:t>
            </a:r>
          </a:p>
          <a:p>
            <a:pPr algn="l" rtl="0">
              <a:defRPr sz="11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Segoe UI Semilight" panose="020B0402040204020203" pitchFamily="34" charset="0"/>
              </a:defRPr>
            </a:pPr>
            <a:r>
              <a:rPr lang="en-US" altLang="ko-KR" sz="1100" b="0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Segoe UI Semilight" panose="020B0402040204020203" pitchFamily="34" charset="0"/>
              </a:rPr>
              <a:t>Max. 2hr, pH 3~5 (no acid rebound)</a:t>
            </a:r>
          </a:p>
          <a:p>
            <a:pPr algn="l" rtl="0">
              <a:defRPr sz="11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Segoe UI Semilight" panose="020B0402040204020203" pitchFamily="34" charset="0"/>
              </a:defRPr>
            </a:pPr>
            <a:endParaRPr lang="ko-KR" altLang="en-US" sz="1100" b="0" baseline="30000" dirty="0">
              <a:latin typeface="+mn-lt"/>
              <a:cs typeface="Segoe UI Semilight" panose="020B0402040204020203" pitchFamily="34" charset="0"/>
            </a:endParaRPr>
          </a:p>
        </c:rich>
      </c:tx>
      <c:layout>
        <c:manualLayout>
          <c:xMode val="edge"/>
          <c:yMode val="edge"/>
          <c:x val="0.52607025731621382"/>
          <c:y val="0.286656981510805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5120096474427189E-2"/>
          <c:y val="0.31399314668999706"/>
          <c:w val="0.86696999361566296"/>
          <c:h val="0.5700269757946923"/>
        </c:manualLayout>
      </c:layout>
      <c:scatterChart>
        <c:scatterStyle val="smoothMarker"/>
        <c:varyColors val="0"/>
        <c:ser>
          <c:idx val="0"/>
          <c:order val="0"/>
          <c:spPr>
            <a:ln>
              <a:solidFill>
                <a:srgbClr val="FFC000"/>
              </a:solidFill>
            </a:ln>
          </c:spPr>
          <c:marker>
            <c:symbol val="none"/>
          </c:marker>
          <c:xVal>
            <c:numRef>
              <c:f>Sheet1!$B$14:$L$14</c:f>
              <c:numCache>
                <c:formatCode>General</c:formatCode>
                <c:ptCount val="1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</c:numCache>
            </c:numRef>
          </c:xVal>
          <c:yVal>
            <c:numRef>
              <c:f>Sheet1!$B$15:$L$15</c:f>
              <c:numCache>
                <c:formatCode>General</c:formatCode>
                <c:ptCount val="11"/>
                <c:pt idx="0">
                  <c:v>2</c:v>
                </c:pt>
                <c:pt idx="1">
                  <c:v>2.2999999999999998</c:v>
                </c:pt>
                <c:pt idx="2">
                  <c:v>6</c:v>
                </c:pt>
                <c:pt idx="3">
                  <c:v>5.9</c:v>
                </c:pt>
                <c:pt idx="4">
                  <c:v>5.8</c:v>
                </c:pt>
                <c:pt idx="5">
                  <c:v>5.5</c:v>
                </c:pt>
                <c:pt idx="6">
                  <c:v>5</c:v>
                </c:pt>
                <c:pt idx="7">
                  <c:v>3</c:v>
                </c:pt>
                <c:pt idx="8">
                  <c:v>4</c:v>
                </c:pt>
                <c:pt idx="9">
                  <c:v>2.5</c:v>
                </c:pt>
                <c:pt idx="10">
                  <c:v>2.2999999999999998</c:v>
                </c:pt>
              </c:numCache>
            </c:numRef>
          </c:yVal>
          <c:smooth val="1"/>
        </c:ser>
        <c:ser>
          <c:idx val="1"/>
          <c:order val="1"/>
          <c:marker>
            <c:symbol val="none"/>
          </c:marker>
          <c:xVal>
            <c:numRef>
              <c:f>Sheet1!$B$14:$L$14</c:f>
              <c:numCache>
                <c:formatCode>General</c:formatCode>
                <c:ptCount val="1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20</c:v>
                </c:pt>
                <c:pt idx="4">
                  <c:v>30</c:v>
                </c:pt>
                <c:pt idx="5">
                  <c:v>40</c:v>
                </c:pt>
                <c:pt idx="6">
                  <c:v>50</c:v>
                </c:pt>
                <c:pt idx="7">
                  <c:v>60</c:v>
                </c:pt>
                <c:pt idx="8">
                  <c:v>70</c:v>
                </c:pt>
                <c:pt idx="9">
                  <c:v>80</c:v>
                </c:pt>
                <c:pt idx="10">
                  <c:v>90</c:v>
                </c:pt>
              </c:numCache>
            </c:numRef>
          </c:xVal>
          <c:yVal>
            <c:numRef>
              <c:f>Sheet1!$B$16:$L$16</c:f>
              <c:numCache>
                <c:formatCode>General</c:formatCode>
                <c:ptCount val="11"/>
                <c:pt idx="0">
                  <c:v>2</c:v>
                </c:pt>
                <c:pt idx="1">
                  <c:v>2</c:v>
                </c:pt>
                <c:pt idx="2">
                  <c:v>7</c:v>
                </c:pt>
                <c:pt idx="3">
                  <c:v>7</c:v>
                </c:pt>
                <c:pt idx="4">
                  <c:v>2</c:v>
                </c:pt>
                <c:pt idx="5">
                  <c:v>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103168"/>
        <c:axId val="110104960"/>
      </c:scatterChart>
      <c:valAx>
        <c:axId val="110103168"/>
        <c:scaling>
          <c:orientation val="minMax"/>
          <c:max val="60"/>
        </c:scaling>
        <c:delete val="0"/>
        <c:axPos val="b"/>
        <c:numFmt formatCode="General" sourceLinked="1"/>
        <c:majorTickMark val="out"/>
        <c:minorTickMark val="none"/>
        <c:tickLblPos val="nextTo"/>
        <c:crossAx val="110104960"/>
        <c:crosses val="autoZero"/>
        <c:crossBetween val="midCat"/>
        <c:majorUnit val="10"/>
      </c:valAx>
      <c:valAx>
        <c:axId val="110104960"/>
        <c:scaling>
          <c:orientation val="minMax"/>
          <c:max val="8"/>
          <c:min val="1"/>
        </c:scaling>
        <c:delete val="0"/>
        <c:axPos val="l"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crossAx val="11010316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9657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994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3986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63D4-2AB4-497F-B97F-659E7936C5FB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35C6-56D1-44C5-99C9-DC963776C2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2929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7839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04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3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605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4168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096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941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702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4124D-DEDB-45A8-AC10-8166CB9D188F}" type="datetimeFigureOut">
              <a:rPr lang="ko-KR" altLang="en-US" smtClean="0"/>
              <a:t>2016-07-04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AC98-B653-4DAD-8EBF-B7E3773647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3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hyperlink" Target="http://newsworld.co.kr/detail.htm?no=161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hyperlink" Target="https://drive.google.com/file/d/0ByxJ-uBJ0yx6U0RFUjR2b2Q5d1E/view?usp=sharing" TargetMode="Externa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pn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VVKajyojTnA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youtube.com/watch?feature=player_detailpage&amp;v=6BNVsDgF2qo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17.png"/><Relationship Id="rId5" Type="http://schemas.openxmlformats.org/officeDocument/2006/relationships/hyperlink" Target="https://www.youtube.com/watch?v=bPioN4YeRgg&amp;feature=player_embedded" TargetMode="External"/><Relationship Id="rId10" Type="http://schemas.openxmlformats.org/officeDocument/2006/relationships/hyperlink" Target="https://www.youtube.com/watch?v=hhDsJ_eJmdc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www.youtube.com/watch?v=ZXAmM8MYGD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549" y="5644561"/>
            <a:ext cx="1416348" cy="103268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2" b="9885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954" y="-94815"/>
            <a:ext cx="6392092" cy="705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187820" y="6436363"/>
            <a:ext cx="22685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ko-KR" sz="1000" dirty="0" smtClean="0">
                <a:solidFill>
                  <a:prstClr val="white">
                    <a:lumMod val="50000"/>
                  </a:prstClr>
                </a:solidFill>
                <a:latin typeface="Panton Light italic Caps" pitchFamily="50" charset="0"/>
                <a:cs typeface="MV Boli" panose="02000500030200090000" pitchFamily="2" charset="0"/>
              </a:rPr>
              <a:t>non confidential package </a:t>
            </a:r>
            <a:r>
              <a:rPr lang="en-US" altLang="ko-KR" sz="700" dirty="0" smtClean="0">
                <a:solidFill>
                  <a:prstClr val="white">
                    <a:lumMod val="50000"/>
                  </a:prstClr>
                </a:solidFill>
                <a:latin typeface="Panton Light italic Caps" pitchFamily="50" charset="0"/>
                <a:cs typeface="MV Boli" panose="02000500030200090000" pitchFamily="2" charset="0"/>
              </a:rPr>
              <a:t>VER 3. 0</a:t>
            </a:r>
            <a:endParaRPr lang="ko-KR" altLang="en-US" sz="1000" dirty="0">
              <a:solidFill>
                <a:prstClr val="white">
                  <a:lumMod val="50000"/>
                </a:prstClr>
              </a:solidFill>
              <a:latin typeface="Panton Light italic Caps" pitchFamily="50" charset="0"/>
              <a:cs typeface="MV Boli" panose="02000500030200090000" pitchFamily="2" charset="0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925" y="1345710"/>
            <a:ext cx="5616858" cy="417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41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549" y="5644561"/>
            <a:ext cx="1416348" cy="103268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2" b="9885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954" y="-94815"/>
            <a:ext cx="6392092" cy="705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48935" y="2573867"/>
            <a:ext cx="532229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dirty="0" smtClean="0">
                <a:solidFill>
                  <a:schemeClr val="bg1">
                    <a:lumMod val="50000"/>
                  </a:schemeClr>
                </a:solidFill>
                <a:latin typeface="Etelka Medium Pro" pitchFamily="50" charset="0"/>
              </a:rPr>
              <a:t>THANK YOU</a:t>
            </a:r>
            <a:endParaRPr lang="ko-KR" altLang="en-US" sz="6600" dirty="0">
              <a:solidFill>
                <a:schemeClr val="bg1">
                  <a:lumMod val="50000"/>
                </a:schemeClr>
              </a:solidFill>
              <a:latin typeface="Etelka Medium Pr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18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F:\## [project 작업중] [D 드라이브]\보령제약_작업중\오브젝트 psd\07_B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8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822" y="167720"/>
            <a:ext cx="1865294" cy="509288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24745" y="824454"/>
            <a:ext cx="3675997" cy="272996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997875" y="1907559"/>
            <a:ext cx="2073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rgbClr val="FFCD2D"/>
                </a:solidFill>
                <a:latin typeface="Etelka Medium Pro" pitchFamily="50" charset="0"/>
                <a:ea typeface="BR보령 제목 B" panose="020B0803000000000000" pitchFamily="50" charset="-127"/>
              </a:rPr>
              <a:t>Gel</a:t>
            </a:r>
            <a:r>
              <a:rPr lang="en-US" altLang="ko-KR" sz="2800" dirty="0" smtClean="0">
                <a:solidFill>
                  <a:schemeClr val="bg1">
                    <a:lumMod val="50000"/>
                  </a:schemeClr>
                </a:solidFill>
                <a:latin typeface="Etelka Medium Pro" pitchFamily="50" charset="0"/>
                <a:ea typeface="BR보령 제목 B" panose="020B0803000000000000" pitchFamily="50" charset="-127"/>
              </a:rPr>
              <a:t> + </a:t>
            </a:r>
            <a:r>
              <a:rPr lang="en-US" altLang="ko-KR" sz="2800" dirty="0" smtClean="0">
                <a:solidFill>
                  <a:srgbClr val="FFCD2D"/>
                </a:solidFill>
                <a:latin typeface="Etelka Medium Pro" pitchFamily="50" charset="0"/>
                <a:ea typeface="BR보령 제목 B" panose="020B0803000000000000" pitchFamily="50" charset="-127"/>
              </a:rPr>
              <a:t>Force</a:t>
            </a:r>
            <a:endParaRPr lang="ko-KR" altLang="en-US" sz="2800" dirty="0">
              <a:solidFill>
                <a:srgbClr val="FFCD2D"/>
              </a:solidFill>
              <a:latin typeface="Etelka Medium Pro" pitchFamily="50" charset="0"/>
              <a:ea typeface="BR보령 제목 B" panose="020B0803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12149" y="2015281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BR보령 제목 B" panose="020B0803000000000000" pitchFamily="50" charset="-127"/>
                <a:ea typeface="BR보령 제목 B" panose="020B0803000000000000" pitchFamily="50" charset="-127"/>
              </a:rPr>
              <a:t>=</a:t>
            </a:r>
            <a:endParaRPr lang="ko-KR" altLang="en-US" dirty="0">
              <a:latin typeface="BR보령 제목 B" panose="020B0803000000000000" pitchFamily="50" charset="-127"/>
              <a:ea typeface="BR보령 제목 B" panose="020B0803000000000000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97875" y="2430779"/>
            <a:ext cx="4241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rgbClr val="FFCD2D"/>
                </a:solidFill>
                <a:latin typeface="Etelka Medium Pro" pitchFamily="50" charset="0"/>
                <a:ea typeface="BR보령 제목 B" panose="020B0803000000000000" pitchFamily="50" charset="-127"/>
              </a:rPr>
              <a:t>M</a:t>
            </a:r>
            <a:r>
              <a:rPr lang="en-US" altLang="ko-KR" sz="2800" dirty="0" smtClean="0">
                <a:solidFill>
                  <a:schemeClr val="bg1">
                    <a:lumMod val="50000"/>
                  </a:schemeClr>
                </a:solidFill>
                <a:latin typeface="Etelka Medium Pro" pitchFamily="50" charset="0"/>
                <a:ea typeface="BR보령 제목 B" panose="020B0803000000000000" pitchFamily="50" charset="-127"/>
              </a:rPr>
              <a:t>agnesium hydroxide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5080185" y="2953999"/>
            <a:ext cx="311444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Panton Light italic Caps" pitchFamily="50" charset="0"/>
                <a:ea typeface="BR보령 제목 B" panose="020B0803000000000000" pitchFamily="50" charset="-127"/>
              </a:rPr>
              <a:t>Aluminum phosphate gel (EP)</a:t>
            </a:r>
          </a:p>
          <a:p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Panton Light italic Caps" pitchFamily="50" charset="0"/>
                <a:ea typeface="BR보령 제목 B" panose="020B0803000000000000" pitchFamily="50" charset="-127"/>
              </a:rPr>
              <a:t>(Colloidal Aluminum Phosphate)</a:t>
            </a:r>
          </a:p>
          <a:p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Panton Light italic Caps" pitchFamily="50" charset="0"/>
                <a:ea typeface="BR보령 제목 B" panose="020B0803000000000000" pitchFamily="50" charset="-127"/>
              </a:rPr>
              <a:t>Magnesium hydroxide (USP)</a:t>
            </a:r>
          </a:p>
          <a:p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  <a:latin typeface="Panton Light italic Caps" pitchFamily="50" charset="0"/>
                <a:ea typeface="BR보령 제목 B" panose="020B0803000000000000" pitchFamily="50" charset="-127"/>
              </a:rPr>
              <a:t>Simethicone (USP)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061078" y="4243570"/>
            <a:ext cx="68627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HEARTBURN  I  GASTRIC HYPERACIDITY  I  GASTRIC DISCOMFORT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GASTRIC FULLNESS  I  NAUSEA, VOMITING  I   GASTRIC PAIN  I  DYSPEPSIA</a:t>
            </a:r>
            <a:endParaRPr lang="ko-KR" altLang="en-US" sz="1400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805519" y="3908106"/>
            <a:ext cx="13709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Etelka Medium Pro" pitchFamily="50" charset="0"/>
                <a:ea typeface="BR보령 제목 B" panose="020B0803000000000000" pitchFamily="50" charset="-127"/>
              </a:rPr>
              <a:t>INDICATION</a:t>
            </a:r>
            <a:endParaRPr lang="ko-KR" alt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061078" y="5311681"/>
            <a:ext cx="68627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4 SACHETs A DAY [QID] , 4 SACHET(20G) / BOX</a:t>
            </a:r>
            <a:endParaRPr lang="ko-KR" altLang="en-US" sz="1400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805519" y="4993151"/>
            <a:ext cx="22509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Etelka Medium Pro" pitchFamily="50" charset="0"/>
                <a:ea typeface="BR보령 제목 B" panose="020B0803000000000000" pitchFamily="50" charset="-127"/>
              </a:rPr>
              <a:t>DOSAGE &amp; PACKAGE</a:t>
            </a:r>
            <a:endParaRPr lang="ko-KR" alt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805518" y="5789018"/>
            <a:ext cx="25539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dirty="0" smtClean="0">
                <a:solidFill>
                  <a:schemeClr val="bg2">
                    <a:lumMod val="50000"/>
                  </a:schemeClr>
                </a:solidFill>
                <a:latin typeface="Etelka Medium Pro" pitchFamily="50" charset="0"/>
                <a:ea typeface="BR보령 제목 B" panose="020B0803000000000000" pitchFamily="50" charset="-127"/>
              </a:rPr>
              <a:t>MARKETED COUNTRIES</a:t>
            </a:r>
            <a:endParaRPr lang="ko-KR" alt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1265" name="Picture 1" descr="D:\OneDrive\보령제약\보령제약\발표자료\Resource\국기\png\128\China-fla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78" y="6127572"/>
            <a:ext cx="608400" cy="608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:\OneDrive\보령제약\보령제약\발표자료\Resource\국기\png\128\Taiwan-fla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832" y="6131770"/>
            <a:ext cx="608400" cy="608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OneDrive\보령제약\보령제약\발표자료\Resource\국기\png\128\korea-fla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270" y="6127119"/>
            <a:ext cx="608400" cy="608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OneDrive\보령제약\보령제약\발표자료\Resource\국기\png\128\United-states-fla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228" y="6131770"/>
            <a:ext cx="608400" cy="608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9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F:\## [project 작업중] [D 드라이브]\보령제약_작업중\오브젝트 psd\07_B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404"/>
            <a:ext cx="9144000" cy="678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5" name="차트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922434"/>
              </p:ext>
            </p:extLst>
          </p:nvPr>
        </p:nvGraphicFramePr>
        <p:xfrm>
          <a:off x="4166753" y="1260482"/>
          <a:ext cx="5507280" cy="4188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그림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822" y="167720"/>
            <a:ext cx="1865294" cy="509288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9" t="6160" r="6064" b="20324"/>
          <a:stretch/>
        </p:blipFill>
        <p:spPr>
          <a:xfrm>
            <a:off x="314477" y="101600"/>
            <a:ext cx="1488923" cy="922205"/>
          </a:xfrm>
          <a:prstGeom prst="rect">
            <a:avLst/>
          </a:prstGeom>
        </p:spPr>
      </p:pic>
      <p:graphicFrame>
        <p:nvGraphicFramePr>
          <p:cNvPr id="13" name="차트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3242338"/>
              </p:ext>
            </p:extLst>
          </p:nvPr>
        </p:nvGraphicFramePr>
        <p:xfrm>
          <a:off x="368710" y="1260482"/>
          <a:ext cx="4203290" cy="4148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직사각형 13"/>
          <p:cNvSpPr/>
          <p:nvPr/>
        </p:nvSpPr>
        <p:spPr>
          <a:xfrm>
            <a:off x="252217" y="5371109"/>
            <a:ext cx="48785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Rank in </a:t>
            </a:r>
            <a:r>
              <a:rPr lang="en-US" altLang="ko-KR" sz="14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Korea ATACID </a:t>
            </a:r>
            <a:r>
              <a:rPr lang="en-US" altLang="ko-KR" sz="14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market : </a:t>
            </a:r>
            <a:r>
              <a:rPr lang="en-US" altLang="ko-KR" sz="14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No.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Sales revenue in 2014:  10 mil. US$</a:t>
            </a:r>
            <a:r>
              <a:rPr lang="en-US" altLang="ko-KR" sz="1400" i="1" baseline="30000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Launched since 1975 (mono type), 2000 (Combination)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sz="1400" i="1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12872" y="5090110"/>
            <a:ext cx="465106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&lt;GRAPH 1. ANTACID MKT IN KOREA - IMS 2014&gt;</a:t>
            </a:r>
            <a:endParaRPr lang="ko-KR" altLang="en-US" sz="1000" i="1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6677" y="3171186"/>
            <a:ext cx="978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  <a:latin typeface="Etelka Medium Pro" pitchFamily="50" charset="0"/>
              </a:rPr>
              <a:t>KOREA</a:t>
            </a:r>
            <a:endParaRPr lang="ko-KR" altLang="en-US" dirty="0">
              <a:solidFill>
                <a:schemeClr val="bg2">
                  <a:lumMod val="50000"/>
                </a:schemeClr>
              </a:solidFill>
              <a:latin typeface="Etelka Medium Pro" pitchFamily="50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72194" y="317118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2">
                    <a:lumMod val="50000"/>
                  </a:schemeClr>
                </a:solidFill>
                <a:latin typeface="Etelka Medium Pro" pitchFamily="50" charset="0"/>
              </a:rPr>
              <a:t>CHINA</a:t>
            </a:r>
            <a:endParaRPr lang="ko-KR" altLang="en-US" dirty="0">
              <a:solidFill>
                <a:schemeClr val="bg2">
                  <a:lumMod val="50000"/>
                </a:schemeClr>
              </a:solidFill>
              <a:latin typeface="Etelka Medium Pro" pitchFamily="50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5222150" y="5371109"/>
            <a:ext cx="48785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Rank in </a:t>
            </a:r>
            <a:r>
              <a:rPr lang="en-US" altLang="ko-KR" sz="14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China ATACID </a:t>
            </a:r>
            <a:r>
              <a:rPr lang="en-US" altLang="ko-KR" sz="14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market: </a:t>
            </a:r>
            <a:r>
              <a:rPr lang="en-US" altLang="ko-KR" sz="14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No.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Sales </a:t>
            </a:r>
            <a:r>
              <a:rPr lang="en-US" altLang="ko-KR" sz="14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revenue in 2014:  50 mil. US$</a:t>
            </a:r>
            <a:r>
              <a:rPr lang="en-US" altLang="ko-KR" sz="1400" i="1" baseline="30000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Launched since 1992 (mono type)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o-KR" altLang="en-US" sz="1400" i="1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6082" y="6435281"/>
            <a:ext cx="776018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arenR"/>
            </a:pPr>
            <a:r>
              <a:rPr lang="en-US" altLang="ko-KR" sz="900" dirty="0" smtClean="0">
                <a:solidFill>
                  <a:schemeClr val="bg2">
                    <a:lumMod val="50000"/>
                  </a:schemeClr>
                </a:solidFill>
              </a:rPr>
              <a:t>IMS 2014 </a:t>
            </a:r>
          </a:p>
          <a:p>
            <a:pPr marL="228600" indent="-228600">
              <a:buAutoNum type="arabicParenR"/>
            </a:pPr>
            <a:r>
              <a:rPr lang="en-US" altLang="ko-KR" sz="900" dirty="0" smtClean="0">
                <a:solidFill>
                  <a:schemeClr val="bg2">
                    <a:lumMod val="50000"/>
                  </a:schemeClr>
                </a:solidFill>
              </a:rPr>
              <a:t>News world: </a:t>
            </a:r>
            <a:r>
              <a:rPr lang="en-US" altLang="ko-KR" sz="900" dirty="0" err="1" smtClean="0">
                <a:solidFill>
                  <a:schemeClr val="bg2">
                    <a:lumMod val="50000"/>
                  </a:schemeClr>
                </a:solidFill>
              </a:rPr>
              <a:t>Boryung’s</a:t>
            </a:r>
            <a:r>
              <a:rPr lang="en-US" altLang="ko-KR" sz="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altLang="ko-KR" sz="900" dirty="0" err="1">
                <a:solidFill>
                  <a:schemeClr val="bg2">
                    <a:lumMod val="50000"/>
                  </a:schemeClr>
                </a:solidFill>
              </a:rPr>
              <a:t>Gelfos</a:t>
            </a:r>
            <a:r>
              <a:rPr lang="en-US" altLang="ko-KR" sz="900" dirty="0">
                <a:solidFill>
                  <a:schemeClr val="bg2">
                    <a:lumMod val="50000"/>
                  </a:schemeClr>
                </a:solidFill>
              </a:rPr>
              <a:t> M on a Roll in Korea, China </a:t>
            </a:r>
            <a:r>
              <a:rPr lang="en-US" altLang="ko-KR" sz="900" dirty="0" smtClean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altLang="ko-KR" sz="9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  <a:hlinkClick r:id="rId7"/>
              </a:rPr>
              <a:t>http</a:t>
            </a:r>
            <a:r>
              <a:rPr lang="en-US" altLang="ko-KR" sz="900" i="1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  <a:hlinkClick r:id="rId7"/>
              </a:rPr>
              <a:t>://</a:t>
            </a:r>
            <a:r>
              <a:rPr lang="en-US" altLang="ko-KR" sz="900" i="1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  <a:hlinkClick r:id="rId7"/>
              </a:rPr>
              <a:t>newsworld.co.kr/detail.htm?no=1611</a:t>
            </a:r>
            <a:endParaRPr lang="en-US" altLang="ko-KR" sz="900" i="1" dirty="0" smtClean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  <a:p>
            <a:pPr marL="228600" indent="-228600">
              <a:buAutoNum type="arabicParenR"/>
            </a:pPr>
            <a:endParaRPr lang="ko-KR" altLang="en-US" sz="900" i="1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5123053" y="5083286"/>
            <a:ext cx="38890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&lt;GRAPH 2. ANTACID MKT IN CHINA - IMS 2014&gt;</a:t>
            </a:r>
            <a:endParaRPr lang="ko-KR" altLang="en-US" sz="1000" i="1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5200" y="1138331"/>
            <a:ext cx="5210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MARKET PERFORMANCE OF </a:t>
            </a:r>
            <a:r>
              <a:rPr lang="en-US" altLang="ko-KR" dirty="0" err="1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Gelfos</a:t>
            </a:r>
            <a:r>
              <a:rPr lang="en-US" altLang="ko-KR" baseline="30000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®</a:t>
            </a:r>
            <a:r>
              <a:rPr lang="en-US" altLang="ko-KR" dirty="0" smtClean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altLang="ko-KR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&amp; </a:t>
            </a:r>
            <a:r>
              <a:rPr lang="en-US" altLang="ko-KR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Gelfos</a:t>
            </a:r>
            <a:r>
              <a:rPr lang="en-US" altLang="ko-KR" baseline="300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®</a:t>
            </a:r>
            <a:r>
              <a:rPr lang="en-US" altLang="ko-KR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M</a:t>
            </a:r>
            <a:endParaRPr lang="en-US" altLang="ko-KR" baseline="300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53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F:\## [project 작업중] [D 드라이브]\보령제약_작업중\오브젝트 psd\07_B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340"/>
            <a:ext cx="9144000" cy="678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822" y="183464"/>
            <a:ext cx="1865294" cy="509288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4925040" y="949063"/>
            <a:ext cx="171873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8800" b="1" cap="none" spc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altLang="ko-KR" sz="1600" b="1" cap="none" spc="0" dirty="0" smtClean="0">
                <a:ln w="1270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FFICACY</a:t>
            </a:r>
            <a:endParaRPr lang="en-US" altLang="ko-KR" sz="1600" b="1" cap="none" spc="0" dirty="0">
              <a:ln w="1270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latin typeface="Etelka Text Pro" pitchFamily="50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925040" y="2235333"/>
            <a:ext cx="154240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88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altLang="ko-KR" sz="1600" b="1" cap="none" spc="0" dirty="0" smtClean="0">
                <a:ln w="1270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AFETY</a:t>
            </a:r>
            <a:endParaRPr lang="en-US" altLang="ko-KR" sz="1600" b="1" cap="none" spc="0" dirty="0">
              <a:ln w="1270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latin typeface="Etelka Text Pro" pitchFamily="50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925040" y="3521603"/>
            <a:ext cx="196406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88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altLang="ko-KR" sz="1600" b="1" cap="none" spc="0" dirty="0" smtClean="0">
                <a:ln w="1270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ORTABLE </a:t>
            </a:r>
            <a:endParaRPr lang="en-US" altLang="ko-KR" sz="1600" b="1" cap="none" spc="0" dirty="0">
              <a:ln w="1270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latin typeface="Etelka Text Pro" pitchFamily="50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4925040" y="4815146"/>
            <a:ext cx="288251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88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en-US" altLang="ko-KR" sz="1600" b="1" cap="none" spc="0" dirty="0" smtClean="0">
                <a:ln w="1270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O ACID REBOUND</a:t>
            </a:r>
            <a:endParaRPr lang="en-US" altLang="ko-KR" sz="1600" b="1" cap="none" spc="0" dirty="0">
              <a:ln w="1270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latin typeface="Etelka Text Pro" pitchFamily="50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44677" y="2366018"/>
            <a:ext cx="3675997" cy="2729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34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11340"/>
            <a:ext cx="9144000" cy="6788248"/>
            <a:chOff x="0" y="-4404"/>
            <a:chExt cx="9144000" cy="6788248"/>
          </a:xfrm>
        </p:grpSpPr>
        <p:pic>
          <p:nvPicPr>
            <p:cNvPr id="5" name="Picture 3" descr="F:\## [project 작업중] [D 드라이브]\보령제약_작업중\오브젝트 psd\07_BG.jp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404"/>
              <a:ext cx="9144000" cy="6788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t="6160" r="6064" b="20324"/>
            <a:stretch/>
          </p:blipFill>
          <p:spPr>
            <a:xfrm>
              <a:off x="314477" y="101600"/>
              <a:ext cx="1488923" cy="922205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6822" y="167720"/>
              <a:ext cx="1865294" cy="509288"/>
            </a:xfrm>
            <a:prstGeom prst="rect">
              <a:avLst/>
            </a:prstGeom>
          </p:spPr>
        </p:pic>
      </p:grpSp>
      <p:sp>
        <p:nvSpPr>
          <p:cNvPr id="3" name="직사각형 2"/>
          <p:cNvSpPr/>
          <p:nvPr/>
        </p:nvSpPr>
        <p:spPr>
          <a:xfrm>
            <a:off x="467481" y="3312040"/>
            <a:ext cx="193765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Tablet antacid has benefit from portable, however, gel type 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Gelfos</a:t>
            </a:r>
            <a:r>
              <a:rPr lang="en-US" altLang="ko-KR" sz="1100" baseline="300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shows  faster on-set time and long lasting efficacy in Phase III study.</a:t>
            </a:r>
            <a:r>
              <a:rPr lang="en-US" altLang="ko-KR" sz="1100" baseline="30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endParaRPr lang="en-US" altLang="ko-KR" sz="1100" baseline="30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90387" y="1998951"/>
            <a:ext cx="18854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9600" b="1" cap="none" spc="0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altLang="ko-KR" b="1" cap="none" spc="0" dirty="0" smtClean="0">
                <a:ln w="1270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FFICACY</a:t>
            </a:r>
            <a:endParaRPr lang="en-US" altLang="ko-KR" b="1" cap="none" spc="0" dirty="0">
              <a:ln w="1270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latin typeface="Etelka Text Pro" pitchFamily="50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6113" y="6071566"/>
            <a:ext cx="77768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a; Sum of the number of ‘Excellent’ and ‘Good’/Sum of the number of total patients </a:t>
            </a:r>
          </a:p>
          <a:p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1) Significantly different from Mylanta 400 - treated group on chi-square test (P&lt;0.05)</a:t>
            </a:r>
          </a:p>
          <a:p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2) Significantly different from Mylanta 400 – treated group on chi-square test(P&lt;0.01)</a:t>
            </a:r>
          </a:p>
          <a:p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3) Phase III clinical 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study ‘comparison of </a:t>
            </a:r>
            <a:r>
              <a:rPr lang="en-US" altLang="ko-KR" sz="700" i="1" dirty="0" err="1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gelfos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M vs My**** 400 against various symptoms in patients with gastritis and peptic ulcer 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by Kyung-</a:t>
            </a:r>
            <a:r>
              <a:rPr lang="en-US" altLang="ko-KR" sz="700" i="1" dirty="0" err="1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hee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University Hospital, </a:t>
            </a:r>
            <a:r>
              <a:rPr lang="en-US" altLang="ko-KR" sz="700" i="1" dirty="0" err="1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Asan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Medical Center, Pusan National University Hospital, Cheju University, 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College 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 Medicine, Korea</a:t>
            </a:r>
            <a:endParaRPr lang="ko-KR" altLang="en-US" sz="700" i="1" dirty="0">
              <a:solidFill>
                <a:schemeClr val="bg2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ko-KR" altLang="en-US" sz="700" i="1" dirty="0">
              <a:solidFill>
                <a:schemeClr val="bg2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68908" y="2708920"/>
            <a:ext cx="2808312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보령 B" panose="02000000000000000000" pitchFamily="2" charset="-127"/>
              <a:ea typeface="보령 B" panose="02000000000000000000" pitchFamily="2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767901" y="2131686"/>
            <a:ext cx="6026282" cy="3291900"/>
            <a:chOff x="2767901" y="2131686"/>
            <a:chExt cx="6026282" cy="3291900"/>
          </a:xfrm>
        </p:grpSpPr>
        <p:sp>
          <p:nvSpPr>
            <p:cNvPr id="11" name="TextBox 10"/>
            <p:cNvSpPr txBox="1"/>
            <p:nvPr/>
          </p:nvSpPr>
          <p:spPr>
            <a:xfrm>
              <a:off x="2767901" y="5054254"/>
              <a:ext cx="5904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dirty="0">
                <a:latin typeface="보령 B" panose="02000000000000000000" pitchFamily="2" charset="-127"/>
                <a:ea typeface="보령 B" panose="02000000000000000000" pitchFamily="2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771490" y="2338469"/>
              <a:ext cx="2808312" cy="2952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50000"/>
                  </a:schemeClr>
                </a:solidFill>
                <a:latin typeface="보령 B" panose="02000000000000000000" pitchFamily="2" charset="-127"/>
                <a:ea typeface="보령 B" panose="02000000000000000000" pitchFamily="2" charset="-127"/>
              </a:endParaRPr>
            </a:p>
          </p:txBody>
        </p:sp>
        <p:cxnSp>
          <p:nvCxnSpPr>
            <p:cNvPr id="15" name="직선 연결선 14"/>
            <p:cNvCxnSpPr/>
            <p:nvPr/>
          </p:nvCxnSpPr>
          <p:spPr>
            <a:xfrm>
              <a:off x="3199949" y="4468317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3199949" y="3982263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3199949" y="3496209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3199949" y="3010155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3199949" y="2524101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>
              <a:off x="6152277" y="4468317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>
              <a:off x="6152277" y="3982263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>
              <a:off x="6152277" y="3496209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/>
            <p:cNvCxnSpPr/>
            <p:nvPr/>
          </p:nvCxnSpPr>
          <p:spPr>
            <a:xfrm>
              <a:off x="6152277" y="3010155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/>
            <p:nvPr/>
          </p:nvCxnSpPr>
          <p:spPr>
            <a:xfrm>
              <a:off x="6152277" y="2524101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>
              <a:off x="6102903" y="4468317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/>
            <p:nvPr/>
          </p:nvCxnSpPr>
          <p:spPr>
            <a:xfrm>
              <a:off x="6102903" y="3982263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>
              <a:off x="6102903" y="3496209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/>
            <p:nvPr/>
          </p:nvCxnSpPr>
          <p:spPr>
            <a:xfrm>
              <a:off x="6102903" y="3010155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28"/>
            <p:cNvCxnSpPr/>
            <p:nvPr/>
          </p:nvCxnSpPr>
          <p:spPr>
            <a:xfrm>
              <a:off x="6102903" y="2524101"/>
              <a:ext cx="24376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2800921" y="4324301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20%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800921" y="3851458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4</a:t>
              </a:r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800921" y="3365404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6</a:t>
              </a:r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800921" y="2879350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80%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800921" y="2393296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100%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766931" y="4324301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20%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766931" y="3851458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4</a:t>
              </a:r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766931" y="3365404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6</a:t>
              </a:r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766931" y="2879350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80%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766931" y="2393296"/>
              <a:ext cx="57606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100%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3462581" y="2654906"/>
              <a:ext cx="660772" cy="2317467"/>
            </a:xfrm>
            <a:prstGeom prst="rect">
              <a:avLst/>
            </a:prstGeom>
            <a:solidFill>
              <a:srgbClr val="FFCD2D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4771425" y="3161573"/>
              <a:ext cx="660772" cy="18108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6367631" y="3010155"/>
              <a:ext cx="660772" cy="1962218"/>
            </a:xfrm>
            <a:prstGeom prst="rect">
              <a:avLst/>
            </a:prstGeom>
            <a:solidFill>
              <a:srgbClr val="FFCD2D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7676475" y="3585057"/>
              <a:ext cx="660772" cy="138731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343965" y="2621509"/>
              <a:ext cx="88949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 err="1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Gelfos®M</a:t>
              </a:r>
              <a:endParaRPr lang="en-US" altLang="ko-KR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  <a:p>
              <a:pPr algn="ctr"/>
              <a:endParaRPr lang="en-US" altLang="ko-KR" sz="1100" dirty="0" smtClean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  <a:p>
              <a:pPr algn="ctr"/>
              <a:r>
                <a:rPr lang="en-US" altLang="ko-KR" sz="12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86.7%</a:t>
              </a:r>
              <a:r>
                <a:rPr lang="en-US" altLang="ko-KR" sz="1200" baseline="300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1)</a:t>
              </a:r>
            </a:p>
            <a:p>
              <a:pPr algn="ctr"/>
              <a:r>
                <a:rPr lang="en-US" altLang="ko-KR" sz="10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(65/75</a:t>
              </a:r>
              <a:r>
                <a:rPr lang="en-US" altLang="ko-KR" sz="1000" baseline="300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a</a:t>
              </a:r>
              <a:r>
                <a:rPr lang="en-US" altLang="ko-KR" sz="10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)</a:t>
              </a:r>
              <a:r>
                <a:rPr lang="en-US" altLang="ko-KR" sz="1000" baseline="300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 </a:t>
              </a:r>
              <a:endParaRPr lang="ko-KR" altLang="en-US" sz="1000" baseline="300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652809" y="3153009"/>
              <a:ext cx="889496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My****</a:t>
              </a:r>
              <a:b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</a:br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400®</a:t>
              </a:r>
            </a:p>
            <a:p>
              <a:pPr algn="ctr"/>
              <a:endParaRPr lang="en-US" altLang="ko-KR" sz="1100" dirty="0" smtClean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  <a:p>
              <a:pPr algn="ctr"/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72.6%</a:t>
              </a:r>
            </a:p>
            <a:p>
              <a:pPr algn="ctr"/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(53/73)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463251" y="2131686"/>
              <a:ext cx="1656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ln w="1905"/>
                  <a:solidFill>
                    <a:schemeClr val="bg1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Panton Light italic Caps" pitchFamily="50" charset="0"/>
                  <a:ea typeface="보령 B" panose="02000000000000000000" pitchFamily="2" charset="-127"/>
                </a:rPr>
                <a:t>Heartburn</a:t>
              </a:r>
              <a:endParaRPr lang="ko-KR" altLang="en-US" sz="1400" b="1" dirty="0">
                <a:ln w="1905"/>
                <a:solidFill>
                  <a:schemeClr val="bg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nton Light italic Caps" pitchFamily="50" charset="0"/>
                <a:ea typeface="보령 B" panose="02000000000000000000" pitchFamily="2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152277" y="2131686"/>
              <a:ext cx="26419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smtClean="0">
                  <a:ln w="1905"/>
                  <a:solidFill>
                    <a:schemeClr val="bg1">
                      <a:lumMod val="50000"/>
                    </a:schemeClr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Panton Light italic Caps" pitchFamily="50" charset="0"/>
                  <a:ea typeface="보령 B" panose="02000000000000000000" pitchFamily="2" charset="-127"/>
                </a:rPr>
                <a:t>Abdominal distention</a:t>
              </a:r>
              <a:endParaRPr lang="ko-KR" altLang="en-US" sz="1400" b="1" dirty="0">
                <a:ln w="1905"/>
                <a:solidFill>
                  <a:schemeClr val="bg1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Panton Light italic Caps" pitchFamily="50" charset="0"/>
                <a:ea typeface="보령 B" panose="02000000000000000000" pitchFamily="2" charset="-127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249015" y="2983151"/>
              <a:ext cx="88949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 err="1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Gelfos®M</a:t>
              </a:r>
              <a:endParaRPr lang="en-US" altLang="ko-KR" sz="1100" dirty="0" smtClean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  <a:p>
              <a:pPr algn="ctr"/>
              <a:endParaRPr lang="en-US" altLang="ko-KR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  <a:p>
              <a:pPr algn="ctr"/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80.8%</a:t>
              </a:r>
              <a:r>
                <a:rPr lang="en-US" altLang="ko-KR" sz="1100" baseline="300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2)</a:t>
              </a:r>
            </a:p>
            <a:p>
              <a:pPr algn="ctr"/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(59/73)</a:t>
              </a:r>
              <a:r>
                <a:rPr lang="en-US" altLang="ko-KR" sz="1100" baseline="300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 </a:t>
              </a:r>
              <a:endParaRPr lang="ko-KR" altLang="en-US" sz="1100" baseline="300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554337" y="3585057"/>
              <a:ext cx="889496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My****</a:t>
              </a:r>
            </a:p>
            <a:p>
              <a:pPr algn="ctr"/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400®</a:t>
              </a:r>
            </a:p>
            <a:p>
              <a:pPr algn="ctr"/>
              <a:endParaRPr lang="en-US" altLang="ko-KR" sz="1100" dirty="0" smtClean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  <a:p>
              <a:pPr algn="ctr"/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56.3%</a:t>
              </a:r>
            </a:p>
            <a:p>
              <a:pPr algn="ctr"/>
              <a:r>
                <a:rPr lang="en-US" altLang="ko-KR" sz="1100" dirty="0" smtClean="0">
                  <a:solidFill>
                    <a:schemeClr val="bg1">
                      <a:lumMod val="50000"/>
                    </a:schemeClr>
                  </a:solidFill>
                  <a:ea typeface="보령 B" panose="02000000000000000000" pitchFamily="2" charset="-127"/>
                </a:rPr>
                <a:t>(36/64)</a:t>
              </a:r>
              <a:endParaRPr lang="ko-KR" altLang="en-US" sz="1100" dirty="0">
                <a:solidFill>
                  <a:schemeClr val="bg1">
                    <a:lumMod val="50000"/>
                  </a:schemeClr>
                </a:solidFill>
                <a:ea typeface="보령 B" panose="02000000000000000000" pitchFamily="2" charset="-127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3771490" y="5061302"/>
              <a:ext cx="4651067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000" i="1" dirty="0" smtClean="0">
                  <a:solidFill>
                    <a:schemeClr val="bg2">
                      <a:lumMod val="50000"/>
                    </a:schemeClr>
                  </a:solidFill>
                  <a:ea typeface="보령 R" panose="02000503000000020003" pitchFamily="2" charset="-127"/>
                </a:rPr>
                <a:t>&lt;GRAPH 3. phase-III clinical study  ‘comparison </a:t>
              </a:r>
              <a:r>
                <a:rPr lang="en-US" altLang="ko-KR" sz="1000" i="1" dirty="0" err="1" smtClean="0">
                  <a:solidFill>
                    <a:schemeClr val="bg2">
                      <a:lumMod val="50000"/>
                    </a:schemeClr>
                  </a:solidFill>
                  <a:ea typeface="보령 R" panose="02000503000000020003" pitchFamily="2" charset="-127"/>
                </a:rPr>
                <a:t>gelfosM</a:t>
              </a:r>
              <a:r>
                <a:rPr lang="en-US" altLang="ko-KR" sz="1000" i="1" dirty="0" smtClean="0">
                  <a:solidFill>
                    <a:schemeClr val="bg2">
                      <a:lumMod val="50000"/>
                    </a:schemeClr>
                  </a:solidFill>
                  <a:ea typeface="보령 R" panose="02000503000000020003" pitchFamily="2" charset="-127"/>
                </a:rPr>
                <a:t> vs My****400&gt;</a:t>
              </a:r>
              <a:endParaRPr lang="ko-KR" altLang="en-US" sz="10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endParaRPr>
            </a:p>
          </p:txBody>
        </p:sp>
        <p:cxnSp>
          <p:nvCxnSpPr>
            <p:cNvPr id="52" name="직선 연결선 51"/>
            <p:cNvCxnSpPr/>
            <p:nvPr/>
          </p:nvCxnSpPr>
          <p:spPr>
            <a:xfrm>
              <a:off x="3276456" y="5002853"/>
              <a:ext cx="5264115" cy="0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859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11340"/>
            <a:ext cx="9144000" cy="6788248"/>
            <a:chOff x="0" y="-4404"/>
            <a:chExt cx="9144000" cy="6788248"/>
          </a:xfrm>
        </p:grpSpPr>
        <p:pic>
          <p:nvPicPr>
            <p:cNvPr id="5" name="Picture 3" descr="F:\## [project 작업중] [D 드라이브]\보령제약_작업중\오브젝트 psd\07_BG.jp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404"/>
              <a:ext cx="9144000" cy="6788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t="6160" r="6064" b="20324"/>
            <a:stretch/>
          </p:blipFill>
          <p:spPr>
            <a:xfrm>
              <a:off x="314477" y="101600"/>
              <a:ext cx="1488923" cy="922205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6822" y="167720"/>
              <a:ext cx="1865294" cy="509288"/>
            </a:xfrm>
            <a:prstGeom prst="rect">
              <a:avLst/>
            </a:prstGeom>
          </p:spPr>
        </p:pic>
      </p:grpSp>
      <p:sp>
        <p:nvSpPr>
          <p:cNvPr id="3" name="직사각형 2"/>
          <p:cNvSpPr/>
          <p:nvPr/>
        </p:nvSpPr>
        <p:spPr>
          <a:xfrm>
            <a:off x="467481" y="3312040"/>
            <a:ext cx="2030186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Because 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Gelfos</a:t>
            </a:r>
            <a:r>
              <a:rPr lang="en-US" altLang="ko-KR" sz="1100" baseline="300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doesn’t use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sodium,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 sodium sensitive patients can easily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administrate. </a:t>
            </a:r>
          </a:p>
          <a:p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Unlike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products which uses aspartame, natural orange essence was used for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flavor material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ko-KR" sz="11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addition, 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Gelfos</a:t>
            </a:r>
            <a:r>
              <a:rPr lang="en-US" altLang="ko-KR" sz="1100" baseline="300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proven for reduction in side effects (Diarrhea etc.) through clinical trials against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My****400</a:t>
            </a:r>
            <a:r>
              <a:rPr lang="en-US" altLang="ko-KR" sz="1100" baseline="30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endParaRPr lang="en-US" altLang="ko-KR" sz="1100" baseline="30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89774" y="1998951"/>
            <a:ext cx="168667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9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altLang="ko-KR" b="1" cap="none" spc="0" dirty="0" smtClean="0">
                <a:ln w="1270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AFETY</a:t>
            </a:r>
            <a:endParaRPr lang="en-US" altLang="ko-KR" b="1" cap="none" spc="0" dirty="0">
              <a:ln w="1270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latin typeface="Etelka Text Pro" pitchFamily="50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6113" y="6071566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arenR"/>
            </a:pP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5"/>
              </a:rPr>
              <a:t>https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5"/>
              </a:rPr>
              <a:t>://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5"/>
              </a:rPr>
              <a:t>drive.google.com/file/d/0ByxJ-uBJ0yx6U0RFUjR2b2Q5d1E/view?usp=sharing</a:t>
            </a:r>
            <a:endParaRPr lang="en-US" altLang="ko-KR" sz="700" i="1" dirty="0">
              <a:solidFill>
                <a:schemeClr val="bg2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2)      Phase 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III clinical 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study ‘comparison of </a:t>
            </a:r>
            <a:r>
              <a:rPr lang="en-US" altLang="ko-KR" sz="700" i="1" dirty="0" err="1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gelfos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M vs </a:t>
            </a:r>
            <a:r>
              <a:rPr lang="en-US" altLang="ko-KR" sz="700" i="1" dirty="0" err="1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Myl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**** 400 against various symptoms in patients with gastritis and peptic ulcer 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by Kyung-</a:t>
            </a:r>
            <a:r>
              <a:rPr lang="en-US" altLang="ko-KR" sz="700" i="1" dirty="0" err="1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hee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University Hospital, </a:t>
            </a:r>
            <a:r>
              <a:rPr lang="en-US" altLang="ko-KR" sz="700" i="1" dirty="0" err="1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Asan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Medical Center, Pusan National University Hospital, Cheju University, 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College 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 Medicine, Korea</a:t>
            </a:r>
            <a:endParaRPr lang="ko-KR" altLang="en-US" sz="700" i="1" dirty="0">
              <a:solidFill>
                <a:schemeClr val="bg2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ko-KR" altLang="en-US" sz="700" i="1" dirty="0">
              <a:solidFill>
                <a:schemeClr val="bg2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68908" y="2708920"/>
            <a:ext cx="2808312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보령 B" panose="02000000000000000000" pitchFamily="2" charset="-127"/>
              <a:ea typeface="보령 B" panose="02000000000000000000" pitchFamily="2" charset="-127"/>
            </a:endParaRPr>
          </a:p>
        </p:txBody>
      </p:sp>
      <p:pic>
        <p:nvPicPr>
          <p:cNvPr id="51" name="Picture 2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4"/>
          <a:stretch/>
        </p:blipFill>
        <p:spPr bwMode="auto">
          <a:xfrm>
            <a:off x="4134545" y="1405467"/>
            <a:ext cx="4106239" cy="222241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53" name="직사각형 52"/>
          <p:cNvSpPr/>
          <p:nvPr/>
        </p:nvSpPr>
        <p:spPr>
          <a:xfrm>
            <a:off x="3771490" y="3504767"/>
            <a:ext cx="465106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&lt;ARTICLE 1. Re. “</a:t>
            </a:r>
            <a:r>
              <a:rPr lang="en-US" altLang="ko-KR" sz="1000" i="1" dirty="0" err="1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Gaviscon</a:t>
            </a:r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, crossing over the line-</a:t>
            </a:r>
            <a:r>
              <a:rPr lang="en-US" altLang="ko-KR" sz="1000" i="1" dirty="0" err="1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Healthkorea</a:t>
            </a:r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&gt;</a:t>
            </a:r>
            <a:endParaRPr lang="ko-KR" altLang="en-US" sz="1000" i="1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pic>
        <p:nvPicPr>
          <p:cNvPr id="54" name="그림 53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" t="79520" r="54238" b="7058"/>
          <a:stretch/>
        </p:blipFill>
        <p:spPr>
          <a:xfrm>
            <a:off x="3563819" y="4185084"/>
            <a:ext cx="5247690" cy="1212534"/>
          </a:xfrm>
          <a:prstGeom prst="rect">
            <a:avLst/>
          </a:prstGeom>
        </p:spPr>
      </p:pic>
      <p:sp>
        <p:nvSpPr>
          <p:cNvPr id="55" name="직사각형 54"/>
          <p:cNvSpPr/>
          <p:nvPr/>
        </p:nvSpPr>
        <p:spPr>
          <a:xfrm>
            <a:off x="3771490" y="5397618"/>
            <a:ext cx="465106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&lt;TABLE 1. </a:t>
            </a:r>
            <a:r>
              <a:rPr lang="en-US" altLang="ko-KR" sz="10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phase-III clinical study  ‘comparison </a:t>
            </a:r>
            <a:r>
              <a:rPr lang="en-US" altLang="ko-KR" sz="1000" i="1" dirty="0" err="1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gelfosM</a:t>
            </a:r>
            <a:r>
              <a:rPr lang="en-US" altLang="ko-KR" sz="10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 vs </a:t>
            </a:r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My**** 400</a:t>
            </a:r>
            <a:r>
              <a:rPr lang="en-US" altLang="ko-KR" sz="1000" i="1" baseline="30000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2)</a:t>
            </a:r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&gt;</a:t>
            </a:r>
            <a:endParaRPr lang="ko-KR" altLang="en-US" sz="1000" i="1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480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11340"/>
            <a:ext cx="9144000" cy="6788248"/>
            <a:chOff x="0" y="-4404"/>
            <a:chExt cx="9144000" cy="6788248"/>
          </a:xfrm>
        </p:grpSpPr>
        <p:pic>
          <p:nvPicPr>
            <p:cNvPr id="5" name="Picture 3" descr="F:\## [project 작업중] [D 드라이브]\보령제약_작업중\오브젝트 psd\07_BG.jp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404"/>
              <a:ext cx="9144000" cy="6788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t="6160" r="6064" b="20324"/>
            <a:stretch/>
          </p:blipFill>
          <p:spPr>
            <a:xfrm>
              <a:off x="314477" y="101600"/>
              <a:ext cx="1488923" cy="922205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6822" y="167720"/>
              <a:ext cx="1865294" cy="509288"/>
            </a:xfrm>
            <a:prstGeom prst="rect">
              <a:avLst/>
            </a:prstGeom>
          </p:spPr>
        </p:pic>
      </p:grpSp>
      <p:sp>
        <p:nvSpPr>
          <p:cNvPr id="3" name="직사각형 2"/>
          <p:cNvSpPr/>
          <p:nvPr/>
        </p:nvSpPr>
        <p:spPr>
          <a:xfrm>
            <a:off x="378887" y="3312040"/>
            <a:ext cx="190428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Tablet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actacid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products are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portable but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 for on-set. The liquid type is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fast but not portable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Gelfos</a:t>
            </a:r>
            <a:r>
              <a:rPr lang="en-US" altLang="ko-KR" sz="1100" baseline="300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packed with portable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foil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(20g/sachet) it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more convenience than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Tablets in bottle or liquid type bottle. </a:t>
            </a:r>
          </a:p>
          <a:p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83051" y="1998951"/>
            <a:ext cx="21001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9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altLang="ko-KR" b="1" cap="none" spc="0" dirty="0" smtClean="0">
                <a:ln w="1270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ORTABLE</a:t>
            </a:r>
            <a:endParaRPr lang="en-US" altLang="ko-KR" b="1" cap="none" spc="0" dirty="0">
              <a:ln w="1270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latin typeface="Etelka Text Pro" pitchFamily="50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68908" y="2708920"/>
            <a:ext cx="2808312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보령 B" panose="02000000000000000000" pitchFamily="2" charset="-127"/>
              <a:ea typeface="보령 B" panose="02000000000000000000" pitchFamily="2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602" y="1080100"/>
            <a:ext cx="2935607" cy="2708164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42" b="9585"/>
          <a:stretch/>
        </p:blipFill>
        <p:spPr>
          <a:xfrm>
            <a:off x="6615584" y="1273038"/>
            <a:ext cx="2071216" cy="232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071" y="3894289"/>
            <a:ext cx="1485118" cy="240447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226" y="4204591"/>
            <a:ext cx="2439171" cy="238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0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11340"/>
            <a:ext cx="9144000" cy="6788248"/>
            <a:chOff x="0" y="-4404"/>
            <a:chExt cx="9144000" cy="6788248"/>
          </a:xfrm>
        </p:grpSpPr>
        <p:pic>
          <p:nvPicPr>
            <p:cNvPr id="5" name="Picture 3" descr="F:\## [project 작업중] [D 드라이브]\보령제약_작업중\오브젝트 psd\07_BG.jp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404"/>
              <a:ext cx="9144000" cy="6788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t="6160" r="6064" b="20324"/>
            <a:stretch/>
          </p:blipFill>
          <p:spPr>
            <a:xfrm>
              <a:off x="314477" y="101600"/>
              <a:ext cx="1488923" cy="922205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6822" y="167720"/>
              <a:ext cx="1865294" cy="509288"/>
            </a:xfrm>
            <a:prstGeom prst="rect">
              <a:avLst/>
            </a:prstGeom>
          </p:spPr>
        </p:pic>
      </p:grpSp>
      <p:sp>
        <p:nvSpPr>
          <p:cNvPr id="13" name="직사각형 12"/>
          <p:cNvSpPr/>
          <p:nvPr/>
        </p:nvSpPr>
        <p:spPr>
          <a:xfrm>
            <a:off x="168908" y="2708920"/>
            <a:ext cx="2808312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  <a:latin typeface="보령 B" panose="02000000000000000000" pitchFamily="2" charset="-127"/>
              <a:ea typeface="보령 B" panose="02000000000000000000" pitchFamily="2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01566" y="2062949"/>
            <a:ext cx="194636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9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en-US" altLang="ko-KR" b="1" dirty="0" smtClean="0">
                <a:ln w="1270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O ACID</a:t>
            </a:r>
            <a:endParaRPr lang="en-US" altLang="ko-KR" b="1" cap="none" spc="0" dirty="0">
              <a:ln w="12700">
                <a:noFill/>
                <a:prstDash val="solid"/>
              </a:ln>
              <a:solidFill>
                <a:schemeClr val="bg1">
                  <a:lumMod val="65000"/>
                </a:schemeClr>
              </a:solidFill>
              <a:latin typeface="Etelka Text Pro" pitchFamily="50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6" name="차트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2056790"/>
              </p:ext>
            </p:extLst>
          </p:nvPr>
        </p:nvGraphicFramePr>
        <p:xfrm>
          <a:off x="3601479" y="857762"/>
          <a:ext cx="5362493" cy="4538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7351629" y="4050188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Aluminum Phosphate</a:t>
            </a:r>
            <a:endParaRPr lang="ko-KR" alt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5486335" y="4097207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Sodium bicarbonate(NaHCO</a:t>
            </a:r>
            <a:r>
              <a:rPr lang="en-US" altLang="ko-KR" sz="1200" baseline="-25000" dirty="0"/>
              <a:t>3</a:t>
            </a:r>
            <a:r>
              <a:rPr lang="en-US" altLang="ko-KR" sz="1200" dirty="0"/>
              <a:t>)</a:t>
            </a:r>
            <a:endParaRPr lang="ko-KR" altLang="en-US" sz="1200" dirty="0"/>
          </a:p>
        </p:txBody>
      </p:sp>
      <p:sp>
        <p:nvSpPr>
          <p:cNvPr id="22" name="직사각형 21"/>
          <p:cNvSpPr/>
          <p:nvPr/>
        </p:nvSpPr>
        <p:spPr>
          <a:xfrm>
            <a:off x="3712124" y="5239326"/>
            <a:ext cx="52766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&lt;</a:t>
            </a:r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GRAPH </a:t>
            </a:r>
            <a:r>
              <a:rPr lang="en-US" altLang="ko-KR" sz="10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4. Re. </a:t>
            </a:r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Gastric </a:t>
            </a:r>
            <a:r>
              <a:rPr lang="en-US" altLang="ko-KR" sz="10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acidity curve </a:t>
            </a:r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after absorption </a:t>
            </a:r>
            <a:r>
              <a:rPr lang="en-US" altLang="ko-KR" sz="10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of Aluminum Phosphate &gt;</a:t>
            </a:r>
            <a:endParaRPr lang="ko-KR" altLang="en-US" sz="1000" i="1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8908" y="6452566"/>
            <a:ext cx="77768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1) Report on research at the Medical Clinic of </a:t>
            </a:r>
            <a:r>
              <a:rPr lang="en-US" altLang="ko-KR" sz="700" i="1" dirty="0" err="1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kaiserlautern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Hospital and the Clinic of the University of Heidelberg, by </a:t>
            </a:r>
            <a:r>
              <a:rPr lang="en-US" altLang="ko-KR" sz="700" i="1" dirty="0" err="1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Ranft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and </a:t>
            </a:r>
            <a:r>
              <a:rPr lang="en-US" altLang="ko-KR" sz="700" i="1" dirty="0" err="1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Nöller</a:t>
            </a:r>
            <a:endParaRPr lang="en-US" altLang="ko-KR" sz="700" i="1" dirty="0">
              <a:solidFill>
                <a:schemeClr val="bg2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14477" y="3590130"/>
            <a:ext cx="231442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Gelfos</a:t>
            </a:r>
            <a:r>
              <a:rPr lang="en-US" altLang="ko-KR" sz="1100" baseline="300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the acidity within 20min  and retain for 2 hours. 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Thus, 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Gelfos</a:t>
            </a:r>
            <a:r>
              <a:rPr lang="en-US" altLang="ko-KR" sz="1100" baseline="300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altLang="ko-KR" sz="1100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show not only long lasting  action but also no risk for acid rebound.</a:t>
            </a:r>
          </a:p>
          <a:p>
            <a:r>
              <a:rPr lang="en-US" altLang="ko-KR" sz="11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sz="11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395814" y="3220798"/>
            <a:ext cx="1370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ln w="12700">
                  <a:noFill/>
                  <a:prstDash val="solid"/>
                </a:ln>
                <a:solidFill>
                  <a:schemeClr val="bg1">
                    <a:lumMod val="65000"/>
                  </a:schemeClr>
                </a:solidFill>
                <a:latin typeface="Etelka Text Pro" pitchFamily="50" charset="0"/>
                <a:ea typeface="Verdana" panose="020B0604030504040204" pitchFamily="34" charset="0"/>
                <a:cs typeface="Verdana" panose="020B0604030504040204" pitchFamily="34" charset="0"/>
              </a:rPr>
              <a:t>REBOUND</a:t>
            </a:r>
          </a:p>
        </p:txBody>
      </p:sp>
    </p:spTree>
    <p:extLst>
      <p:ext uri="{BB962C8B-B14F-4D97-AF65-F5344CB8AC3E}">
        <p14:creationId xmlns:p14="http://schemas.microsoft.com/office/powerpoint/2010/main" val="17731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0" y="11340"/>
            <a:ext cx="9144000" cy="6788248"/>
            <a:chOff x="0" y="-4404"/>
            <a:chExt cx="9144000" cy="6788248"/>
          </a:xfrm>
        </p:grpSpPr>
        <p:pic>
          <p:nvPicPr>
            <p:cNvPr id="17" name="Picture 3" descr="F:\## [project 작업중] [D 드라이브]\보령제약_작업중\오브젝트 psd\07_BG.jp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404"/>
              <a:ext cx="9144000" cy="6788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9" t="6160" r="6064" b="20324"/>
            <a:stretch/>
          </p:blipFill>
          <p:spPr>
            <a:xfrm>
              <a:off x="314477" y="101600"/>
              <a:ext cx="1488923" cy="922205"/>
            </a:xfrm>
            <a:prstGeom prst="rect">
              <a:avLst/>
            </a:prstGeom>
          </p:spPr>
        </p:pic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6822" y="167720"/>
              <a:ext cx="1865294" cy="509288"/>
            </a:xfrm>
            <a:prstGeom prst="rect">
              <a:avLst/>
            </a:prstGeom>
          </p:spPr>
        </p:pic>
      </p:grpSp>
      <p:pic>
        <p:nvPicPr>
          <p:cNvPr id="27" name="그림 2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822" y="183464"/>
            <a:ext cx="1865294" cy="509288"/>
          </a:xfrm>
          <a:prstGeom prst="rect">
            <a:avLst/>
          </a:prstGeom>
        </p:spPr>
      </p:pic>
      <p:pic>
        <p:nvPicPr>
          <p:cNvPr id="9" name="Picture 5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34"/>
          <a:stretch/>
        </p:blipFill>
        <p:spPr bwMode="auto">
          <a:xfrm>
            <a:off x="649770" y="3960463"/>
            <a:ext cx="3893493" cy="2266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126100" y="6581805"/>
            <a:ext cx="688430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buAutoNum type="arabicParenR"/>
            </a:pPr>
            <a:r>
              <a:rPr lang="en-US" altLang="ko-KR" sz="700" i="1" dirty="0" err="1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Gelfos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introduction video: </a:t>
            </a:r>
            <a:r>
              <a:rPr lang="en-US" altLang="ko-KR" sz="700" i="1" dirty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7"/>
              </a:rPr>
              <a:t>https://</a:t>
            </a:r>
            <a:r>
              <a:rPr lang="en-US" altLang="ko-KR" sz="700" i="1" dirty="0" smtClean="0">
                <a:solidFill>
                  <a:schemeClr val="bg2">
                    <a:lumMod val="50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7"/>
              </a:rPr>
              <a:t>www.youtube.com/watch?feature=player_detailpage&amp;v=6BNVsDgF2qo</a:t>
            </a:r>
            <a:endParaRPr lang="en-US" altLang="ko-KR" sz="700" i="1" dirty="0" smtClean="0">
              <a:solidFill>
                <a:schemeClr val="bg2">
                  <a:lumMod val="50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182555" y="4052643"/>
            <a:ext cx="340189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latinLnBrk="0">
              <a:buFont typeface="Arial" panose="020B0604020202020204" pitchFamily="34" charset="0"/>
              <a:buChar char="•"/>
            </a:pPr>
            <a:r>
              <a:rPr lang="en-US" altLang="ko-KR" sz="11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Gelfos</a:t>
            </a:r>
            <a:r>
              <a:rPr lang="en-US" altLang="ko-KR" sz="1100" kern="0" baseline="30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altLang="ko-KR" sz="1100" kern="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M</a:t>
            </a:r>
            <a:r>
              <a:rPr lang="en-US" altLang="ko-KR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 commercial is  broadcasting every year newly</a:t>
            </a:r>
          </a:p>
          <a:p>
            <a:pPr marL="266700" algn="just"/>
            <a:r>
              <a:rPr lang="en-US" altLang="ko-KR" sz="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en-US" altLang="ko-KR" sz="800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https://www.youtube.com/watch?v=VVKajyojTnA</a:t>
            </a:r>
            <a:endParaRPr lang="ko-KR" altLang="ko-KR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algn="just"/>
            <a:r>
              <a:rPr lang="en-US" altLang="ko-KR" sz="8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 </a:t>
            </a:r>
            <a:r>
              <a:rPr lang="en-US" altLang="ko-KR" sz="800" u="sng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https://www.youtube.com/watch?v=ZXAmM8MYGDQ</a:t>
            </a:r>
            <a:endParaRPr lang="ko-KR" altLang="ko-KR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latinLnBrk="0"/>
            <a:endParaRPr lang="en-US" altLang="ko-KR" sz="11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marL="285750" lvl="1" indent="-285750" latinLnBrk="0">
              <a:buFont typeface="Arial" panose="020B0604020202020204" pitchFamily="34" charset="0"/>
              <a:buChar char="•"/>
            </a:pPr>
            <a:r>
              <a:rPr lang="en-US" altLang="ko-KR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sales was explored after great hit through TV commercial in 1982</a:t>
            </a:r>
          </a:p>
          <a:p>
            <a:pPr marL="0" lvl="1" indent="266700" latinLnBrk="0"/>
            <a:r>
              <a:rPr lang="en-US" altLang="ko-KR" sz="8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  <a:hlinkClick r:id="rId10"/>
              </a:rPr>
              <a:t>https</a:t>
            </a:r>
            <a:r>
              <a:rPr lang="en-US" altLang="ko-KR" sz="8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  <a:hlinkClick r:id="rId10"/>
              </a:rPr>
              <a:t>://</a:t>
            </a:r>
            <a:r>
              <a:rPr lang="en-US" altLang="ko-KR" sz="8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  <a:hlinkClick r:id="rId10"/>
              </a:rPr>
              <a:t>www.youtube.com/watch?v=hhDsJ_eJmdc</a:t>
            </a:r>
            <a:endParaRPr lang="en-US" altLang="ko-KR" sz="8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marL="0" lvl="1" indent="266700" latinLnBrk="0"/>
            <a:endParaRPr lang="en-US" altLang="ko-KR" sz="800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marL="171450" lvl="1" indent="-171450" latinLnBrk="0">
              <a:buFont typeface="Arial" panose="020B0604020202020204" pitchFamily="34" charset="0"/>
              <a:buChar char="•"/>
            </a:pPr>
            <a:r>
              <a:rPr lang="en-US" altLang="ko-KR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  </a:t>
            </a:r>
            <a:r>
              <a:rPr lang="en-US" altLang="ko-KR" sz="11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other competitors are also rely on TV </a:t>
            </a:r>
            <a:r>
              <a:rPr lang="en-US" altLang="ko-KR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    </a:t>
            </a:r>
          </a:p>
          <a:p>
            <a:pPr marL="0" lvl="1" latinLnBrk="0"/>
            <a:r>
              <a:rPr lang="en-US" altLang="ko-KR" sz="11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altLang="ko-KR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     commercial sensitively</a:t>
            </a:r>
            <a:endParaRPr lang="en-US" altLang="ko-KR" sz="1100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marL="0" lvl="1" latinLnBrk="0"/>
            <a:r>
              <a:rPr lang="en-US" altLang="ko-KR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endParaRPr lang="en-US" altLang="ko-KR" sz="1100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marL="0" lvl="1" indent="266700" latinLnBrk="0"/>
            <a:endParaRPr lang="en-US" altLang="ko-KR" sz="8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marL="0" lvl="1" indent="266700" latinLnBrk="0"/>
            <a:endParaRPr lang="en-US" altLang="ko-KR" sz="800" kern="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2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58" t="10191" r="3883" b="11111"/>
          <a:stretch/>
        </p:blipFill>
        <p:spPr bwMode="auto">
          <a:xfrm>
            <a:off x="649770" y="1398239"/>
            <a:ext cx="3893493" cy="209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5182555" y="1879206"/>
            <a:ext cx="32003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latinLnBrk="0">
              <a:buFont typeface="Arial" panose="020B0604020202020204" pitchFamily="34" charset="0"/>
              <a:buChar char="•"/>
            </a:pPr>
            <a:r>
              <a:rPr lang="en-US" altLang="ko-KR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Brand introduction video for B to B market for US, APAC, MENA, AFRICA etc.</a:t>
            </a:r>
            <a:endParaRPr lang="en-US" altLang="ko-KR" sz="1100" kern="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  <a:p>
            <a:pPr marL="285750" lvl="1" indent="-285750" latinLnBrk="0">
              <a:buFont typeface="Arial" panose="020B0604020202020204" pitchFamily="34" charset="0"/>
              <a:buChar char="•"/>
            </a:pPr>
            <a:r>
              <a:rPr lang="en-US" altLang="ko-KR" sz="1100" kern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It can be utilized in B to C market in Drug store, Supermarket or public and SNS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778047" y="3615081"/>
            <a:ext cx="36669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i="1" dirty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&lt;VIDEO 1. </a:t>
            </a:r>
            <a:r>
              <a:rPr lang="en-US" altLang="ko-KR" sz="1000" i="1" dirty="0" err="1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Gelfos®M</a:t>
            </a:r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 introduction video&gt;</a:t>
            </a:r>
            <a:r>
              <a:rPr lang="en-US" altLang="ko-KR" sz="1000" i="1" baseline="30000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1)</a:t>
            </a:r>
            <a:endParaRPr lang="ko-KR" altLang="en-US" sz="1000" i="1" baseline="30000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763033" y="6335584"/>
            <a:ext cx="36669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00" i="1" dirty="0" smtClean="0">
                <a:solidFill>
                  <a:schemeClr val="bg2">
                    <a:lumMod val="50000"/>
                  </a:schemeClr>
                </a:solidFill>
                <a:ea typeface="보령 R" panose="02000503000000020003" pitchFamily="2" charset="-127"/>
              </a:rPr>
              <a:t>&lt;VIDEO 2. TV and Theater commercials&gt;</a:t>
            </a:r>
            <a:endParaRPr lang="ko-KR" altLang="en-US" sz="1000" i="1" dirty="0">
              <a:solidFill>
                <a:schemeClr val="bg2">
                  <a:lumMod val="50000"/>
                </a:schemeClr>
              </a:solidFill>
              <a:ea typeface="보령 R" panose="02000503000000020003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0241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560</TotalTime>
  <Words>772</Words>
  <Application>Microsoft Office PowerPoint</Application>
  <PresentationFormat>화면 슬라이드 쇼(4:3)</PresentationFormat>
  <Paragraphs>115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Garnet Kim</dc:creator>
  <cp:lastModifiedBy>Garnet</cp:lastModifiedBy>
  <cp:revision>270</cp:revision>
  <cp:lastPrinted>2015-11-30T09:01:20Z</cp:lastPrinted>
  <dcterms:created xsi:type="dcterms:W3CDTF">2015-07-29T09:27:30Z</dcterms:created>
  <dcterms:modified xsi:type="dcterms:W3CDTF">2016-07-04T02:23:04Z</dcterms:modified>
</cp:coreProperties>
</file>