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9" r:id="rId2"/>
    <p:sldId id="277" r:id="rId3"/>
    <p:sldId id="278" r:id="rId4"/>
    <p:sldId id="257" r:id="rId5"/>
    <p:sldId id="258" r:id="rId6"/>
    <p:sldId id="262" r:id="rId7"/>
    <p:sldId id="263" r:id="rId8"/>
    <p:sldId id="260" r:id="rId9"/>
    <p:sldId id="264" r:id="rId10"/>
    <p:sldId id="265" r:id="rId11"/>
    <p:sldId id="266" r:id="rId12"/>
    <p:sldId id="269" r:id="rId13"/>
    <p:sldId id="267" r:id="rId14"/>
    <p:sldId id="270" r:id="rId15"/>
    <p:sldId id="271" r:id="rId16"/>
    <p:sldId id="272" r:id="rId17"/>
    <p:sldId id="274" r:id="rId18"/>
    <p:sldId id="275" r:id="rId19"/>
    <p:sldId id="276"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BD6CD8-067A-49B8-998C-C1007733E664}" type="datetimeFigureOut">
              <a:rPr lang="en-US" smtClean="0"/>
              <a:pPr/>
              <a:t>2/16/2022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AF75032-804C-483D-8472-7512486091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BD6CD8-067A-49B8-998C-C1007733E664}" type="datetimeFigureOut">
              <a:rPr lang="en-US" smtClean="0"/>
              <a:pPr/>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BD6CD8-067A-49B8-998C-C1007733E664}" type="datetimeFigureOut">
              <a:rPr lang="en-US" smtClean="0"/>
              <a:pPr/>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BD6CD8-067A-49B8-998C-C1007733E664}" type="datetimeFigureOut">
              <a:rPr lang="en-US" smtClean="0"/>
              <a:pPr/>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BD6CD8-067A-49B8-998C-C1007733E664}" type="datetimeFigureOut">
              <a:rPr lang="en-US" smtClean="0"/>
              <a:pPr/>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5032-804C-483D-8472-7512486091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BD6CD8-067A-49B8-998C-C1007733E664}" type="datetimeFigureOut">
              <a:rPr lang="en-US" smtClean="0"/>
              <a:pPr/>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BD6CD8-067A-49B8-998C-C1007733E664}" type="datetimeFigureOut">
              <a:rPr lang="en-US" smtClean="0"/>
              <a:pPr/>
              <a:t>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BD6CD8-067A-49B8-998C-C1007733E664}" type="datetimeFigureOut">
              <a:rPr lang="en-US" smtClean="0"/>
              <a:pPr/>
              <a:t>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D6CD8-067A-49B8-998C-C1007733E664}" type="datetimeFigureOut">
              <a:rPr lang="en-US" smtClean="0"/>
              <a:pPr/>
              <a:t>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BD6CD8-067A-49B8-998C-C1007733E664}" type="datetimeFigureOut">
              <a:rPr lang="en-US" smtClean="0"/>
              <a:pPr/>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5032-804C-483D-8472-7512486091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BD6CD8-067A-49B8-998C-C1007733E664}" type="datetimeFigureOut">
              <a:rPr lang="en-US" smtClean="0"/>
              <a:pPr/>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AF75032-804C-483D-8472-75124860917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BD6CD8-067A-49B8-998C-C1007733E664}" type="datetimeFigureOut">
              <a:rPr lang="en-US" smtClean="0"/>
              <a:pPr/>
              <a:t>2/16/2022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F75032-804C-483D-8472-75124860917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Midazolam</a:t>
            </a:r>
            <a:r>
              <a:rPr lang="en-US" b="1" dirty="0" smtClean="0"/>
              <a:t> Nasal Spray</a:t>
            </a:r>
            <a:endParaRPr lang="en-US" b="1" dirty="0"/>
          </a:p>
        </p:txBody>
      </p:sp>
      <p:sp>
        <p:nvSpPr>
          <p:cNvPr id="5" name="Content Placeholder 4"/>
          <p:cNvSpPr>
            <a:spLocks noGrp="1"/>
          </p:cNvSpPr>
          <p:nvPr>
            <p:ph idx="1"/>
          </p:nvPr>
        </p:nvSpPr>
        <p:spPr/>
        <p:txBody>
          <a:bodyPr/>
          <a:lstStyle/>
          <a:p>
            <a:pPr algn="ctr">
              <a:buNone/>
            </a:pPr>
            <a:r>
              <a:rPr lang="en-US" dirty="0" smtClean="0"/>
              <a:t>Presented By: </a:t>
            </a:r>
          </a:p>
          <a:p>
            <a:pPr algn="ctr">
              <a:buNone/>
            </a:pPr>
            <a:r>
              <a:rPr lang="en-US" b="1" dirty="0" err="1" smtClean="0"/>
              <a:t>Biodeal</a:t>
            </a:r>
            <a:r>
              <a:rPr lang="en-US" b="1" dirty="0" smtClean="0"/>
              <a:t> Pharmaceuticals Pvt. Ltd.</a:t>
            </a:r>
          </a:p>
          <a:p>
            <a:pPr algn="ctr">
              <a:buNone/>
            </a:pPr>
            <a:r>
              <a:rPr lang="en-US" dirty="0" smtClean="0"/>
              <a:t>Village-</a:t>
            </a:r>
            <a:r>
              <a:rPr lang="en-US" dirty="0" err="1" smtClean="0"/>
              <a:t>Sainimajra</a:t>
            </a:r>
            <a:r>
              <a:rPr lang="en-US" dirty="0" smtClean="0"/>
              <a:t>, </a:t>
            </a:r>
            <a:r>
              <a:rPr lang="en-US" dirty="0" err="1" smtClean="0"/>
              <a:t>Nalagarh-Ropar</a:t>
            </a:r>
            <a:r>
              <a:rPr lang="en-US" dirty="0" smtClean="0"/>
              <a:t> road, </a:t>
            </a:r>
            <a:r>
              <a:rPr lang="en-US" dirty="0" err="1" smtClean="0"/>
              <a:t>Nalagarh</a:t>
            </a:r>
            <a:r>
              <a:rPr lang="en-US" dirty="0" smtClean="0"/>
              <a:t>, </a:t>
            </a:r>
            <a:r>
              <a:rPr lang="en-US" dirty="0" err="1" smtClean="0"/>
              <a:t>Distt.-Solan</a:t>
            </a:r>
            <a:r>
              <a:rPr lang="en-US" dirty="0" smtClean="0"/>
              <a:t>, H.P., India 174101</a:t>
            </a:r>
          </a:p>
          <a:p>
            <a:pPr algn="ctr">
              <a:buNone/>
            </a:pPr>
            <a:endParaRPr lang="en-US" dirty="0" smtClean="0"/>
          </a:p>
          <a:p>
            <a:pPr algn="ctr">
              <a:buNone/>
            </a:pPr>
            <a:endParaRPr lang="en-US" dirty="0" smtClean="0"/>
          </a:p>
          <a:p>
            <a:pPr algn="ctr">
              <a:buNone/>
            </a:pPr>
            <a:endParaRPr lang="en-US" dirty="0"/>
          </a:p>
        </p:txBody>
      </p:sp>
      <p:pic>
        <p:nvPicPr>
          <p:cNvPr id="6" name="Picture 11" descr="\\192.168.0.13\scan\BD Logo Curve.jpg"/>
          <p:cNvPicPr>
            <a:picLocks noChangeAspect="1" noChangeArrowheads="1"/>
          </p:cNvPicPr>
          <p:nvPr/>
        </p:nvPicPr>
        <p:blipFill>
          <a:blip r:embed="rId2" cstate="print"/>
          <a:srcRect/>
          <a:stretch>
            <a:fillRect/>
          </a:stretch>
        </p:blipFill>
        <p:spPr bwMode="auto">
          <a:xfrm>
            <a:off x="1643042" y="3929066"/>
            <a:ext cx="5867400" cy="188436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Dosage and Administration</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fontAlgn="base">
              <a:buFont typeface="Wingdings" pitchFamily="2" charset="2"/>
              <a:buChar char="Ø"/>
            </a:pPr>
            <a:r>
              <a:rPr lang="en-IN" sz="2400" b="1" dirty="0" smtClean="0">
                <a:latin typeface="Times New Roman" pitchFamily="18" charset="0"/>
                <a:cs typeface="Times New Roman" pitchFamily="18" charset="0"/>
              </a:rPr>
              <a:t>Adults</a:t>
            </a:r>
          </a:p>
          <a:p>
            <a:pPr fontAlgn="base">
              <a:buNone/>
            </a:pPr>
            <a:endParaRPr lang="en-IN" sz="2400" dirty="0" smtClean="0">
              <a:latin typeface="Times New Roman" pitchFamily="18" charset="0"/>
              <a:cs typeface="Times New Roman" pitchFamily="18" charset="0"/>
            </a:endParaRPr>
          </a:p>
          <a:p>
            <a:pPr fontAlgn="base">
              <a:buNone/>
            </a:pPr>
            <a:r>
              <a:rPr lang="en-IN" sz="2400" dirty="0" smtClean="0">
                <a:latin typeface="Times New Roman" pitchFamily="18" charset="0"/>
                <a:cs typeface="Times New Roman" pitchFamily="18" charset="0"/>
              </a:rPr>
              <a:t>           Weight &lt;50 kg: 5 mg</a:t>
            </a:r>
          </a:p>
          <a:p>
            <a:pPr fontAlgn="base">
              <a:buNone/>
            </a:pPr>
            <a:r>
              <a:rPr lang="en-IN" sz="2400" dirty="0" smtClean="0">
                <a:latin typeface="Times New Roman" pitchFamily="18" charset="0"/>
                <a:cs typeface="Times New Roman" pitchFamily="18" charset="0"/>
              </a:rPr>
              <a:t>           Weight &gt;50 kg: 10 mg</a:t>
            </a:r>
          </a:p>
          <a:p>
            <a:pPr fontAlgn="base">
              <a:buNone/>
            </a:pPr>
            <a:endParaRPr lang="en-IN" sz="2400" dirty="0" smtClean="0">
              <a:latin typeface="Times New Roman" pitchFamily="18" charset="0"/>
              <a:cs typeface="Times New Roman" pitchFamily="18" charset="0"/>
            </a:endParaRPr>
          </a:p>
          <a:p>
            <a:pPr fontAlgn="base"/>
            <a:r>
              <a:rPr lang="en-IN" sz="2400" dirty="0" smtClean="0">
                <a:latin typeface="Times New Roman" pitchFamily="18" charset="0"/>
                <a:cs typeface="Times New Roman" pitchFamily="18" charset="0"/>
              </a:rPr>
              <a:t>The dose should be equally divided and administered into each nostril.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714348" y="3214686"/>
          <a:ext cx="7715302" cy="2714645"/>
        </p:xfrm>
        <a:graphic>
          <a:graphicData uri="http://schemas.openxmlformats.org/drawingml/2006/table">
            <a:tbl>
              <a:tblPr/>
              <a:tblGrid>
                <a:gridCol w="1696824"/>
                <a:gridCol w="1696824"/>
                <a:gridCol w="1696824"/>
                <a:gridCol w="2624830"/>
              </a:tblGrid>
              <a:tr h="787225">
                <a:tc>
                  <a:txBody>
                    <a:bodyPr/>
                    <a:lstStyle/>
                    <a:p>
                      <a:pPr fontAlgn="base"/>
                      <a:r>
                        <a:rPr lang="en-IN" sz="1400" b="0" dirty="0">
                          <a:solidFill>
                            <a:srgbClr val="333333"/>
                          </a:solidFill>
                          <a:latin typeface="inherit"/>
                        </a:rPr>
                        <a:t>Age (years)</a:t>
                      </a:r>
                      <a:endParaRPr lang="en-IN" sz="1400" dirty="0">
                        <a:solidFill>
                          <a:srgbClr val="333333"/>
                        </a:solidFill>
                        <a:latin typeface="inherit"/>
                      </a:endParaRPr>
                    </a:p>
                  </a:txBody>
                  <a:tcPr marL="58757" marR="58757" marT="58757" marB="58757" anchor="ctr">
                    <a:lnL>
                      <a:noFill/>
                    </a:lnL>
                    <a:lnR w="9525" cap="flat" cmpd="sng" algn="ctr">
                      <a:solidFill>
                        <a:srgbClr val="8068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b="0">
                          <a:solidFill>
                            <a:srgbClr val="333333"/>
                          </a:solidFill>
                          <a:latin typeface="inherit"/>
                        </a:rPr>
                        <a:t>Weight (kg)</a:t>
                      </a:r>
                      <a:endParaRPr lang="en-IN" sz="1400">
                        <a:solidFill>
                          <a:srgbClr val="333333"/>
                        </a:solidFill>
                        <a:latin typeface="inherit"/>
                      </a:endParaRPr>
                    </a:p>
                  </a:txBody>
                  <a:tcPr marL="58757" marR="58757" marT="58757" marB="58757" anchor="ctr">
                    <a:lnL w="9525" cap="flat" cmpd="sng" algn="ctr">
                      <a:solidFill>
                        <a:srgbClr val="8068C2"/>
                      </a:solidFill>
                      <a:prstDash val="solid"/>
                      <a:round/>
                      <a:headEnd type="none" w="med" len="med"/>
                      <a:tailEnd type="none" w="med" len="med"/>
                    </a:lnL>
                    <a:lnR w="9525" cap="flat" cmpd="sng" algn="ctr">
                      <a:solidFill>
                        <a:srgbClr val="8067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b="0">
                          <a:solidFill>
                            <a:srgbClr val="333333"/>
                          </a:solidFill>
                          <a:latin typeface="inherit"/>
                        </a:rPr>
                        <a:t>Dose (mg)</a:t>
                      </a:r>
                      <a:endParaRPr lang="en-IN" sz="1400">
                        <a:solidFill>
                          <a:srgbClr val="333333"/>
                        </a:solidFill>
                        <a:latin typeface="inherit"/>
                      </a:endParaRPr>
                    </a:p>
                  </a:txBody>
                  <a:tcPr marL="58757" marR="58757" marT="58757" marB="58757" anchor="ctr">
                    <a:lnL w="9525" cap="flat" cmpd="sng" algn="ctr">
                      <a:solidFill>
                        <a:srgbClr val="8067C2"/>
                      </a:solidFill>
                      <a:prstDash val="solid"/>
                      <a:round/>
                      <a:headEnd type="none" w="med" len="med"/>
                      <a:tailEnd type="none" w="med" len="med"/>
                    </a:lnL>
                    <a:lnR w="9525" cap="flat" cmpd="sng" algn="ctr">
                      <a:solidFill>
                        <a:srgbClr val="A860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b="0" dirty="0">
                          <a:solidFill>
                            <a:srgbClr val="333333"/>
                          </a:solidFill>
                          <a:latin typeface="inherit"/>
                        </a:rPr>
                        <a:t>Metered Doses in Each Nostril</a:t>
                      </a:r>
                      <a:endParaRPr lang="en-IN" sz="1400" dirty="0">
                        <a:solidFill>
                          <a:srgbClr val="333333"/>
                        </a:solidFill>
                        <a:latin typeface="inherit"/>
                      </a:endParaRPr>
                    </a:p>
                  </a:txBody>
                  <a:tcPr marL="58757" marR="58757" marT="58757" marB="58757" anchor="ctr">
                    <a:lnL w="9525" cap="flat" cmpd="sng" algn="ctr">
                      <a:solidFill>
                        <a:srgbClr val="A860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81855">
                <a:tc>
                  <a:txBody>
                    <a:bodyPr/>
                    <a:lstStyle/>
                    <a:p>
                      <a:pPr fontAlgn="base"/>
                      <a:r>
                        <a:rPr lang="en-IN" sz="1400" dirty="0">
                          <a:solidFill>
                            <a:srgbClr val="333333"/>
                          </a:solidFill>
                          <a:latin typeface="inherit"/>
                        </a:rPr>
                        <a:t>½ – 1</a:t>
                      </a:r>
                    </a:p>
                  </a:txBody>
                  <a:tcPr marL="58757" marR="58757" marT="58757" marB="58757" anchor="ctr">
                    <a:lnL>
                      <a:noFill/>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&lt;10</a:t>
                      </a:r>
                    </a:p>
                  </a:txBody>
                  <a:tcPr marL="58757" marR="58757" marT="58757" marB="58757" anchor="ctr">
                    <a:lnL w="9525" cap="flat" cmpd="sng" algn="ctr">
                      <a:solidFill>
                        <a:srgbClr val="A866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1.25 - 2</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1 - 2</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81855">
                <a:tc>
                  <a:txBody>
                    <a:bodyPr/>
                    <a:lstStyle/>
                    <a:p>
                      <a:pPr fontAlgn="base"/>
                      <a:r>
                        <a:rPr lang="en-IN" sz="1400">
                          <a:solidFill>
                            <a:srgbClr val="333333"/>
                          </a:solidFill>
                          <a:latin typeface="inherit"/>
                        </a:rPr>
                        <a:t>1 – 4</a:t>
                      </a:r>
                    </a:p>
                  </a:txBody>
                  <a:tcPr marL="58757" marR="58757" marT="58757" marB="58757" anchor="ctr">
                    <a:lnL>
                      <a:noFill/>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10 - 16</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2.5</a:t>
                      </a:r>
                    </a:p>
                  </a:txBody>
                  <a:tcPr marL="58757" marR="58757" marT="58757" marB="58757" anchor="ctr">
                    <a:lnL w="9525" cap="flat" cmpd="sng" algn="ctr">
                      <a:solidFill>
                        <a:srgbClr val="A866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dirty="0">
                          <a:solidFill>
                            <a:srgbClr val="333333"/>
                          </a:solidFill>
                          <a:latin typeface="inherit"/>
                        </a:rPr>
                        <a:t>2 - 3</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81855">
                <a:tc>
                  <a:txBody>
                    <a:bodyPr/>
                    <a:lstStyle/>
                    <a:p>
                      <a:pPr fontAlgn="base"/>
                      <a:r>
                        <a:rPr lang="en-IN" sz="1400">
                          <a:solidFill>
                            <a:srgbClr val="333333"/>
                          </a:solidFill>
                          <a:latin typeface="inherit"/>
                        </a:rPr>
                        <a:t>4 – 10</a:t>
                      </a:r>
                    </a:p>
                  </a:txBody>
                  <a:tcPr marL="58757" marR="58757" marT="58757" marB="58757" anchor="ctr">
                    <a:lnL>
                      <a:noFill/>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16 - 32</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5</a:t>
                      </a:r>
                    </a:p>
                  </a:txBody>
                  <a:tcPr marL="58757" marR="58757" marT="58757" marB="58757" anchor="ctr">
                    <a:lnL w="9525" cap="flat" cmpd="sng" algn="ctr">
                      <a:solidFill>
                        <a:srgbClr val="A866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4 - 6</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r h="481855">
                <a:tc>
                  <a:txBody>
                    <a:bodyPr/>
                    <a:lstStyle/>
                    <a:p>
                      <a:pPr fontAlgn="base"/>
                      <a:r>
                        <a:rPr lang="en-IN" sz="1400">
                          <a:solidFill>
                            <a:srgbClr val="333333"/>
                          </a:solidFill>
                          <a:latin typeface="inherit"/>
                        </a:rPr>
                        <a:t>&gt;10</a:t>
                      </a:r>
                    </a:p>
                  </a:txBody>
                  <a:tcPr marL="58757" marR="58757" marT="58757" marB="58757" anchor="ctr">
                    <a:lnL>
                      <a:noFill/>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&gt; 32</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a:solidFill>
                            <a:srgbClr val="333333"/>
                          </a:solidFill>
                          <a:latin typeface="inherit"/>
                        </a:rPr>
                        <a:t>10</a:t>
                      </a:r>
                    </a:p>
                  </a:txBody>
                  <a:tcPr marL="58757" marR="58757" marT="58757" marB="58757" anchor="ctr">
                    <a:lnL w="9525" cap="flat" cmpd="sng" algn="ctr">
                      <a:solidFill>
                        <a:srgbClr val="2869C2"/>
                      </a:solidFill>
                      <a:prstDash val="solid"/>
                      <a:round/>
                      <a:headEnd type="none" w="med" len="med"/>
                      <a:tailEnd type="none" w="med" len="med"/>
                    </a:lnL>
                    <a:lnR w="9525" cap="flat" cmpd="sng" algn="ctr">
                      <a:solidFill>
                        <a:srgbClr val="A866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c>
                  <a:txBody>
                    <a:bodyPr/>
                    <a:lstStyle/>
                    <a:p>
                      <a:pPr fontAlgn="base"/>
                      <a:r>
                        <a:rPr lang="en-IN" sz="1400" dirty="0">
                          <a:solidFill>
                            <a:srgbClr val="333333"/>
                          </a:solidFill>
                          <a:latin typeface="inherit"/>
                        </a:rPr>
                        <a:t>10</a:t>
                      </a:r>
                    </a:p>
                  </a:txBody>
                  <a:tcPr marL="58757" marR="58757" marT="58757" marB="58757" anchor="ctr">
                    <a:lnL w="9525" cap="flat" cmpd="sng" algn="ctr">
                      <a:solidFill>
                        <a:srgbClr val="A866C2"/>
                      </a:solidFill>
                      <a:prstDash val="solid"/>
                      <a:round/>
                      <a:headEnd type="none" w="med" len="med"/>
                      <a:tailEnd type="none" w="med" len="med"/>
                    </a:lnL>
                    <a:lnR w="9525" cap="flat" cmpd="sng" algn="ctr">
                      <a:solidFill>
                        <a:srgbClr val="2869C2"/>
                      </a:solidFill>
                      <a:prstDash val="solid"/>
                      <a:round/>
                      <a:headEnd type="none" w="med" len="med"/>
                      <a:tailEnd type="none" w="med" len="med"/>
                    </a:lnR>
                    <a:lnT>
                      <a:noFill/>
                    </a:lnT>
                    <a:lnB>
                      <a:noFill/>
                    </a:lnB>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tcPr>
                </a:tc>
              </a:tr>
            </a:tbl>
          </a:graphicData>
        </a:graphic>
      </p:graphicFrame>
      <p:sp>
        <p:nvSpPr>
          <p:cNvPr id="4" name="Rectangle 3"/>
          <p:cNvSpPr/>
          <p:nvPr/>
        </p:nvSpPr>
        <p:spPr>
          <a:xfrm>
            <a:off x="857224" y="2214554"/>
            <a:ext cx="7429552" cy="646331"/>
          </a:xfrm>
          <a:prstGeom prst="rect">
            <a:avLst/>
          </a:prstGeom>
        </p:spPr>
        <p:txBody>
          <a:bodyPr wrap="square">
            <a:spAutoFit/>
          </a:bodyPr>
          <a:lstStyle/>
          <a:p>
            <a:r>
              <a:rPr lang="en-IN" dirty="0" smtClean="0">
                <a:latin typeface="Times New Roman" pitchFamily="18" charset="0"/>
                <a:cs typeface="Times New Roman" pitchFamily="18" charset="0"/>
              </a:rPr>
              <a:t>0.2 mg/kg body weight. The dose should be equally divided and administered into each nostril. </a:t>
            </a:r>
            <a:endParaRPr lang="en-IN" dirty="0"/>
          </a:p>
        </p:txBody>
      </p:sp>
      <p:sp>
        <p:nvSpPr>
          <p:cNvPr id="5" name="Rectangle 4"/>
          <p:cNvSpPr/>
          <p:nvPr/>
        </p:nvSpPr>
        <p:spPr>
          <a:xfrm>
            <a:off x="857224" y="1357298"/>
            <a:ext cx="7429552" cy="461665"/>
          </a:xfrm>
          <a:prstGeom prst="rect">
            <a:avLst/>
          </a:prstGeom>
        </p:spPr>
        <p:txBody>
          <a:bodyPr wrap="square">
            <a:spAutoFit/>
          </a:bodyPr>
          <a:lstStyle/>
          <a:p>
            <a:pPr>
              <a:buFont typeface="Wingdings" pitchFamily="2" charset="2"/>
              <a:buChar char="Ø"/>
            </a:pPr>
            <a:r>
              <a:rPr lang="en-US" sz="2400" b="1" dirty="0" smtClean="0">
                <a:latin typeface="Times New Roman" pitchFamily="18" charset="0"/>
                <a:cs typeface="Times New Roman" pitchFamily="18" charset="0"/>
              </a:rPr>
              <a:t>  Children </a:t>
            </a:r>
            <a:endParaRPr lang="en-IN" sz="2400" b="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Side Effects</a:t>
            </a:r>
            <a:endParaRPr lang="en-IN" dirty="0"/>
          </a:p>
        </p:txBody>
      </p:sp>
      <p:sp>
        <p:nvSpPr>
          <p:cNvPr id="3" name="Content Placeholder 2"/>
          <p:cNvSpPr>
            <a:spLocks noGrp="1"/>
          </p:cNvSpPr>
          <p:nvPr>
            <p:ph idx="1"/>
          </p:nvPr>
        </p:nvSpPr>
        <p:spPr/>
        <p:txBody>
          <a:bodyPr/>
          <a:lstStyle/>
          <a:p>
            <a:r>
              <a:rPr lang="en-IN" sz="2800" dirty="0" smtClean="0">
                <a:latin typeface="Times New Roman" pitchFamily="18" charset="0"/>
                <a:cs typeface="Times New Roman" pitchFamily="18" charset="0"/>
              </a:rPr>
              <a:t>Drowsiness,</a:t>
            </a:r>
          </a:p>
          <a:p>
            <a:r>
              <a:rPr lang="en-IN" sz="2800" dirty="0" smtClean="0">
                <a:latin typeface="Times New Roman" pitchFamily="18" charset="0"/>
                <a:cs typeface="Times New Roman" pitchFamily="18" charset="0"/>
              </a:rPr>
              <a:t>Headache,</a:t>
            </a:r>
          </a:p>
          <a:p>
            <a:r>
              <a:rPr lang="en-IN" sz="2800" dirty="0" smtClean="0">
                <a:latin typeface="Times New Roman" pitchFamily="18" charset="0"/>
                <a:cs typeface="Times New Roman" pitchFamily="18" charset="0"/>
              </a:rPr>
              <a:t>Throat irritation, </a:t>
            </a:r>
          </a:p>
          <a:p>
            <a:r>
              <a:rPr lang="en-IN" sz="2800" dirty="0" smtClean="0">
                <a:latin typeface="Times New Roman" pitchFamily="18" charset="0"/>
                <a:cs typeface="Times New Roman" pitchFamily="18" charset="0"/>
              </a:rPr>
              <a:t>Runny nose</a:t>
            </a:r>
          </a:p>
          <a:p>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IN" sz="4800" dirty="0" smtClean="0"/>
              <a:t/>
            </a:r>
            <a:br>
              <a:rPr lang="en-IN" sz="4800" dirty="0" smtClean="0"/>
            </a:br>
            <a:r>
              <a:rPr lang="en-IN" sz="4800" dirty="0" smtClean="0">
                <a:latin typeface="Times New Roman" pitchFamily="18" charset="0"/>
                <a:cs typeface="Times New Roman" pitchFamily="18" charset="0"/>
              </a:rPr>
              <a:t>Contraindications</a:t>
            </a:r>
            <a:endParaRPr lang="en-IN" sz="4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sz="2800" dirty="0" smtClean="0">
                <a:latin typeface="Times New Roman" pitchFamily="18" charset="0"/>
                <a:cs typeface="Times New Roman" pitchFamily="18" charset="0"/>
              </a:rPr>
              <a:t>Myasthenia gravis Patients</a:t>
            </a:r>
          </a:p>
          <a:p>
            <a:r>
              <a:rPr lang="en-IN" sz="2800" dirty="0" smtClean="0">
                <a:latin typeface="Times New Roman" pitchFamily="18" charset="0"/>
                <a:cs typeface="Times New Roman" pitchFamily="18" charset="0"/>
              </a:rPr>
              <a:t>Hypersensitivity to the active substance, benzodiazepines or to any of the </a:t>
            </a:r>
            <a:r>
              <a:rPr lang="en-IN" sz="2800" dirty="0" err="1" smtClean="0">
                <a:latin typeface="Times New Roman" pitchFamily="18" charset="0"/>
                <a:cs typeface="Times New Roman" pitchFamily="18" charset="0"/>
              </a:rPr>
              <a:t>excipients</a:t>
            </a:r>
            <a:endParaRPr lang="en-IN" sz="2800" dirty="0" smtClean="0">
              <a:latin typeface="Times New Roman" pitchFamily="18" charset="0"/>
              <a:cs typeface="Times New Roman" pitchFamily="18" charset="0"/>
            </a:endParaRPr>
          </a:p>
          <a:p>
            <a:r>
              <a:rPr lang="en-IN" sz="2800" dirty="0" smtClean="0">
                <a:latin typeface="Times New Roman" pitchFamily="18" charset="0"/>
                <a:cs typeface="Times New Roman" pitchFamily="18" charset="0"/>
              </a:rPr>
              <a:t>Patients with existing CNS depression, shock, acute alcohol intoxication, coma, and uncontrolled pain. </a:t>
            </a:r>
          </a:p>
          <a:p>
            <a:r>
              <a:rPr lang="en-IN" sz="2800" dirty="0" smtClean="0">
                <a:latin typeface="Times New Roman" pitchFamily="18" charset="0"/>
                <a:cs typeface="Times New Roman" pitchFamily="18" charset="0"/>
              </a:rPr>
              <a:t>Patients with acute narrow-angle glaucoma</a:t>
            </a:r>
            <a:r>
              <a:rPr lang="en-IN" dirty="0" smtClean="0"/>
              <a: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Precautions and Warning</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IN" sz="2000" dirty="0" smtClean="0">
                <a:latin typeface="Times New Roman" pitchFamily="18" charset="0"/>
                <a:cs typeface="Times New Roman" pitchFamily="18" charset="0"/>
              </a:rPr>
              <a:t>This drug may make you dizzy, drowsy, or affect your memory. </a:t>
            </a:r>
          </a:p>
          <a:p>
            <a:r>
              <a:rPr lang="en-IN" sz="2000" dirty="0" smtClean="0">
                <a:latin typeface="Times New Roman" pitchFamily="18" charset="0"/>
                <a:cs typeface="Times New Roman" pitchFamily="18" charset="0"/>
              </a:rPr>
              <a:t>Alcohol or marijuana (cannabis) can make you more dizzy or drowsy. </a:t>
            </a:r>
          </a:p>
          <a:p>
            <a:r>
              <a:rPr lang="en-IN" sz="2000" dirty="0" smtClean="0">
                <a:latin typeface="Times New Roman" pitchFamily="18" charset="0"/>
                <a:cs typeface="Times New Roman" pitchFamily="18" charset="0"/>
              </a:rPr>
              <a:t>Do not drive, use machinery, or do anything that needs alertness until you can do it safely. </a:t>
            </a:r>
          </a:p>
          <a:p>
            <a:r>
              <a:rPr lang="en-IN" sz="2000" dirty="0" smtClean="0">
                <a:latin typeface="Times New Roman" pitchFamily="18" charset="0"/>
                <a:cs typeface="Times New Roman" pitchFamily="18" charset="0"/>
              </a:rPr>
              <a:t>Avoid alcoholic beverages.</a:t>
            </a:r>
          </a:p>
          <a:p>
            <a:r>
              <a:rPr lang="en-IN" sz="2000" dirty="0" smtClean="0">
                <a:latin typeface="Times New Roman" pitchFamily="18" charset="0"/>
                <a:cs typeface="Times New Roman" pitchFamily="18" charset="0"/>
              </a:rPr>
              <a:t>Before using this medication, tell your doctor or pharmacist your medical history, especially of: glaucoma, heart failure, kidney disease, liver disease, breathing problems (such as chronic obstructive lung disease-COPD, sleep </a:t>
            </a:r>
            <a:r>
              <a:rPr lang="en-IN" sz="2000" dirty="0" err="1" smtClean="0">
                <a:latin typeface="Times New Roman" pitchFamily="18" charset="0"/>
                <a:cs typeface="Times New Roman" pitchFamily="18" charset="0"/>
              </a:rPr>
              <a:t>apnea</a:t>
            </a:r>
            <a:r>
              <a:rPr lang="en-IN" sz="2000" dirty="0" smtClean="0">
                <a:latin typeface="Times New Roman" pitchFamily="18" charset="0"/>
                <a:cs typeface="Times New Roman" pitchFamily="18" charset="0"/>
              </a:rPr>
              <a:t>), personal or family history of a substance use disorder (such as overuse of or addiction to drugs/alcohol).</a:t>
            </a:r>
          </a:p>
          <a:p>
            <a:r>
              <a:rPr lang="en-IN" sz="2000" dirty="0" smtClean="0">
                <a:latin typeface="Times New Roman" pitchFamily="18" charset="0"/>
                <a:cs typeface="Times New Roman" pitchFamily="18" charset="0"/>
              </a:rPr>
              <a:t>During pregnancy, this medication should be used only when clearly needed.</a:t>
            </a:r>
            <a:endParaRPr lang="en-IN"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Clinical Studies Review</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7500" lnSpcReduction="20000"/>
          </a:bodyPr>
          <a:lstStyle/>
          <a:p>
            <a:r>
              <a:rPr lang="en-IN" sz="4500" dirty="0" smtClean="0">
                <a:latin typeface="Times New Roman" pitchFamily="18" charset="0"/>
                <a:cs typeface="Times New Roman" pitchFamily="18" charset="0"/>
              </a:rPr>
              <a:t>A study in children concluded that 0.2 mg/kg intranasal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is an effective method of producing </a:t>
            </a:r>
            <a:r>
              <a:rPr lang="en-IN" sz="4500" dirty="0" err="1" smtClean="0">
                <a:latin typeface="Times New Roman" pitchFamily="18" charset="0"/>
                <a:cs typeface="Times New Roman" pitchFamily="18" charset="0"/>
              </a:rPr>
              <a:t>anxiolysis</a:t>
            </a:r>
            <a:r>
              <a:rPr lang="en-IN" sz="4500" dirty="0" smtClean="0">
                <a:latin typeface="Times New Roman" pitchFamily="18" charset="0"/>
                <a:cs typeface="Times New Roman" pitchFamily="18" charset="0"/>
              </a:rPr>
              <a:t> and sedation in paediatric patients without side effects.</a:t>
            </a:r>
          </a:p>
          <a:p>
            <a:r>
              <a:rPr lang="en-IN" sz="4500" dirty="0" smtClean="0">
                <a:latin typeface="Times New Roman" pitchFamily="18" charset="0"/>
                <a:cs typeface="Times New Roman" pitchFamily="18" charset="0"/>
              </a:rPr>
              <a:t>Another study conducted in children assessed the efficacy of intranasal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in the treatment of acute childhood seizures. The study showed that intranasal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was effective in the management of acute seizures in children.</a:t>
            </a:r>
          </a:p>
          <a:p>
            <a:r>
              <a:rPr lang="en-IN" sz="4500" dirty="0" smtClean="0">
                <a:latin typeface="Times New Roman" pitchFamily="18" charset="0"/>
                <a:cs typeface="Times New Roman" pitchFamily="18" charset="0"/>
              </a:rPr>
              <a:t>In a study, Ease of administration and overall satisfaction was higher with intranasal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compared with rectal diazepam.</a:t>
            </a:r>
          </a:p>
          <a:p>
            <a:r>
              <a:rPr lang="en-IN" sz="4500" dirty="0" smtClean="0">
                <a:latin typeface="Times New Roman" pitchFamily="18" charset="0"/>
                <a:cs typeface="Times New Roman" pitchFamily="18" charset="0"/>
              </a:rPr>
              <a:t>A study in healthy volunteers reported concentrated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nasal spray was easily administered and well tolerated. No serious complications of the mode of administration or the drug itself were reported. Rapid uptake and high bioavailability were demonstrated. </a:t>
            </a:r>
          </a:p>
          <a:p>
            <a:r>
              <a:rPr lang="en-IN" sz="4500" dirty="0" smtClean="0">
                <a:latin typeface="Times New Roman" pitchFamily="18" charset="0"/>
                <a:cs typeface="Times New Roman" pitchFamily="18" charset="0"/>
              </a:rPr>
              <a:t>In most of the studies, the recovery time was found to be approximately 30 minutes after intranasal </a:t>
            </a:r>
            <a:r>
              <a:rPr lang="en-IN" sz="4500" dirty="0" err="1" smtClean="0">
                <a:latin typeface="Times New Roman" pitchFamily="18" charset="0"/>
                <a:cs typeface="Times New Roman" pitchFamily="18" charset="0"/>
              </a:rPr>
              <a:t>midazolam</a:t>
            </a:r>
            <a:r>
              <a:rPr lang="en-IN" sz="4500" dirty="0" smtClean="0">
                <a:latin typeface="Times New Roman" pitchFamily="18" charset="0"/>
                <a:cs typeface="Times New Roman" pitchFamily="18" charset="0"/>
              </a:rPr>
              <a:t> administration.</a:t>
            </a:r>
          </a:p>
          <a:p>
            <a:endParaRPr lang="en-IN" sz="4500" dirty="0" smtClean="0">
              <a:latin typeface="Times New Roman" pitchFamily="18" charset="0"/>
              <a:cs typeface="Times New Roman" pitchFamily="18" charset="0"/>
            </a:endParaRPr>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Times New Roman" pitchFamily="18" charset="0"/>
                <a:cs typeface="Times New Roman" pitchFamily="18" charset="0"/>
              </a:rPr>
              <a:t>Parts of </a:t>
            </a:r>
            <a:r>
              <a:rPr lang="en-US" sz="4800" dirty="0" err="1" smtClean="0">
                <a:latin typeface="Times New Roman" pitchFamily="18" charset="0"/>
                <a:cs typeface="Times New Roman" pitchFamily="18" charset="0"/>
              </a:rPr>
              <a:t>Midazolam</a:t>
            </a:r>
            <a:r>
              <a:rPr lang="en-US" sz="4800" dirty="0" smtClean="0">
                <a:latin typeface="Times New Roman" pitchFamily="18" charset="0"/>
                <a:cs typeface="Times New Roman" pitchFamily="18" charset="0"/>
              </a:rPr>
              <a:t> Nasal Spray</a:t>
            </a:r>
            <a:endParaRPr lang="en-IN" sz="4800" dirty="0">
              <a:latin typeface="Times New Roman" pitchFamily="18" charset="0"/>
              <a:cs typeface="Times New Roman" pitchFamily="18" charset="0"/>
            </a:endParaRPr>
          </a:p>
        </p:txBody>
      </p:sp>
      <p:pic>
        <p:nvPicPr>
          <p:cNvPr id="22530" name="Picture 2" descr="D:\Keshav\XENONE HEALTH CARE\FOOD\FOOD Manufacturing docs\PI_1.png"/>
          <p:cNvPicPr>
            <a:picLocks noGrp="1" noChangeAspect="1" noChangeArrowheads="1"/>
          </p:cNvPicPr>
          <p:nvPr>
            <p:ph idx="1"/>
          </p:nvPr>
        </p:nvPicPr>
        <p:blipFill>
          <a:blip r:embed="rId2" cstate="print"/>
          <a:srcRect/>
          <a:stretch>
            <a:fillRect/>
          </a:stretch>
        </p:blipFill>
        <p:spPr bwMode="auto">
          <a:xfrm>
            <a:off x="857224" y="2511476"/>
            <a:ext cx="7286676" cy="334641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IN" sz="4400" dirty="0" smtClean="0">
                <a:latin typeface="Times New Roman" pitchFamily="18" charset="0"/>
                <a:cs typeface="Times New Roman" pitchFamily="18" charset="0"/>
              </a:rPr>
              <a:t>How To Use </a:t>
            </a:r>
            <a:r>
              <a:rPr lang="en-IN" sz="4400" dirty="0" err="1" smtClean="0">
                <a:latin typeface="Times New Roman" pitchFamily="18" charset="0"/>
                <a:cs typeface="Times New Roman" pitchFamily="18" charset="0"/>
              </a:rPr>
              <a:t>Midazolam</a:t>
            </a:r>
            <a:r>
              <a:rPr lang="en-IN" sz="4400" dirty="0" smtClean="0">
                <a:latin typeface="Times New Roman" pitchFamily="18" charset="0"/>
                <a:cs typeface="Times New Roman" pitchFamily="18" charset="0"/>
              </a:rPr>
              <a:t> Nasal Spray</a:t>
            </a:r>
            <a:endParaRPr lang="en-IN" sz="4400" dirty="0"/>
          </a:p>
        </p:txBody>
      </p:sp>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1.</a:t>
            </a:r>
            <a:r>
              <a:rPr lang="en-IN" sz="2000" dirty="0" smtClean="0">
                <a:latin typeface="Times New Roman" pitchFamily="18" charset="0"/>
                <a:cs typeface="Times New Roman" pitchFamily="18" charset="0"/>
              </a:rPr>
              <a:t> Shake the bottle gently and then remove the protective dust cap. Hold the bottle as shown with your forefinger and middle finger on either side of the nozzle and your thumb underneath the bottle.</a:t>
            </a:r>
          </a:p>
          <a:p>
            <a:pPr algn="just">
              <a:buNone/>
            </a:pPr>
            <a:r>
              <a:rPr lang="en-US" sz="2000" dirty="0" smtClean="0">
                <a:latin typeface="Times New Roman" pitchFamily="18" charset="0"/>
                <a:cs typeface="Times New Roman" pitchFamily="18" charset="0"/>
              </a:rPr>
              <a:t>2. </a:t>
            </a:r>
            <a:r>
              <a:rPr lang="en-IN" sz="2000" dirty="0" smtClean="0"/>
              <a:t>If using for the first time or if you have not used it for a week or more, prime the pump by spraying once in air with the nozzle pointing away from you.</a:t>
            </a:r>
            <a:endParaRPr lang="en-IN" sz="2000" dirty="0">
              <a:latin typeface="Times New Roman" pitchFamily="18" charset="0"/>
              <a:cs typeface="Times New Roman" pitchFamily="18" charset="0"/>
            </a:endParaRPr>
          </a:p>
        </p:txBody>
      </p:sp>
      <p:pic>
        <p:nvPicPr>
          <p:cNvPr id="4" name="Picture 2" descr="D:\Keshav\XENONE HEALTH CARE\FOOD\FOOD Manufacturing docs\PI_2_3.png"/>
          <p:cNvPicPr>
            <a:picLocks noChangeAspect="1" noChangeArrowheads="1"/>
          </p:cNvPicPr>
          <p:nvPr/>
        </p:nvPicPr>
        <p:blipFill>
          <a:blip r:embed="rId2" cstate="print"/>
          <a:srcRect/>
          <a:stretch>
            <a:fillRect/>
          </a:stretch>
        </p:blipFill>
        <p:spPr bwMode="auto">
          <a:xfrm>
            <a:off x="1000100" y="4357694"/>
            <a:ext cx="1928826" cy="1785950"/>
          </a:xfrm>
          <a:prstGeom prst="rect">
            <a:avLst/>
          </a:prstGeom>
          <a:noFill/>
        </p:spPr>
      </p:pic>
      <p:pic>
        <p:nvPicPr>
          <p:cNvPr id="24578" name="Picture 2" descr="D:\Keshav\XENONE HEALTH CARE\FOOD\FOOD Manufacturing docs\PI_3.png"/>
          <p:cNvPicPr>
            <a:picLocks noChangeAspect="1" noChangeArrowheads="1"/>
          </p:cNvPicPr>
          <p:nvPr/>
        </p:nvPicPr>
        <p:blipFill>
          <a:blip r:embed="rId3" cstate="print"/>
          <a:srcRect/>
          <a:stretch>
            <a:fillRect/>
          </a:stretch>
        </p:blipFill>
        <p:spPr bwMode="auto">
          <a:xfrm>
            <a:off x="6143636" y="4357694"/>
            <a:ext cx="1785950" cy="1643074"/>
          </a:xfrm>
          <a:prstGeom prst="rect">
            <a:avLst/>
          </a:prstGeom>
          <a:noFill/>
        </p:spPr>
      </p:pic>
      <p:sp>
        <p:nvSpPr>
          <p:cNvPr id="7" name="Right Arrow 6"/>
          <p:cNvSpPr/>
          <p:nvPr/>
        </p:nvSpPr>
        <p:spPr>
          <a:xfrm>
            <a:off x="3428992" y="5072074"/>
            <a:ext cx="178595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5181616"/>
          </a:xfrm>
        </p:spPr>
        <p:txBody>
          <a:bodyPr>
            <a:normAutofit/>
          </a:bodyPr>
          <a:lstStyle/>
          <a:p>
            <a:pPr algn="just"/>
            <a:r>
              <a:rPr lang="en-IN" sz="2000" dirty="0" smtClean="0">
                <a:latin typeface="Times New Roman" pitchFamily="18" charset="0"/>
                <a:cs typeface="Times New Roman" pitchFamily="18" charset="0"/>
              </a:rPr>
              <a:t>3.With the patient’s head upright, insert nozzle into the nostril.  Depress pump with a firm even stroke.  Patient does not have to sniff.  Do not tilt head backward while spraying to avoid swallowing of the solution. Administer one spray at a time into each nostril (continue according to the prescribed dose).</a:t>
            </a:r>
          </a:p>
          <a:p>
            <a:pPr algn="just"/>
            <a:r>
              <a:rPr lang="en-IN" sz="2000" dirty="0" smtClean="0">
                <a:latin typeface="Times New Roman" pitchFamily="18" charset="0"/>
                <a:cs typeface="Times New Roman" pitchFamily="18" charset="0"/>
              </a:rPr>
              <a:t>4.Wipe the nozzle with a clean handkerchief/tissue and replace the protective dust cap.</a:t>
            </a:r>
            <a:endParaRPr lang="en-IN" sz="2000" dirty="0">
              <a:latin typeface="Times New Roman" pitchFamily="18" charset="0"/>
              <a:cs typeface="Times New Roman" pitchFamily="18" charset="0"/>
            </a:endParaRPr>
          </a:p>
        </p:txBody>
      </p:sp>
      <p:pic>
        <p:nvPicPr>
          <p:cNvPr id="25602" name="Picture 2" descr="D:\Keshav\XENONE HEALTH CARE\FOOD\FOOD Manufacturing docs\pi_4.png"/>
          <p:cNvPicPr>
            <a:picLocks noChangeAspect="1" noChangeArrowheads="1"/>
          </p:cNvPicPr>
          <p:nvPr/>
        </p:nvPicPr>
        <p:blipFill>
          <a:blip r:embed="rId2" cstate="print"/>
          <a:srcRect/>
          <a:stretch>
            <a:fillRect/>
          </a:stretch>
        </p:blipFill>
        <p:spPr bwMode="auto">
          <a:xfrm>
            <a:off x="857224" y="4071942"/>
            <a:ext cx="1857388" cy="1785950"/>
          </a:xfrm>
          <a:prstGeom prst="rect">
            <a:avLst/>
          </a:prstGeom>
          <a:noFill/>
        </p:spPr>
      </p:pic>
      <p:pic>
        <p:nvPicPr>
          <p:cNvPr id="25603" name="Picture 3" descr="D:\Keshav\XENONE HEALTH CARE\FOOD\FOOD Manufacturing docs\PI_5 (1).png"/>
          <p:cNvPicPr>
            <a:picLocks noChangeAspect="1" noChangeArrowheads="1"/>
          </p:cNvPicPr>
          <p:nvPr/>
        </p:nvPicPr>
        <p:blipFill>
          <a:blip r:embed="rId3" cstate="print"/>
          <a:srcRect/>
          <a:stretch>
            <a:fillRect/>
          </a:stretch>
        </p:blipFill>
        <p:spPr bwMode="auto">
          <a:xfrm>
            <a:off x="5715008" y="4071942"/>
            <a:ext cx="1866902" cy="1785950"/>
          </a:xfrm>
          <a:prstGeom prst="rect">
            <a:avLst/>
          </a:prstGeom>
          <a:noFill/>
        </p:spPr>
      </p:pic>
      <p:sp>
        <p:nvSpPr>
          <p:cNvPr id="6" name="Right Arrow 5"/>
          <p:cNvSpPr/>
          <p:nvPr/>
        </p:nvSpPr>
        <p:spPr>
          <a:xfrm>
            <a:off x="3357554" y="4714884"/>
            <a:ext cx="157163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References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IN" sz="2000" dirty="0" smtClean="0">
                <a:latin typeface="Times New Roman" pitchFamily="18" charset="0"/>
                <a:cs typeface="Times New Roman" pitchFamily="18" charset="0"/>
              </a:rPr>
              <a:t>https://europepmc.org/article/med/9803431</a:t>
            </a:r>
          </a:p>
          <a:p>
            <a:r>
              <a:rPr lang="en-IN" sz="2000" dirty="0" smtClean="0">
                <a:latin typeface="Times New Roman" pitchFamily="18" charset="0"/>
                <a:cs typeface="Times New Roman" pitchFamily="18" charset="0"/>
              </a:rPr>
              <a:t>https://n.neurology.org/content/80/7_Supplement/P02.212.short</a:t>
            </a:r>
          </a:p>
          <a:p>
            <a:r>
              <a:rPr lang="en-IN" sz="2000" dirty="0" smtClean="0">
                <a:latin typeface="Times New Roman" pitchFamily="18" charset="0"/>
                <a:cs typeface="Times New Roman" pitchFamily="18" charset="0"/>
              </a:rPr>
              <a:t>https://www.ingentaconnect.com/content/ben/cdd/2016/00000013/00000004/art00010</a:t>
            </a:r>
          </a:p>
          <a:p>
            <a:r>
              <a:rPr lang="en-IN" sz="2000" dirty="0" smtClean="0">
                <a:latin typeface="Times New Roman" pitchFamily="18" charset="0"/>
                <a:cs typeface="Times New Roman" pitchFamily="18" charset="0"/>
              </a:rPr>
              <a:t>https://www.sciencedirect.com/science/article/abs/pii/S0920121108003070</a:t>
            </a:r>
          </a:p>
          <a:p>
            <a:r>
              <a:rPr lang="en-IN" sz="2000" dirty="0" smtClean="0">
                <a:latin typeface="Times New Roman" pitchFamily="18" charset="0"/>
                <a:cs typeface="Times New Roman" pitchFamily="18" charset="0"/>
              </a:rPr>
              <a:t>https://www.ciplamed.com/content/midacip-nasal-spray </a:t>
            </a:r>
          </a:p>
          <a:p>
            <a:pPr>
              <a:buNone/>
            </a:pPr>
            <a:endParaRPr lang="en-IN" sz="2000" dirty="0" smtClean="0">
              <a:latin typeface="Times New Roman" pitchFamily="18" charset="0"/>
              <a:cs typeface="Times New Roman" pitchFamily="18" charset="0"/>
            </a:endParaRPr>
          </a:p>
          <a:p>
            <a:pPr>
              <a:buNone/>
            </a:pPr>
            <a:r>
              <a:rPr lang="en-IN" dirty="0" smtClean="0"/>
              <a:t> </a:t>
            </a:r>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Contents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35480"/>
            <a:ext cx="8229600" cy="4708230"/>
          </a:xfrm>
        </p:spPr>
        <p:txBody>
          <a:bodyPr>
            <a:normAutofit fontScale="92500" lnSpcReduction="10000"/>
          </a:bodyPr>
          <a:lstStyle/>
          <a:p>
            <a:r>
              <a:rPr lang="en-IN" dirty="0" smtClean="0"/>
              <a:t>Description</a:t>
            </a:r>
          </a:p>
          <a:p>
            <a:r>
              <a:rPr lang="en-IN" dirty="0" smtClean="0"/>
              <a:t>Composition</a:t>
            </a:r>
          </a:p>
          <a:p>
            <a:r>
              <a:rPr lang="en-IN" dirty="0" smtClean="0"/>
              <a:t>Pharmacology</a:t>
            </a:r>
          </a:p>
          <a:p>
            <a:r>
              <a:rPr lang="en-IN" dirty="0" smtClean="0"/>
              <a:t>Pharmacokinetics</a:t>
            </a:r>
          </a:p>
          <a:p>
            <a:r>
              <a:rPr lang="en-IN" dirty="0" smtClean="0"/>
              <a:t>Dosage and Administration</a:t>
            </a:r>
          </a:p>
          <a:p>
            <a:r>
              <a:rPr lang="en-IN" dirty="0" smtClean="0"/>
              <a:t>Side Effects</a:t>
            </a:r>
          </a:p>
          <a:p>
            <a:r>
              <a:rPr lang="en-IN" dirty="0" smtClean="0"/>
              <a:t>Contraindications</a:t>
            </a:r>
          </a:p>
          <a:p>
            <a:r>
              <a:rPr lang="en-IN" dirty="0" smtClean="0"/>
              <a:t>Precautions and warning</a:t>
            </a:r>
          </a:p>
          <a:p>
            <a:r>
              <a:rPr lang="en-IN" dirty="0" smtClean="0"/>
              <a:t>Clinical Review</a:t>
            </a:r>
          </a:p>
          <a:p>
            <a:r>
              <a:rPr lang="en-IN" dirty="0" smtClean="0"/>
              <a:t>Parts of Nasal Spray</a:t>
            </a:r>
          </a:p>
          <a:p>
            <a:r>
              <a:rPr lang="en-IN" dirty="0" smtClean="0"/>
              <a:t>References</a:t>
            </a:r>
          </a:p>
          <a:p>
            <a:pPr>
              <a:buNone/>
            </a:pPr>
            <a:endParaRPr lang="en-IN" dirty="0" smtClean="0"/>
          </a:p>
          <a:p>
            <a:endParaRPr lang="en-IN" dirty="0" smtClean="0"/>
          </a:p>
          <a:p>
            <a:endParaRPr lang="en-IN" dirty="0" smtClean="0"/>
          </a:p>
          <a:p>
            <a:endParaRPr lang="en-IN" dirty="0" smtClean="0"/>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0240"/>
            <a:ext cx="8229600" cy="2071702"/>
          </a:xfrm>
        </p:spPr>
        <p:txBody>
          <a:bodyPr>
            <a:noAutofit/>
          </a:bodyPr>
          <a:lstStyle/>
          <a:p>
            <a:pPr algn="ctr"/>
            <a:r>
              <a:rPr lang="en-US" sz="9600" dirty="0" smtClean="0">
                <a:latin typeface="Algerian" pitchFamily="82" charset="0"/>
              </a:rPr>
              <a:t>THANK YOU</a:t>
            </a:r>
            <a:endParaRPr lang="en-US" sz="9600" dirty="0">
              <a:latin typeface="Algerian"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smtClean="0"/>
              <a:t>Midazolam</a:t>
            </a:r>
            <a:r>
              <a:rPr lang="en-US" b="1" dirty="0" smtClean="0"/>
              <a:t> Nasal Spray Description</a:t>
            </a:r>
            <a:endParaRPr lang="en-US" b="1" dirty="0"/>
          </a:p>
        </p:txBody>
      </p:sp>
      <p:sp>
        <p:nvSpPr>
          <p:cNvPr id="3" name="Content Placeholder 2"/>
          <p:cNvSpPr>
            <a:spLocks noGrp="1"/>
          </p:cNvSpPr>
          <p:nvPr>
            <p:ph idx="1"/>
          </p:nvPr>
        </p:nvSpPr>
        <p:spPr/>
        <p:txBody>
          <a:bodyPr>
            <a:normAutofit/>
          </a:bodyPr>
          <a:lstStyle/>
          <a:p>
            <a:r>
              <a:rPr lang="en-US" dirty="0" smtClean="0"/>
              <a:t>Name: </a:t>
            </a:r>
            <a:r>
              <a:rPr lang="en-US" dirty="0" err="1" smtClean="0"/>
              <a:t>Midazolam</a:t>
            </a:r>
            <a:r>
              <a:rPr lang="en-US" dirty="0" smtClean="0"/>
              <a:t> Nasal Spray</a:t>
            </a:r>
          </a:p>
          <a:p>
            <a:r>
              <a:rPr lang="en-US" dirty="0" smtClean="0"/>
              <a:t>Dosage form: Nasal Spray</a:t>
            </a:r>
          </a:p>
          <a:p>
            <a:r>
              <a:rPr lang="en-US" dirty="0" smtClean="0"/>
              <a:t>Strengths: 0.5%w/v/1.25%w/v</a:t>
            </a:r>
          </a:p>
          <a:p>
            <a:r>
              <a:rPr lang="en-US" dirty="0" smtClean="0"/>
              <a:t>Route of Administration: Intranasal</a:t>
            </a:r>
          </a:p>
          <a:p>
            <a:r>
              <a:rPr lang="en-US" dirty="0" smtClean="0"/>
              <a:t>Therapeutic Category: Sedative: </a:t>
            </a:r>
            <a:r>
              <a:rPr lang="en-US" dirty="0" err="1" smtClean="0"/>
              <a:t>Anxiolytic</a:t>
            </a:r>
            <a:endParaRPr lang="en-US" dirty="0" smtClean="0"/>
          </a:p>
          <a:p>
            <a:r>
              <a:rPr lang="en-US" dirty="0" smtClean="0"/>
              <a:t>Storage Condition: Store in a cool , dry and dark place</a:t>
            </a:r>
          </a:p>
          <a:p>
            <a:r>
              <a:rPr lang="en-US" dirty="0" smtClean="0"/>
              <a:t>1</a:t>
            </a:r>
            <a:r>
              <a:rPr lang="en-US" baseline="30000" dirty="0" smtClean="0"/>
              <a:t>st</a:t>
            </a:r>
            <a:r>
              <a:rPr lang="en-US" dirty="0" smtClean="0"/>
              <a:t> Approved: 17</a:t>
            </a:r>
            <a:r>
              <a:rPr lang="en-US" baseline="30000" dirty="0" smtClean="0"/>
              <a:t>th</a:t>
            </a:r>
            <a:r>
              <a:rPr lang="en-US" dirty="0" smtClean="0"/>
              <a:t> May 2019</a:t>
            </a:r>
          </a:p>
          <a:p>
            <a:r>
              <a:rPr lang="en-US" dirty="0" smtClean="0"/>
              <a:t>Indian Approval: Not approved</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762000"/>
            <a:ext cx="8305800" cy="830263"/>
          </a:xfrm>
          <a:prstGeom prst="rect">
            <a:avLst/>
          </a:prstGeom>
        </p:spPr>
        <p:txBody>
          <a:bodyPr>
            <a:spAutoFit/>
          </a:bodyPr>
          <a:lstStyle/>
          <a:p>
            <a:pPr algn="ctr">
              <a:defRPr/>
            </a:pPr>
            <a:r>
              <a:rPr lang="en-US" sz="2400" b="1" u="sng" dirty="0">
                <a:solidFill>
                  <a:schemeClr val="accent4">
                    <a:lumMod val="50000"/>
                  </a:schemeClr>
                </a:solidFill>
                <a:latin typeface="Times New Roman" pitchFamily="18" charset="0"/>
                <a:cs typeface="Times New Roman" pitchFamily="18" charset="0"/>
              </a:rPr>
              <a:t>MIDAZOLAM NASAL SPRAY </a:t>
            </a:r>
          </a:p>
          <a:p>
            <a:pPr algn="ctr">
              <a:defRPr/>
            </a:pPr>
            <a:r>
              <a:rPr lang="en-US" sz="2400" b="1" u="sng" dirty="0">
                <a:solidFill>
                  <a:schemeClr val="accent4">
                    <a:lumMod val="50000"/>
                  </a:schemeClr>
                </a:solidFill>
                <a:latin typeface="Times New Roman" pitchFamily="18" charset="0"/>
                <a:cs typeface="Times New Roman" pitchFamily="18" charset="0"/>
              </a:rPr>
              <a:t>0.5% W/V AND 1.25% W/V</a:t>
            </a:r>
          </a:p>
        </p:txBody>
      </p:sp>
      <p:sp>
        <p:nvSpPr>
          <p:cNvPr id="5" name="Rectangle 4"/>
          <p:cNvSpPr/>
          <p:nvPr/>
        </p:nvSpPr>
        <p:spPr>
          <a:xfrm>
            <a:off x="609600" y="1447800"/>
            <a:ext cx="7924800" cy="2478088"/>
          </a:xfrm>
          <a:prstGeom prst="rect">
            <a:avLst/>
          </a:prstGeom>
        </p:spPr>
        <p:txBody>
          <a:bodyPr>
            <a:spAutoFit/>
          </a:bodyPr>
          <a:lstStyle/>
          <a:p>
            <a:pPr>
              <a:defRPr/>
            </a:pPr>
            <a:r>
              <a:rPr lang="en-IN" sz="2000" b="1" dirty="0">
                <a:solidFill>
                  <a:schemeClr val="accent1">
                    <a:lumMod val="50000"/>
                  </a:schemeClr>
                </a:solidFill>
                <a:latin typeface="Times New Roman" pitchFamily="18" charset="0"/>
                <a:cs typeface="Times New Roman" pitchFamily="18" charset="0"/>
              </a:rPr>
              <a:t>Composition</a:t>
            </a:r>
            <a:r>
              <a:rPr lang="en-IN" sz="2000" dirty="0">
                <a:solidFill>
                  <a:schemeClr val="accent1">
                    <a:lumMod val="50000"/>
                  </a:schemeClr>
                </a:solidFill>
                <a:latin typeface="Times New Roman" pitchFamily="18" charset="0"/>
                <a:cs typeface="Times New Roman" pitchFamily="18" charset="0"/>
              </a:rPr>
              <a:t>:</a:t>
            </a:r>
          </a:p>
          <a:p>
            <a:pPr>
              <a:lnSpc>
                <a:spcPct val="150000"/>
              </a:lnSpc>
              <a:defRPr/>
            </a:pPr>
            <a:r>
              <a:rPr lang="fr-FR" dirty="0">
                <a:latin typeface="Times New Roman" pitchFamily="18" charset="0"/>
                <a:cs typeface="Times New Roman" pitchFamily="18" charset="0"/>
              </a:rPr>
              <a:t>Each ml contains:</a:t>
            </a:r>
            <a:endParaRPr lang="en-US" dirty="0">
              <a:latin typeface="Times New Roman" pitchFamily="18" charset="0"/>
              <a:cs typeface="Times New Roman" pitchFamily="18" charset="0"/>
            </a:endParaRPr>
          </a:p>
          <a:p>
            <a:pPr>
              <a:lnSpc>
                <a:spcPct val="150000"/>
              </a:lnSpc>
              <a:defRPr/>
            </a:pPr>
            <a:r>
              <a:rPr lang="en-IN" dirty="0">
                <a:latin typeface="Times New Roman" pitchFamily="18" charset="0"/>
                <a:cs typeface="Times New Roman" pitchFamily="18" charset="0"/>
              </a:rPr>
              <a:t>Midazolam IP.……………...…..0.5 % w/v and 1.25% w/v </a:t>
            </a:r>
            <a:endParaRPr lang="en-US" dirty="0">
              <a:latin typeface="Times New Roman" pitchFamily="18" charset="0"/>
              <a:cs typeface="Times New Roman" pitchFamily="18" charset="0"/>
            </a:endParaRPr>
          </a:p>
          <a:p>
            <a:pPr>
              <a:lnSpc>
                <a:spcPct val="150000"/>
              </a:lnSpc>
              <a:defRPr/>
            </a:pPr>
            <a:r>
              <a:rPr lang="en-IN" dirty="0">
                <a:latin typeface="Times New Roman" pitchFamily="18" charset="0"/>
                <a:cs typeface="Times New Roman" pitchFamily="18" charset="0"/>
              </a:rPr>
              <a:t>Benzalkonium Chloride IP……..0.01% w/v</a:t>
            </a:r>
            <a:endParaRPr lang="en-US" dirty="0">
              <a:latin typeface="Times New Roman" pitchFamily="18" charset="0"/>
              <a:cs typeface="Times New Roman" pitchFamily="18" charset="0"/>
            </a:endParaRPr>
          </a:p>
          <a:p>
            <a:pPr>
              <a:lnSpc>
                <a:spcPct val="150000"/>
              </a:lnSpc>
              <a:defRPr/>
            </a:pPr>
            <a:r>
              <a:rPr lang="en-IN" dirty="0">
                <a:latin typeface="Times New Roman" pitchFamily="18" charset="0"/>
                <a:cs typeface="Times New Roman" pitchFamily="18" charset="0"/>
              </a:rPr>
              <a:t>(as preservative)</a:t>
            </a:r>
            <a:endParaRPr lang="en-US" dirty="0">
              <a:latin typeface="Times New Roman" pitchFamily="18" charset="0"/>
              <a:cs typeface="Times New Roman" pitchFamily="18" charset="0"/>
            </a:endParaRPr>
          </a:p>
          <a:p>
            <a:pPr>
              <a:lnSpc>
                <a:spcPct val="150000"/>
              </a:lnSpc>
              <a:defRPr/>
            </a:pPr>
            <a:r>
              <a:rPr lang="en-IN" dirty="0" err="1">
                <a:latin typeface="Times New Roman" pitchFamily="18" charset="0"/>
                <a:cs typeface="Times New Roman" pitchFamily="18" charset="0"/>
              </a:rPr>
              <a:t>Excipients</a:t>
            </a:r>
            <a:r>
              <a:rPr lang="en-IN" dirty="0">
                <a:latin typeface="Times New Roman" pitchFamily="18" charset="0"/>
                <a:cs typeface="Times New Roman" pitchFamily="18" charset="0"/>
              </a:rPr>
              <a:t>……………………...</a:t>
            </a:r>
            <a:r>
              <a:rPr lang="en-IN" dirty="0" err="1">
                <a:latin typeface="Times New Roman" pitchFamily="18" charset="0"/>
                <a:cs typeface="Times New Roman" pitchFamily="18" charset="0"/>
              </a:rPr>
              <a:t>q.s</a:t>
            </a:r>
            <a:r>
              <a:rPr lang="en-IN" dirty="0">
                <a:latin typeface="Times New Roman" pitchFamily="18" charset="0"/>
                <a:cs typeface="Times New Roman" pitchFamily="18" charset="0"/>
              </a:rPr>
              <a:t>. </a:t>
            </a:r>
            <a:endParaRPr lang="en-IN" dirty="0">
              <a:solidFill>
                <a:schemeClr val="accent1">
                  <a:lumMod val="50000"/>
                </a:schemeClr>
              </a:solidFill>
              <a:latin typeface="Times New Roman" pitchFamily="18" charset="0"/>
              <a:cs typeface="Times New Roman" pitchFamily="18" charset="0"/>
            </a:endParaRPr>
          </a:p>
        </p:txBody>
      </p:sp>
      <p:sp>
        <p:nvSpPr>
          <p:cNvPr id="7" name="Rectangle 6"/>
          <p:cNvSpPr/>
          <p:nvPr/>
        </p:nvSpPr>
        <p:spPr>
          <a:xfrm>
            <a:off x="533400" y="4114800"/>
            <a:ext cx="8305800" cy="2590800"/>
          </a:xfrm>
          <a:prstGeom prst="rect">
            <a:avLst/>
          </a:prstGeom>
        </p:spPr>
        <p:txBody>
          <a:bodyPr>
            <a:spAutoFit/>
          </a:bodyPr>
          <a:lstStyle/>
          <a:p>
            <a:pPr>
              <a:lnSpc>
                <a:spcPct val="150000"/>
              </a:lnSpc>
              <a:defRPr/>
            </a:pPr>
            <a:r>
              <a:rPr lang="en-IN" b="1" dirty="0">
                <a:solidFill>
                  <a:schemeClr val="accent4">
                    <a:lumMod val="50000"/>
                  </a:schemeClr>
                </a:solidFill>
                <a:latin typeface="Times New Roman" pitchFamily="18" charset="0"/>
                <a:cs typeface="Times New Roman" pitchFamily="18" charset="0"/>
              </a:rPr>
              <a:t>MECHANISM OF ACTION</a:t>
            </a:r>
            <a:endParaRPr lang="en-US" dirty="0">
              <a:latin typeface="Times New Roman" pitchFamily="18" charset="0"/>
              <a:cs typeface="Times New Roman" pitchFamily="18" charset="0"/>
            </a:endParaRPr>
          </a:p>
          <a:p>
            <a:pPr algn="just">
              <a:lnSpc>
                <a:spcPct val="150000"/>
              </a:lnSpc>
              <a:defRPr/>
            </a:pPr>
            <a:r>
              <a:rPr lang="en-US" dirty="0">
                <a:latin typeface="Times New Roman" pitchFamily="18" charset="0"/>
                <a:cs typeface="Times New Roman" pitchFamily="18" charset="0"/>
              </a:rPr>
              <a:t>Midazolam acts as an agonist at the benzodiazepine receptors by forming a component of the </a:t>
            </a:r>
            <a:r>
              <a:rPr lang="en-US" dirty="0" err="1">
                <a:latin typeface="Times New Roman" pitchFamily="18" charset="0"/>
                <a:cs typeface="Times New Roman" pitchFamily="18" charset="0"/>
              </a:rPr>
              <a:t>midazolam</a:t>
            </a:r>
            <a:r>
              <a:rPr lang="en-US" dirty="0">
                <a:latin typeface="Times New Roman" pitchFamily="18" charset="0"/>
                <a:cs typeface="Times New Roman" pitchFamily="18" charset="0"/>
              </a:rPr>
              <a:t>-GABA receptor-chloride </a:t>
            </a:r>
            <a:r>
              <a:rPr lang="en-US" dirty="0" err="1">
                <a:latin typeface="Times New Roman" pitchFamily="18" charset="0"/>
                <a:cs typeface="Times New Roman" pitchFamily="18" charset="0"/>
              </a:rPr>
              <a:t>ionophore</a:t>
            </a:r>
            <a:r>
              <a:rPr lang="en-US" dirty="0">
                <a:latin typeface="Times New Roman" pitchFamily="18" charset="0"/>
                <a:cs typeface="Times New Roman" pitchFamily="18" charset="0"/>
              </a:rPr>
              <a:t> complex. This binding increases the permeability of the central pore of the receptor to chloride ion into the neuron. Increased chloride influx leads to </a:t>
            </a:r>
            <a:r>
              <a:rPr lang="en-US" dirty="0" err="1">
                <a:latin typeface="Times New Roman" pitchFamily="18" charset="0"/>
                <a:cs typeface="Times New Roman" pitchFamily="18" charset="0"/>
              </a:rPr>
              <a:t>hyperpolarization</a:t>
            </a:r>
            <a:r>
              <a:rPr lang="en-US" dirty="0">
                <a:latin typeface="Times New Roman" pitchFamily="18" charset="0"/>
                <a:cs typeface="Times New Roman" pitchFamily="18" charset="0"/>
              </a:rPr>
              <a:t> of neurons, which results in an inhibitory effect.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609600"/>
            <a:ext cx="8458200" cy="1984375"/>
          </a:xfrm>
          <a:prstGeom prst="rect">
            <a:avLst/>
          </a:prstGeom>
        </p:spPr>
        <p:txBody>
          <a:bodyPr>
            <a:spAutoFit/>
          </a:bodyPr>
          <a:lstStyle/>
          <a:p>
            <a:pPr>
              <a:lnSpc>
                <a:spcPct val="150000"/>
              </a:lnSpc>
              <a:defRPr/>
            </a:pPr>
            <a:r>
              <a:rPr lang="en-IN" b="1" dirty="0">
                <a:solidFill>
                  <a:schemeClr val="accent4">
                    <a:lumMod val="50000"/>
                  </a:schemeClr>
                </a:solidFill>
                <a:latin typeface="Times New Roman" pitchFamily="18" charset="0"/>
                <a:cs typeface="Times New Roman" pitchFamily="18" charset="0"/>
              </a:rPr>
              <a:t>THERAPEUTIC INDICATIONS</a:t>
            </a:r>
          </a:p>
          <a:p>
            <a:pPr>
              <a:lnSpc>
                <a:spcPct val="150000"/>
              </a:lnSpc>
              <a:buFont typeface="Wingdings" pitchFamily="2" charset="2"/>
              <a:buChar char="§"/>
              <a:defRPr/>
            </a:pPr>
            <a:r>
              <a:rPr lang="en-US" sz="1600" dirty="0">
                <a:latin typeface="Times New Roman" pitchFamily="18" charset="0"/>
                <a:cs typeface="Times New Roman" pitchFamily="18" charset="0"/>
              </a:rPr>
              <a:t> Premedication before induction of </a:t>
            </a:r>
            <a:r>
              <a:rPr lang="en-US" sz="1600" dirty="0" err="1">
                <a:latin typeface="Times New Roman" pitchFamily="18" charset="0"/>
                <a:cs typeface="Times New Roman" pitchFamily="18" charset="0"/>
              </a:rPr>
              <a:t>anaesthesia</a:t>
            </a:r>
            <a:r>
              <a:rPr lang="en-US" sz="1600" dirty="0">
                <a:latin typeface="Times New Roman" pitchFamily="18" charset="0"/>
                <a:cs typeface="Times New Roman" pitchFamily="18" charset="0"/>
              </a:rPr>
              <a:t>.</a:t>
            </a:r>
          </a:p>
          <a:p>
            <a:pPr>
              <a:lnSpc>
                <a:spcPct val="150000"/>
              </a:lnSpc>
              <a:buFont typeface="Wingdings" pitchFamily="2" charset="2"/>
              <a:buChar char="§"/>
              <a:defRPr/>
            </a:pPr>
            <a:r>
              <a:rPr lang="en-US" sz="1600" dirty="0">
                <a:latin typeface="Times New Roman" pitchFamily="18" charset="0"/>
                <a:cs typeface="Times New Roman" pitchFamily="18" charset="0"/>
              </a:rPr>
              <a:t> Conscious sedation before diagnostic or surgical interventions carried out under local </a:t>
            </a:r>
            <a:r>
              <a:rPr lang="en-US" sz="1600" dirty="0" err="1">
                <a:latin typeface="Times New Roman" pitchFamily="18" charset="0"/>
                <a:cs typeface="Times New Roman" pitchFamily="18" charset="0"/>
              </a:rPr>
              <a:t>anaesthesia</a:t>
            </a:r>
            <a:r>
              <a:rPr lang="en-US" sz="1600" dirty="0">
                <a:latin typeface="Times New Roman" pitchFamily="18" charset="0"/>
                <a:cs typeface="Times New Roman" pitchFamily="18" charset="0"/>
              </a:rPr>
              <a:t>. </a:t>
            </a:r>
          </a:p>
          <a:p>
            <a:pPr>
              <a:lnSpc>
                <a:spcPct val="150000"/>
              </a:lnSpc>
              <a:buFont typeface="Wingdings" pitchFamily="2" charset="2"/>
              <a:buChar char="§"/>
              <a:defRPr/>
            </a:pPr>
            <a:r>
              <a:rPr lang="en-US" sz="1600" dirty="0">
                <a:latin typeface="Times New Roman" pitchFamily="18" charset="0"/>
                <a:cs typeface="Times New Roman" pitchFamily="18" charset="0"/>
              </a:rPr>
              <a:t> For the emergency treatment of seizures, both in and out of hospital (for patients who often have seizures lasting longer than 5 minutes and/or have a pattern of seizures that recur close together).</a:t>
            </a:r>
          </a:p>
        </p:txBody>
      </p:sp>
      <p:sp>
        <p:nvSpPr>
          <p:cNvPr id="6" name="Rectangle 5"/>
          <p:cNvSpPr/>
          <p:nvPr/>
        </p:nvSpPr>
        <p:spPr>
          <a:xfrm>
            <a:off x="533400" y="2819400"/>
            <a:ext cx="8229600" cy="2646878"/>
          </a:xfrm>
          <a:prstGeom prst="rect">
            <a:avLst/>
          </a:prstGeom>
        </p:spPr>
        <p:txBody>
          <a:bodyPr>
            <a:spAutoFit/>
          </a:bodyPr>
          <a:lstStyle/>
          <a:p>
            <a:pPr>
              <a:defRPr/>
            </a:pPr>
            <a:r>
              <a:rPr lang="en-IN" b="1" dirty="0">
                <a:solidFill>
                  <a:schemeClr val="accent4">
                    <a:lumMod val="50000"/>
                  </a:schemeClr>
                </a:solidFill>
                <a:latin typeface="Times New Roman" pitchFamily="18" charset="0"/>
                <a:cs typeface="Times New Roman" pitchFamily="18" charset="0"/>
              </a:rPr>
              <a:t>PACK STYLE</a:t>
            </a:r>
          </a:p>
          <a:p>
            <a:pPr>
              <a:defRPr/>
            </a:pPr>
            <a:r>
              <a:rPr lang="en-IN" dirty="0">
                <a:latin typeface="Times New Roman" pitchFamily="18" charset="0"/>
                <a:cs typeface="Times New Roman" pitchFamily="18" charset="0"/>
              </a:rPr>
              <a:t>Amber Glass Bottle with a </a:t>
            </a:r>
            <a:r>
              <a:rPr lang="en-IN" dirty="0" smtClean="0">
                <a:latin typeface="Times New Roman" pitchFamily="18" charset="0"/>
                <a:cs typeface="Times New Roman" pitchFamily="18" charset="0"/>
              </a:rPr>
              <a:t> 100 </a:t>
            </a:r>
            <a:r>
              <a:rPr lang="en-IN" dirty="0" err="1" smtClean="0">
                <a:latin typeface="Times New Roman" pitchFamily="18" charset="0"/>
                <a:cs typeface="Times New Roman" pitchFamily="18" charset="0"/>
              </a:rPr>
              <a:t>mcl</a:t>
            </a:r>
            <a:r>
              <a:rPr lang="en-IN" dirty="0" smtClean="0">
                <a:latin typeface="Times New Roman" pitchFamily="18" charset="0"/>
                <a:cs typeface="Times New Roman" pitchFamily="18" charset="0"/>
              </a:rPr>
              <a:t> dose </a:t>
            </a:r>
            <a:r>
              <a:rPr lang="en-IN" dirty="0">
                <a:latin typeface="Times New Roman" pitchFamily="18" charset="0"/>
                <a:cs typeface="Times New Roman" pitchFamily="18" charset="0"/>
              </a:rPr>
              <a:t>pump</a:t>
            </a:r>
            <a:r>
              <a:rPr lang="en-IN" sz="2000" dirty="0">
                <a:latin typeface="Times New Roman" pitchFamily="18" charset="0"/>
                <a:cs typeface="Times New Roman" pitchFamily="18" charset="0"/>
              </a:rPr>
              <a:t>.</a:t>
            </a:r>
          </a:p>
          <a:p>
            <a:pPr>
              <a:defRPr/>
            </a:pPr>
            <a:endParaRPr lang="en-IN" sz="2000" dirty="0">
              <a:latin typeface="Times New Roman" pitchFamily="18" charset="0"/>
              <a:cs typeface="Times New Roman" pitchFamily="18" charset="0"/>
            </a:endParaRPr>
          </a:p>
          <a:p>
            <a:pPr>
              <a:defRPr/>
            </a:pPr>
            <a:r>
              <a:rPr lang="en-IN" b="1" dirty="0">
                <a:solidFill>
                  <a:schemeClr val="accent4">
                    <a:lumMod val="50000"/>
                  </a:schemeClr>
                </a:solidFill>
                <a:latin typeface="Times New Roman" pitchFamily="18" charset="0"/>
                <a:cs typeface="Times New Roman" pitchFamily="18" charset="0"/>
              </a:rPr>
              <a:t>SHELF LIFE</a:t>
            </a:r>
          </a:p>
          <a:p>
            <a:pPr>
              <a:defRPr/>
            </a:pPr>
            <a:r>
              <a:rPr lang="en-IN" dirty="0">
                <a:latin typeface="Times New Roman" pitchFamily="18" charset="0"/>
                <a:cs typeface="Times New Roman" pitchFamily="18" charset="0"/>
              </a:rPr>
              <a:t>2 Years</a:t>
            </a:r>
          </a:p>
          <a:p>
            <a:pPr>
              <a:defRPr/>
            </a:pPr>
            <a:endParaRPr lang="en-IN" dirty="0">
              <a:latin typeface="Times New Roman" pitchFamily="18" charset="0"/>
              <a:cs typeface="Times New Roman" pitchFamily="18" charset="0"/>
            </a:endParaRPr>
          </a:p>
          <a:p>
            <a:pPr>
              <a:defRPr/>
            </a:pPr>
            <a:r>
              <a:rPr lang="en-IN" b="1" dirty="0">
                <a:solidFill>
                  <a:schemeClr val="accent4">
                    <a:lumMod val="50000"/>
                  </a:schemeClr>
                </a:solidFill>
                <a:latin typeface="Times New Roman" pitchFamily="18" charset="0"/>
                <a:cs typeface="Times New Roman" pitchFamily="18" charset="0"/>
              </a:rPr>
              <a:t>SPECIAL PRECAUTIONS FOR STORAGE</a:t>
            </a:r>
          </a:p>
          <a:p>
            <a:pPr>
              <a:defRPr/>
            </a:pPr>
            <a:r>
              <a:rPr lang="en-US" dirty="0">
                <a:latin typeface="Times New Roman" pitchFamily="18" charset="0"/>
                <a:cs typeface="Times New Roman" pitchFamily="18" charset="0"/>
              </a:rPr>
              <a:t>Store in a cool place. Protect from light.</a:t>
            </a:r>
          </a:p>
          <a:p>
            <a:pPr>
              <a:defRPr/>
            </a:pPr>
            <a:endParaRPr lang="en-IN" b="1" dirty="0">
              <a:solidFill>
                <a:schemeClr val="accent4">
                  <a:lumMod val="50000"/>
                </a:schemeClr>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Pharmacology</a:t>
            </a:r>
            <a:endParaRPr lang="en-IN" dirty="0"/>
          </a:p>
        </p:txBody>
      </p:sp>
      <p:sp>
        <p:nvSpPr>
          <p:cNvPr id="3" name="Content Placeholder 2"/>
          <p:cNvSpPr>
            <a:spLocks noGrp="1"/>
          </p:cNvSpPr>
          <p:nvPr>
            <p:ph idx="1"/>
          </p:nvPr>
        </p:nvSpPr>
        <p:spPr/>
        <p:txBody>
          <a:bodyPr>
            <a:noAutofit/>
          </a:bodyPr>
          <a:lstStyle/>
          <a:p>
            <a:r>
              <a:rPr lang="en-US" sz="2000" b="1" dirty="0" err="1" smtClean="0">
                <a:latin typeface="Times New Roman" pitchFamily="18" charset="0"/>
                <a:cs typeface="Times New Roman" pitchFamily="18" charset="0"/>
              </a:rPr>
              <a:t>Pharmacodynamics</a:t>
            </a:r>
            <a:endParaRPr lang="en-US" sz="2000" dirty="0" smtClean="0">
              <a:latin typeface="Times New Roman" pitchFamily="18" charset="0"/>
              <a:cs typeface="Times New Roman" pitchFamily="18" charset="0"/>
            </a:endParaRPr>
          </a:p>
          <a:p>
            <a:pPr>
              <a:buFont typeface="Wingdings" pitchFamily="2" charset="2"/>
              <a:buChar char="v"/>
            </a:pPr>
            <a:r>
              <a:rPr lang="en-IN" sz="2000" dirty="0" smtClean="0">
                <a:latin typeface="Times New Roman" pitchFamily="18" charset="0"/>
                <a:cs typeface="Times New Roman" pitchFamily="18" charset="0"/>
              </a:rPr>
              <a:t>Inhibitory mechanisms mediated by gamma-</a:t>
            </a:r>
            <a:r>
              <a:rPr lang="en-IN" sz="2000" dirty="0" err="1" smtClean="0">
                <a:latin typeface="Times New Roman" pitchFamily="18" charset="0"/>
                <a:cs typeface="Times New Roman" pitchFamily="18" charset="0"/>
              </a:rPr>
              <a:t>aminobutyric</a:t>
            </a:r>
            <a:r>
              <a:rPr lang="en-IN" sz="2000" dirty="0" smtClean="0">
                <a:latin typeface="Times New Roman" pitchFamily="18" charset="0"/>
                <a:cs typeface="Times New Roman" pitchFamily="18" charset="0"/>
              </a:rPr>
              <a:t> acid (GABA), the most common inhibitory neurotransmitter in the brain.</a:t>
            </a:r>
          </a:p>
          <a:p>
            <a:pPr>
              <a:buFont typeface="Wingdings" pitchFamily="2" charset="2"/>
              <a:buChar char="v"/>
            </a:pP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 acts as an agonist forming </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-GABA receptor-chloride </a:t>
            </a:r>
            <a:r>
              <a:rPr lang="en-IN" sz="2000" dirty="0" err="1" smtClean="0">
                <a:latin typeface="Times New Roman" pitchFamily="18" charset="0"/>
                <a:cs typeface="Times New Roman" pitchFamily="18" charset="0"/>
              </a:rPr>
              <a:t>ionophore</a:t>
            </a:r>
            <a:r>
              <a:rPr lang="en-IN" sz="2000" dirty="0" smtClean="0">
                <a:latin typeface="Times New Roman" pitchFamily="18" charset="0"/>
                <a:cs typeface="Times New Roman" pitchFamily="18" charset="0"/>
              </a:rPr>
              <a:t> complex at benzodiazepine site of GABA receptor.</a:t>
            </a:r>
          </a:p>
          <a:p>
            <a:pPr>
              <a:buFont typeface="Wingdings" pitchFamily="2" charset="2"/>
              <a:buChar char="v"/>
            </a:pPr>
            <a:endParaRPr lang="en-IN" sz="2000" dirty="0" smtClean="0">
              <a:latin typeface="Times New Roman" pitchFamily="18" charset="0"/>
              <a:cs typeface="Times New Roman" pitchFamily="18" charset="0"/>
            </a:endParaRPr>
          </a:p>
          <a:p>
            <a:pPr>
              <a:buFont typeface="Wingdings" pitchFamily="2" charset="2"/>
              <a:buChar char="v"/>
            </a:pPr>
            <a:r>
              <a:rPr lang="en-IN" sz="2000" dirty="0" smtClean="0">
                <a:latin typeface="Times New Roman" pitchFamily="18" charset="0"/>
                <a:cs typeface="Times New Roman" pitchFamily="18" charset="0"/>
              </a:rPr>
              <a:t>Increases the permeability of the central pore of the receptor to chloride ion into the neuron.</a:t>
            </a:r>
          </a:p>
          <a:p>
            <a:pPr>
              <a:buNone/>
            </a:pPr>
            <a:endParaRPr lang="en-IN" sz="2000" dirty="0" smtClean="0">
              <a:latin typeface="Times New Roman" pitchFamily="18" charset="0"/>
              <a:cs typeface="Times New Roman" pitchFamily="18" charset="0"/>
            </a:endParaRPr>
          </a:p>
          <a:p>
            <a:pPr>
              <a:buFont typeface="Wingdings" pitchFamily="2" charset="2"/>
              <a:buChar char="v"/>
            </a:pPr>
            <a:r>
              <a:rPr lang="en-IN" sz="2000" dirty="0" smtClean="0">
                <a:latin typeface="Times New Roman" pitchFamily="18" charset="0"/>
                <a:cs typeface="Times New Roman" pitchFamily="18" charset="0"/>
              </a:rPr>
              <a:t>Increased chloride influx leads to </a:t>
            </a:r>
            <a:r>
              <a:rPr lang="en-IN" sz="2000" dirty="0" err="1" smtClean="0">
                <a:latin typeface="Times New Roman" pitchFamily="18" charset="0"/>
                <a:cs typeface="Times New Roman" pitchFamily="18" charset="0"/>
              </a:rPr>
              <a:t>hyperpolarization</a:t>
            </a:r>
            <a:r>
              <a:rPr lang="en-IN" sz="2000" dirty="0" smtClean="0">
                <a:latin typeface="Times New Roman" pitchFamily="18" charset="0"/>
                <a:cs typeface="Times New Roman" pitchFamily="18" charset="0"/>
              </a:rPr>
              <a:t> of neurons, which results in an inhibitory effect.</a:t>
            </a:r>
          </a:p>
          <a:p>
            <a:pPr>
              <a:buFont typeface="Wingdings" pitchFamily="2" charset="2"/>
              <a:buChar char="v"/>
            </a:pPr>
            <a:r>
              <a:rPr lang="en-IN" sz="2000" dirty="0" smtClean="0">
                <a:latin typeface="Times New Roman" pitchFamily="18" charset="0"/>
                <a:cs typeface="Times New Roman" pitchFamily="18" charset="0"/>
              </a:rPr>
              <a:t>Relatively high affinity (about twice that of diazepam) for the benzodiazepine receptor.</a:t>
            </a:r>
            <a:endParaRPr lang="en-US" sz="2000" dirty="0" smtClean="0">
              <a:latin typeface="Times New Roman" pitchFamily="18" charset="0"/>
              <a:cs typeface="Times New Roman" pitchFamily="18" charset="0"/>
            </a:endParaRPr>
          </a:p>
        </p:txBody>
      </p:sp>
      <p:sp>
        <p:nvSpPr>
          <p:cNvPr id="4" name="Down Arrow 3"/>
          <p:cNvSpPr/>
          <p:nvPr/>
        </p:nvSpPr>
        <p:spPr>
          <a:xfrm>
            <a:off x="4714876" y="3643314"/>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Down Arrow 4"/>
          <p:cNvSpPr/>
          <p:nvPr/>
        </p:nvSpPr>
        <p:spPr>
          <a:xfrm>
            <a:off x="4714876" y="4643446"/>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normAutofit/>
          </a:bodyPr>
          <a:lstStyle/>
          <a:p>
            <a:r>
              <a:rPr lang="en-US" sz="2400" b="1" dirty="0" smtClean="0">
                <a:latin typeface="Times New Roman" pitchFamily="18" charset="0"/>
                <a:cs typeface="Times New Roman" pitchFamily="18" charset="0"/>
              </a:rPr>
              <a:t>Pharmacokinetics</a:t>
            </a:r>
          </a:p>
          <a:p>
            <a:pPr>
              <a:buFont typeface="Wingdings" pitchFamily="2" charset="2"/>
              <a:buChar char="v"/>
            </a:pPr>
            <a:r>
              <a:rPr lang="en-IN" sz="2000" i="1" dirty="0" smtClean="0">
                <a:latin typeface="Times New Roman" pitchFamily="18" charset="0"/>
                <a:cs typeface="Times New Roman" pitchFamily="18" charset="0"/>
              </a:rPr>
              <a:t>  </a:t>
            </a:r>
            <a:r>
              <a:rPr lang="en-IN" sz="2000" b="1" i="1" dirty="0" smtClean="0">
                <a:latin typeface="Times New Roman" pitchFamily="18" charset="0"/>
                <a:cs typeface="Times New Roman" pitchFamily="18" charset="0"/>
              </a:rPr>
              <a:t>Absorption</a:t>
            </a:r>
          </a:p>
          <a:p>
            <a:pPr algn="just">
              <a:buFont typeface="Arial" pitchFamily="34" charset="0"/>
              <a:buChar char="•"/>
            </a:pPr>
            <a:r>
              <a:rPr lang="en-IN" sz="2000" dirty="0" smtClean="0">
                <a:latin typeface="Times New Roman" pitchFamily="18" charset="0"/>
                <a:cs typeface="Times New Roman" pitchFamily="18" charset="0"/>
              </a:rPr>
              <a:t>Absorption via the nasal mucosa is quick and virtually complete. </a:t>
            </a:r>
          </a:p>
          <a:p>
            <a:pPr algn="just">
              <a:buFont typeface="Arial" pitchFamily="34" charset="0"/>
              <a:buChar char="•"/>
            </a:pPr>
            <a:r>
              <a:rPr lang="en-IN" sz="2000" dirty="0" smtClean="0">
                <a:latin typeface="Times New Roman" pitchFamily="18" charset="0"/>
                <a:cs typeface="Times New Roman" pitchFamily="18" charset="0"/>
              </a:rPr>
              <a:t>Mean peak  plasma concentrations are reached within 10.2–12.6 minutes. </a:t>
            </a:r>
          </a:p>
          <a:p>
            <a:pPr>
              <a:buFont typeface="Arial" pitchFamily="34" charset="0"/>
              <a:buChar char="•"/>
            </a:pPr>
            <a:r>
              <a:rPr lang="en-IN" sz="2000" dirty="0" smtClean="0">
                <a:latin typeface="Times New Roman" pitchFamily="18" charset="0"/>
                <a:cs typeface="Times New Roman" pitchFamily="18" charset="0"/>
              </a:rPr>
              <a:t>The bioavailability is between 55% and 57%.</a:t>
            </a:r>
          </a:p>
          <a:p>
            <a:pPr marL="457200" indent="-457200">
              <a:buFont typeface="Wingdings" pitchFamily="2" charset="2"/>
              <a:buChar char="v"/>
            </a:pPr>
            <a:r>
              <a:rPr lang="en-IN" sz="2000" b="1" i="1" dirty="0" smtClean="0">
                <a:latin typeface="Times New Roman" pitchFamily="18" charset="0"/>
                <a:cs typeface="Times New Roman" pitchFamily="18" charset="0"/>
              </a:rPr>
              <a:t>Distribution</a:t>
            </a:r>
          </a:p>
          <a:p>
            <a:pPr fontAlgn="base">
              <a:buFont typeface="Arial" pitchFamily="34" charset="0"/>
              <a:buChar char="•"/>
            </a:pPr>
            <a:r>
              <a:rPr lang="en-IN" sz="2000" dirty="0" err="1" smtClean="0">
                <a:latin typeface="Times New Roman" pitchFamily="18" charset="0"/>
                <a:cs typeface="Times New Roman" pitchFamily="18" charset="0"/>
              </a:rPr>
              <a:t>Lipophilic</a:t>
            </a:r>
            <a:r>
              <a:rPr lang="en-IN" sz="2000" dirty="0" smtClean="0">
                <a:latin typeface="Times New Roman" pitchFamily="18" charset="0"/>
                <a:cs typeface="Times New Roman" pitchFamily="18" charset="0"/>
              </a:rPr>
              <a:t> at physiological </a:t>
            </a:r>
            <a:r>
              <a:rPr lang="en-IN" sz="2000" dirty="0" err="1" smtClean="0">
                <a:latin typeface="Times New Roman" pitchFamily="18" charset="0"/>
                <a:cs typeface="Times New Roman" pitchFamily="18" charset="0"/>
              </a:rPr>
              <a:t>pH.</a:t>
            </a:r>
            <a:endParaRPr lang="en-IN" sz="2000" dirty="0" smtClean="0">
              <a:latin typeface="Times New Roman" pitchFamily="18" charset="0"/>
              <a:cs typeface="Times New Roman" pitchFamily="18" charset="0"/>
            </a:endParaRPr>
          </a:p>
          <a:p>
            <a:pPr fontAlgn="base">
              <a:buFont typeface="Arial" pitchFamily="34" charset="0"/>
              <a:buChar char="•"/>
            </a:pPr>
            <a:r>
              <a:rPr lang="en-IN" sz="2000" dirty="0" smtClean="0">
                <a:latin typeface="Times New Roman" pitchFamily="18" charset="0"/>
                <a:cs typeface="Times New Roman" pitchFamily="18" charset="0"/>
              </a:rPr>
              <a:t>Extensive plasma proteins (94–98%), bounding majorly to albumin.  </a:t>
            </a:r>
          </a:p>
          <a:p>
            <a:pPr fontAlgn="base">
              <a:buFont typeface="Arial" pitchFamily="34" charset="0"/>
              <a:buChar char="•"/>
            </a:pPr>
            <a:r>
              <a:rPr lang="en-IN" sz="2000" dirty="0" smtClean="0">
                <a:latin typeface="Times New Roman" pitchFamily="18" charset="0"/>
                <a:cs typeface="Times New Roman" pitchFamily="18" charset="0"/>
              </a:rPr>
              <a:t>Short distribution half-life of several minutes due to fast tissue uptake. </a:t>
            </a:r>
          </a:p>
          <a:p>
            <a:pPr fontAlgn="base">
              <a:buFont typeface="Arial" pitchFamily="34" charset="0"/>
              <a:buChar char="•"/>
            </a:pPr>
            <a:r>
              <a:rPr lang="en-IN" sz="2000" dirty="0" smtClean="0">
                <a:latin typeface="Times New Roman" pitchFamily="18" charset="0"/>
                <a:cs typeface="Times New Roman" pitchFamily="18" charset="0"/>
              </a:rPr>
              <a:t>Slow and insignificant passage into the cerebrospinal fluid.</a:t>
            </a:r>
          </a:p>
          <a:p>
            <a:pPr fontAlgn="base">
              <a:buFont typeface="Arial" pitchFamily="34" charset="0"/>
              <a:buChar char="•"/>
            </a:pPr>
            <a:r>
              <a:rPr lang="en-IN" sz="2000" dirty="0" smtClean="0">
                <a:latin typeface="Times New Roman" pitchFamily="18" charset="0"/>
                <a:cs typeface="Times New Roman" pitchFamily="18" charset="0"/>
              </a:rPr>
              <a:t>Cross the placenta slowly and enter foetal circulation. </a:t>
            </a:r>
          </a:p>
          <a:p>
            <a:pPr fontAlgn="base">
              <a:buFont typeface="Arial" pitchFamily="34" charset="0"/>
              <a:buChar char="•"/>
            </a:pPr>
            <a:r>
              <a:rPr lang="en-IN" sz="2000" dirty="0" smtClean="0">
                <a:latin typeface="Times New Roman" pitchFamily="18" charset="0"/>
                <a:cs typeface="Times New Roman" pitchFamily="18" charset="0"/>
              </a:rPr>
              <a:t>Small quantities of </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 are found in human milk.</a:t>
            </a:r>
          </a:p>
          <a:p>
            <a:pPr marL="457200" indent="-457200">
              <a:buNone/>
            </a:pPr>
            <a:endParaRPr lang="en-US" sz="2000" b="1" i="1"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395930"/>
          </a:xfrm>
        </p:spPr>
        <p:txBody>
          <a:bodyPr>
            <a:normAutofit/>
          </a:bodyPr>
          <a:lstStyle/>
          <a:p>
            <a:pPr>
              <a:buFont typeface="Wingdings" pitchFamily="2" charset="2"/>
              <a:buChar char="v"/>
            </a:pPr>
            <a:r>
              <a:rPr lang="en-IN" sz="2000" b="1" i="1" dirty="0" smtClean="0">
                <a:latin typeface="Times New Roman" pitchFamily="18" charset="0"/>
                <a:cs typeface="Times New Roman" pitchFamily="18" charset="0"/>
              </a:rPr>
              <a:t>Metabolism</a:t>
            </a:r>
          </a:p>
          <a:p>
            <a:pPr>
              <a:buFont typeface="Arial" pitchFamily="34" charset="0"/>
              <a:buChar char="•"/>
            </a:pPr>
            <a:r>
              <a:rPr lang="en-IN" sz="2000" dirty="0" smtClean="0">
                <a:latin typeface="Times New Roman" pitchFamily="18" charset="0"/>
                <a:cs typeface="Times New Roman" pitchFamily="18" charset="0"/>
              </a:rPr>
              <a:t>Metabolized by the </a:t>
            </a:r>
            <a:r>
              <a:rPr lang="en-IN" sz="2000" dirty="0" err="1" smtClean="0">
                <a:latin typeface="Times New Roman" pitchFamily="18" charset="0"/>
                <a:cs typeface="Times New Roman" pitchFamily="18" charset="0"/>
              </a:rPr>
              <a:t>cytochrome</a:t>
            </a:r>
            <a:r>
              <a:rPr lang="en-IN" sz="2000" dirty="0" smtClean="0">
                <a:latin typeface="Times New Roman" pitchFamily="18" charset="0"/>
                <a:cs typeface="Times New Roman" pitchFamily="18" charset="0"/>
              </a:rPr>
              <a:t> P450 3A4 to its primary metabolite, alpha-</a:t>
            </a:r>
            <a:r>
              <a:rPr lang="en-IN" sz="2000" dirty="0" err="1" smtClean="0">
                <a:latin typeface="Times New Roman" pitchFamily="18" charset="0"/>
                <a:cs typeface="Times New Roman" pitchFamily="18" charset="0"/>
              </a:rPr>
              <a:t>hydroxy</a:t>
            </a:r>
            <a:r>
              <a:rPr lang="en-IN" sz="2000" dirty="0" smtClean="0">
                <a:latin typeface="Times New Roman" pitchFamily="18" charset="0"/>
                <a:cs typeface="Times New Roman" pitchFamily="18" charset="0"/>
              </a:rPr>
              <a:t>-</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 (pharmacologically active and has sedative properties equivalent to </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a:t>
            </a:r>
          </a:p>
          <a:p>
            <a:pPr>
              <a:buFont typeface="Arial" pitchFamily="34" charset="0"/>
              <a:buChar char="•"/>
            </a:pPr>
            <a:r>
              <a:rPr lang="en-IN" sz="2000" dirty="0" smtClean="0">
                <a:latin typeface="Times New Roman" pitchFamily="18" charset="0"/>
                <a:cs typeface="Times New Roman" pitchFamily="18" charset="0"/>
              </a:rPr>
              <a:t>Plasma concentrations of alpha-</a:t>
            </a:r>
            <a:r>
              <a:rPr lang="en-IN" sz="2000" dirty="0" err="1" smtClean="0">
                <a:latin typeface="Times New Roman" pitchFamily="18" charset="0"/>
                <a:cs typeface="Times New Roman" pitchFamily="18" charset="0"/>
              </a:rPr>
              <a:t>hydroxy</a:t>
            </a:r>
            <a:r>
              <a:rPr lang="en-IN" sz="2000" dirty="0" smtClean="0">
                <a:latin typeface="Times New Roman" pitchFamily="18" charset="0"/>
                <a:cs typeface="Times New Roman" pitchFamily="18" charset="0"/>
              </a:rPr>
              <a:t>-</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 are 12% those of the parent compound.</a:t>
            </a:r>
          </a:p>
          <a:p>
            <a:pPr>
              <a:buFont typeface="Wingdings" pitchFamily="2" charset="2"/>
              <a:buChar char="v"/>
            </a:pPr>
            <a:r>
              <a:rPr lang="en-IN" sz="2000" b="1" i="1" dirty="0" smtClean="0">
                <a:latin typeface="Times New Roman" pitchFamily="18" charset="0"/>
                <a:cs typeface="Times New Roman" pitchFamily="18" charset="0"/>
              </a:rPr>
              <a:t>Elimination</a:t>
            </a:r>
          </a:p>
          <a:p>
            <a:pPr>
              <a:buFont typeface="Arial" pitchFamily="34" charset="0"/>
              <a:buChar char="•"/>
            </a:pPr>
            <a:r>
              <a:rPr lang="en-IN" sz="2000" dirty="0" smtClean="0">
                <a:latin typeface="Times New Roman" pitchFamily="18" charset="0"/>
                <a:cs typeface="Times New Roman" pitchFamily="18" charset="0"/>
              </a:rPr>
              <a:t>Eliminated by the renal route.</a:t>
            </a:r>
          </a:p>
          <a:p>
            <a:pPr>
              <a:buFont typeface="Arial" pitchFamily="34" charset="0"/>
              <a:buChar char="•"/>
            </a:pPr>
            <a:r>
              <a:rPr lang="en-IN" sz="2000" dirty="0" smtClean="0">
                <a:latin typeface="Times New Roman" pitchFamily="18" charset="0"/>
                <a:cs typeface="Times New Roman" pitchFamily="18" charset="0"/>
              </a:rPr>
              <a:t>Excreted in the urine as </a:t>
            </a:r>
            <a:r>
              <a:rPr lang="en-IN" sz="2000" dirty="0" err="1" smtClean="0">
                <a:latin typeface="Times New Roman" pitchFamily="18" charset="0"/>
                <a:cs typeface="Times New Roman" pitchFamily="18" charset="0"/>
              </a:rPr>
              <a:t>glucuronide</a:t>
            </a:r>
            <a:r>
              <a:rPr lang="en-IN" sz="2000" dirty="0" smtClean="0">
                <a:latin typeface="Times New Roman" pitchFamily="18" charset="0"/>
                <a:cs typeface="Times New Roman" pitchFamily="18" charset="0"/>
              </a:rPr>
              <a:t> conjugates.</a:t>
            </a:r>
          </a:p>
          <a:p>
            <a:pPr>
              <a:buFont typeface="Arial" pitchFamily="34" charset="0"/>
              <a:buChar char="•"/>
            </a:pPr>
            <a:r>
              <a:rPr lang="en-IN" sz="2000" dirty="0" smtClean="0">
                <a:latin typeface="Times New Roman" pitchFamily="18" charset="0"/>
                <a:cs typeface="Times New Roman" pitchFamily="18" charset="0"/>
              </a:rPr>
              <a:t>60–80% of the dose is excreted in urine as </a:t>
            </a:r>
            <a:r>
              <a:rPr lang="en-IN" sz="2000" dirty="0" err="1" smtClean="0">
                <a:latin typeface="Times New Roman" pitchFamily="18" charset="0"/>
                <a:cs typeface="Times New Roman" pitchFamily="18" charset="0"/>
              </a:rPr>
              <a:t>glucuroconjugated</a:t>
            </a:r>
            <a:r>
              <a:rPr lang="en-IN" sz="2000" dirty="0" smtClean="0">
                <a:latin typeface="Times New Roman" pitchFamily="18" charset="0"/>
                <a:cs typeface="Times New Roman" pitchFamily="18" charset="0"/>
              </a:rPr>
              <a:t> alpha-</a:t>
            </a:r>
            <a:r>
              <a:rPr lang="en-IN" sz="2000" dirty="0" err="1" smtClean="0">
                <a:latin typeface="Times New Roman" pitchFamily="18" charset="0"/>
                <a:cs typeface="Times New Roman" pitchFamily="18" charset="0"/>
              </a:rPr>
              <a:t>hydroxy</a:t>
            </a:r>
            <a:r>
              <a:rPr lang="en-IN" sz="2000" dirty="0" smtClean="0">
                <a:latin typeface="Times New Roman" pitchFamily="18" charset="0"/>
                <a:cs typeface="Times New Roman" pitchFamily="18" charset="0"/>
              </a:rPr>
              <a:t>-</a:t>
            </a:r>
            <a:r>
              <a:rPr lang="en-IN" sz="2000" dirty="0" err="1" smtClean="0">
                <a:latin typeface="Times New Roman" pitchFamily="18" charset="0"/>
                <a:cs typeface="Times New Roman" pitchFamily="18" charset="0"/>
              </a:rPr>
              <a:t>midazolam</a:t>
            </a:r>
            <a:r>
              <a:rPr lang="en-IN" sz="2000" dirty="0" smtClean="0">
                <a:latin typeface="Times New Roman" pitchFamily="18" charset="0"/>
                <a:cs typeface="Times New Roman" pitchFamily="18" charset="0"/>
              </a:rPr>
              <a:t>. </a:t>
            </a:r>
          </a:p>
          <a:p>
            <a:pPr>
              <a:buFont typeface="Arial" pitchFamily="34" charset="0"/>
              <a:buChar char="•"/>
            </a:pPr>
            <a:r>
              <a:rPr lang="en-IN" sz="2000" dirty="0" smtClean="0">
                <a:latin typeface="Times New Roman" pitchFamily="18" charset="0"/>
                <a:cs typeface="Times New Roman" pitchFamily="18" charset="0"/>
              </a:rPr>
              <a:t>Elimination half-life of metabolite is &lt;1 hour. </a:t>
            </a:r>
          </a:p>
          <a:p>
            <a:pPr>
              <a:buFont typeface="Arial" pitchFamily="34" charset="0"/>
              <a:buChar char="•"/>
            </a:pPr>
            <a:r>
              <a:rPr lang="en-IN" sz="2000" dirty="0" smtClean="0">
                <a:latin typeface="Times New Roman" pitchFamily="18" charset="0"/>
                <a:cs typeface="Times New Roman" pitchFamily="18" charset="0"/>
              </a:rPr>
              <a:t>Less than 1% of the dose is recovered in urine as the unchanged substance.</a:t>
            </a:r>
            <a:endParaRPr lang="en-US" sz="2000" i="1"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857232"/>
            <a:ext cx="8229600" cy="1143000"/>
          </a:xfrm>
        </p:spPr>
        <p:txBody>
          <a:bodyPr>
            <a:noAutofit/>
          </a:bodyPr>
          <a:lstStyle/>
          <a:p>
            <a:pPr algn="ctr"/>
            <a:r>
              <a:rPr lang="en-IN" sz="4800" dirty="0" smtClean="0">
                <a:latin typeface="Times New Roman" pitchFamily="18" charset="0"/>
                <a:cs typeface="Times New Roman" pitchFamily="18" charset="0"/>
              </a:rPr>
              <a:t>Pharmacokinetics in Special Populations</a:t>
            </a:r>
            <a:endParaRPr lang="en-IN" sz="4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a:buFont typeface="Wingdings" pitchFamily="2" charset="2"/>
              <a:buChar char="v"/>
            </a:pPr>
            <a:r>
              <a:rPr lang="en-IN" sz="2900" i="1" u="sng" dirty="0" smtClean="0">
                <a:latin typeface="Times New Roman" pitchFamily="18" charset="0"/>
                <a:cs typeface="Times New Roman" pitchFamily="18" charset="0"/>
              </a:rPr>
              <a:t>Geriatric</a:t>
            </a:r>
          </a:p>
          <a:p>
            <a:pPr>
              <a:buFont typeface="Arial" pitchFamily="34" charset="0"/>
              <a:buChar char="•"/>
            </a:pPr>
            <a:r>
              <a:rPr lang="en-IN" sz="2900" dirty="0" smtClean="0">
                <a:latin typeface="Times New Roman" pitchFamily="18" charset="0"/>
                <a:cs typeface="Times New Roman" pitchFamily="18" charset="0"/>
              </a:rPr>
              <a:t>In adults over 60 years of age, the elimination half-life may be prolonged up to four times.</a:t>
            </a:r>
          </a:p>
          <a:p>
            <a:pPr>
              <a:buFont typeface="Wingdings" pitchFamily="2" charset="2"/>
              <a:buChar char="v"/>
            </a:pPr>
            <a:r>
              <a:rPr lang="en-IN" sz="2900" i="1" u="sng" dirty="0" smtClean="0">
                <a:latin typeface="Times New Roman" pitchFamily="18" charset="0"/>
                <a:cs typeface="Times New Roman" pitchFamily="18" charset="0"/>
              </a:rPr>
              <a:t>Paediatric</a:t>
            </a:r>
          </a:p>
          <a:p>
            <a:pPr fontAlgn="base">
              <a:buFont typeface="Arial" pitchFamily="34" charset="0"/>
              <a:buChar char="•"/>
            </a:pPr>
            <a:r>
              <a:rPr lang="en-IN" sz="2900" dirty="0" smtClean="0">
                <a:latin typeface="Times New Roman" pitchFamily="18" charset="0"/>
                <a:cs typeface="Times New Roman" pitchFamily="18" charset="0"/>
              </a:rPr>
              <a:t>The apparent plasma clearance (1.44 /hr/kg) and volume of distribution (4.12 l/kg) were about twice as high as after intravenous administration. This suggests faster absorption and distribution phases in comparison to the elimination phase.</a:t>
            </a:r>
            <a:r>
              <a:rPr lang="en-IN" sz="2900" i="1" u="sng" dirty="0" smtClean="0">
                <a:latin typeface="Times New Roman" pitchFamily="18" charset="0"/>
                <a:cs typeface="Times New Roman" pitchFamily="18" charset="0"/>
              </a:rPr>
              <a:t> </a:t>
            </a:r>
          </a:p>
          <a:p>
            <a:pPr fontAlgn="base">
              <a:buFont typeface="Wingdings" pitchFamily="2" charset="2"/>
              <a:buChar char="v"/>
            </a:pPr>
            <a:r>
              <a:rPr lang="en-IN" sz="2900" i="1" u="sng" dirty="0" smtClean="0">
                <a:latin typeface="Times New Roman" pitchFamily="18" charset="0"/>
                <a:cs typeface="Times New Roman" pitchFamily="18" charset="0"/>
              </a:rPr>
              <a:t>Neonates</a:t>
            </a:r>
            <a:endParaRPr lang="en-IN" sz="2900" dirty="0" smtClean="0">
              <a:latin typeface="Times New Roman" pitchFamily="18" charset="0"/>
              <a:cs typeface="Times New Roman" pitchFamily="18" charset="0"/>
            </a:endParaRPr>
          </a:p>
          <a:p>
            <a:pPr fontAlgn="base">
              <a:buFont typeface="Arial" pitchFamily="34" charset="0"/>
              <a:buChar char="•"/>
            </a:pPr>
            <a:r>
              <a:rPr lang="en-IN" sz="2900" dirty="0" smtClean="0">
                <a:latin typeface="Times New Roman" pitchFamily="18" charset="0"/>
                <a:cs typeface="Times New Roman" pitchFamily="18" charset="0"/>
              </a:rPr>
              <a:t>In seriously ill neonates, the terminal elimination half-life of </a:t>
            </a:r>
            <a:r>
              <a:rPr lang="en-IN" sz="2900" dirty="0" err="1" smtClean="0">
                <a:latin typeface="Times New Roman" pitchFamily="18" charset="0"/>
                <a:cs typeface="Times New Roman" pitchFamily="18" charset="0"/>
              </a:rPr>
              <a:t>midazolam</a:t>
            </a:r>
            <a:r>
              <a:rPr lang="en-IN" sz="2900" dirty="0" smtClean="0">
                <a:latin typeface="Times New Roman" pitchFamily="18" charset="0"/>
                <a:cs typeface="Times New Roman" pitchFamily="18" charset="0"/>
              </a:rPr>
              <a:t> is substantially prolonged on average 6-12 hours, probably due to liver immaturity and the clearance is reduced.</a:t>
            </a:r>
          </a:p>
          <a:p>
            <a:pPr fontAlgn="base">
              <a:buFont typeface="Wingdings" pitchFamily="2" charset="2"/>
              <a:buChar char="v"/>
            </a:pPr>
            <a:r>
              <a:rPr lang="en-IN" sz="2900" i="1" u="sng" dirty="0" smtClean="0">
                <a:latin typeface="Times New Roman" pitchFamily="18" charset="0"/>
                <a:cs typeface="Times New Roman" pitchFamily="18" charset="0"/>
              </a:rPr>
              <a:t>Critically Ill Patients</a:t>
            </a:r>
            <a:endParaRPr lang="en-IN" sz="2900" dirty="0" smtClean="0">
              <a:latin typeface="Times New Roman" pitchFamily="18" charset="0"/>
              <a:cs typeface="Times New Roman" pitchFamily="18" charset="0"/>
            </a:endParaRPr>
          </a:p>
          <a:p>
            <a:pPr fontAlgn="base">
              <a:buFont typeface="Arial" pitchFamily="34" charset="0"/>
              <a:buChar char="•"/>
            </a:pPr>
            <a:r>
              <a:rPr lang="en-IN" sz="2900" dirty="0" smtClean="0">
                <a:latin typeface="Times New Roman" pitchFamily="18" charset="0"/>
                <a:cs typeface="Times New Roman" pitchFamily="18" charset="0"/>
              </a:rPr>
              <a:t>The elimination half-life of </a:t>
            </a:r>
            <a:r>
              <a:rPr lang="en-IN" sz="2900" dirty="0" err="1" smtClean="0">
                <a:latin typeface="Times New Roman" pitchFamily="18" charset="0"/>
                <a:cs typeface="Times New Roman" pitchFamily="18" charset="0"/>
              </a:rPr>
              <a:t>midazolam</a:t>
            </a:r>
            <a:r>
              <a:rPr lang="en-IN" sz="2900" dirty="0" smtClean="0">
                <a:latin typeface="Times New Roman" pitchFamily="18" charset="0"/>
                <a:cs typeface="Times New Roman" pitchFamily="18" charset="0"/>
              </a:rPr>
              <a:t> is prolonged in the critically ill.</a:t>
            </a:r>
          </a:p>
          <a:p>
            <a:pPr fontAlgn="base">
              <a:buFont typeface="Wingdings" pitchFamily="2" charset="2"/>
              <a:buChar char="v"/>
            </a:pPr>
            <a:r>
              <a:rPr lang="en-IN" sz="2900" i="1" u="sng" dirty="0" smtClean="0">
                <a:latin typeface="Times New Roman" pitchFamily="18" charset="0"/>
                <a:cs typeface="Times New Roman" pitchFamily="18" charset="0"/>
              </a:rPr>
              <a:t>Patients with Cardiac Insufficiency</a:t>
            </a:r>
            <a:endParaRPr lang="en-IN" sz="2900" dirty="0" smtClean="0">
              <a:latin typeface="Times New Roman" pitchFamily="18" charset="0"/>
              <a:cs typeface="Times New Roman" pitchFamily="18" charset="0"/>
            </a:endParaRPr>
          </a:p>
          <a:p>
            <a:pPr fontAlgn="base">
              <a:buFont typeface="Arial" pitchFamily="34" charset="0"/>
              <a:buChar char="•"/>
            </a:pPr>
            <a:r>
              <a:rPr lang="en-IN" sz="2900" dirty="0" smtClean="0">
                <a:latin typeface="Times New Roman" pitchFamily="18" charset="0"/>
                <a:cs typeface="Times New Roman" pitchFamily="18" charset="0"/>
              </a:rPr>
              <a:t>The elimination half-life is longer in patients with congestive heart failure compared with that in healthy subjects.</a:t>
            </a:r>
          </a:p>
          <a:p>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255</TotalTime>
  <Words>999</Words>
  <Application>Microsoft Office PowerPoint</Application>
  <PresentationFormat>On-screen Show (4:3)</PresentationFormat>
  <Paragraphs>159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Midazolam Nasal Spray</vt:lpstr>
      <vt:lpstr>Contents</vt:lpstr>
      <vt:lpstr>Midazolam Nasal Spray Description</vt:lpstr>
      <vt:lpstr>Slide 4</vt:lpstr>
      <vt:lpstr>Slide 5</vt:lpstr>
      <vt:lpstr>Pharmacology</vt:lpstr>
      <vt:lpstr>Slide 7</vt:lpstr>
      <vt:lpstr>Slide 8</vt:lpstr>
      <vt:lpstr>Pharmacokinetics in Special Populations</vt:lpstr>
      <vt:lpstr>Dosage and Administration</vt:lpstr>
      <vt:lpstr>Slide 11</vt:lpstr>
      <vt:lpstr>Side Effects</vt:lpstr>
      <vt:lpstr> Contraindications</vt:lpstr>
      <vt:lpstr>Precautions and Warning</vt:lpstr>
      <vt:lpstr>Clinical Studies Review</vt:lpstr>
      <vt:lpstr>Parts of Midazolam Nasal Spray</vt:lpstr>
      <vt:lpstr>How To Use Midazolam Nasal Spray</vt:lpstr>
      <vt:lpstr>Slide 18</vt:lpstr>
      <vt:lpstr>References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Administrator</cp:lastModifiedBy>
  <cp:revision>32</cp:revision>
  <dcterms:created xsi:type="dcterms:W3CDTF">2021-02-13T04:38:02Z</dcterms:created>
  <dcterms:modified xsi:type="dcterms:W3CDTF">2022-02-16T06:41:00Z</dcterms:modified>
</cp:coreProperties>
</file>